
<file path=[Content_Types].xml><?xml version="1.0" encoding="utf-8"?>
<Types xmlns="http://schemas.openxmlformats.org/package/2006/content-types">
  <Default Extension="bin" ContentType="image/unknown"/>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8" r:id="rId4"/>
    <p:sldMasterId id="2147483780" r:id="rId5"/>
  </p:sldMasterIdLst>
  <p:notesMasterIdLst>
    <p:notesMasterId r:id="rId33"/>
  </p:notesMasterIdLst>
  <p:sldIdLst>
    <p:sldId id="435" r:id="rId6"/>
    <p:sldId id="287" r:id="rId7"/>
    <p:sldId id="326" r:id="rId8"/>
    <p:sldId id="327" r:id="rId9"/>
    <p:sldId id="283" r:id="rId10"/>
    <p:sldId id="284" r:id="rId11"/>
    <p:sldId id="310" r:id="rId12"/>
    <p:sldId id="311" r:id="rId13"/>
    <p:sldId id="289" r:id="rId14"/>
    <p:sldId id="328" r:id="rId15"/>
    <p:sldId id="329" r:id="rId16"/>
    <p:sldId id="293" r:id="rId17"/>
    <p:sldId id="330" r:id="rId18"/>
    <p:sldId id="331" r:id="rId19"/>
    <p:sldId id="332" r:id="rId20"/>
    <p:sldId id="404" r:id="rId21"/>
    <p:sldId id="432" r:id="rId22"/>
    <p:sldId id="433" r:id="rId23"/>
    <p:sldId id="297" r:id="rId24"/>
    <p:sldId id="333" r:id="rId25"/>
    <p:sldId id="436" r:id="rId26"/>
    <p:sldId id="373" r:id="rId27"/>
    <p:sldId id="374" r:id="rId28"/>
    <p:sldId id="370" r:id="rId29"/>
    <p:sldId id="371" r:id="rId30"/>
    <p:sldId id="372" r:id="rId31"/>
    <p:sldId id="259" r:id="rId32"/>
  </p:sldIdLst>
  <p:sldSz cx="20105688"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A5"/>
    <a:srgbClr val="FA4616"/>
    <a:srgbClr val="F26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15489-739D-4219-9743-0FA914325F2B}" v="2252" dt="2023-09-12T17:25:13.661"/>
    <p1510:client id="{436A845E-7C44-4C8D-8E18-3BFEBBDD942D}" v="10" dt="2023-11-01T15:32:39.547"/>
    <p1510:client id="{55D98103-5D7F-4DA6-9EC3-281812D6AC27}" v="40" dt="2023-10-31T17:43:26.371"/>
    <p1510:client id="{8F634B1B-3864-451E-8977-93800BC7F3CF}" v="1" dt="2023-09-12T17:02:33.75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chodges\Desktop\Cut_Flowers_20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chodges\Desktop\Cut_Flowers_201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F30-4093-BE32-05B9B5B35CA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F30-4093-BE32-05B9B5B35C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F30-4093-BE32-05B9B5B35C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F30-4093-BE32-05B9B5B35CA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F30-4093-BE32-05B9B5B35CA5}"/>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F30-4093-BE32-05B9B5B35CA5}"/>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3F30-4093-BE32-05B9B5B35CA5}"/>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3F30-4093-BE32-05B9B5B35CA5}"/>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3F30-4093-BE32-05B9B5B35CA5}"/>
              </c:ext>
            </c:extLst>
          </c:dPt>
          <c:cat>
            <c:strRef>
              <c:f>Sheet1!$A$1:$A$9</c:f>
              <c:strCache>
                <c:ptCount val="9"/>
                <c:pt idx="0">
                  <c:v>Miami Air Cargo, Miami, FL</c:v>
                </c:pt>
                <c:pt idx="1">
                  <c:v>Los Angeles, CA</c:v>
                </c:pt>
                <c:pt idx="2">
                  <c:v>Otay Mesa, CA</c:v>
                </c:pt>
                <c:pt idx="3">
                  <c:v>JFK Air Cargo, NY</c:v>
                </c:pt>
                <c:pt idx="4">
                  <c:v>Laredo, TX</c:v>
                </c:pt>
                <c:pt idx="5">
                  <c:v>Chicago, IL</c:v>
                </c:pt>
                <c:pt idx="6">
                  <c:v>Aguadilla, PR</c:v>
                </c:pt>
                <c:pt idx="7">
                  <c:v>Newark, NJ</c:v>
                </c:pt>
                <c:pt idx="8">
                  <c:v>Honolulu</c:v>
                </c:pt>
              </c:strCache>
            </c:strRef>
          </c:cat>
          <c:val>
            <c:numRef>
              <c:f>Sheet1!$B$1:$B$9</c:f>
              <c:numCache>
                <c:formatCode>#,##0</c:formatCode>
                <c:ptCount val="9"/>
                <c:pt idx="0">
                  <c:v>875427727</c:v>
                </c:pt>
                <c:pt idx="1">
                  <c:v>37328284</c:v>
                </c:pt>
                <c:pt idx="2">
                  <c:v>25167096</c:v>
                </c:pt>
                <c:pt idx="3">
                  <c:v>15081333</c:v>
                </c:pt>
                <c:pt idx="4">
                  <c:v>10683185</c:v>
                </c:pt>
                <c:pt idx="5">
                  <c:v>4837361</c:v>
                </c:pt>
                <c:pt idx="6">
                  <c:v>2630418</c:v>
                </c:pt>
                <c:pt idx="7">
                  <c:v>1836635</c:v>
                </c:pt>
                <c:pt idx="8">
                  <c:v>1749492</c:v>
                </c:pt>
              </c:numCache>
            </c:numRef>
          </c:val>
          <c:extLst>
            <c:ext xmlns:c16="http://schemas.microsoft.com/office/drawing/2014/chart" uri="{C3380CC4-5D6E-409C-BE32-E72D297353CC}">
              <c16:uniqueId val="{00000012-3F30-4093-BE32-05B9B5B35CA5}"/>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4-3F30-4093-BE32-05B9B5B35CA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6-3F30-4093-BE32-05B9B5B35C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8-3F30-4093-BE32-05B9B5B35C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A-3F30-4093-BE32-05B9B5B35CA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C-3F30-4093-BE32-05B9B5B35CA5}"/>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E-3F30-4093-BE32-05B9B5B35CA5}"/>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0-3F30-4093-BE32-05B9B5B35CA5}"/>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2-3F30-4093-BE32-05B9B5B35CA5}"/>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4-3F30-4093-BE32-05B9B5B35CA5}"/>
              </c:ext>
            </c:extLst>
          </c:dPt>
          <c:cat>
            <c:strRef>
              <c:f>Sheet1!$A$1:$A$9</c:f>
              <c:strCache>
                <c:ptCount val="9"/>
                <c:pt idx="0">
                  <c:v>Miami Air Cargo, Miami, FL</c:v>
                </c:pt>
                <c:pt idx="1">
                  <c:v>Los Angeles, CA</c:v>
                </c:pt>
                <c:pt idx="2">
                  <c:v>Otay Mesa, CA</c:v>
                </c:pt>
                <c:pt idx="3">
                  <c:v>JFK Air Cargo, NY</c:v>
                </c:pt>
                <c:pt idx="4">
                  <c:v>Laredo, TX</c:v>
                </c:pt>
                <c:pt idx="5">
                  <c:v>Chicago, IL</c:v>
                </c:pt>
                <c:pt idx="6">
                  <c:v>Aguadilla, PR</c:v>
                </c:pt>
                <c:pt idx="7">
                  <c:v>Newark, NJ</c:v>
                </c:pt>
                <c:pt idx="8">
                  <c:v>Honolulu</c:v>
                </c:pt>
              </c:strCache>
            </c:strRef>
          </c:cat>
          <c:val>
            <c:numRef>
              <c:f>Sheet1!$C$1:$C$9</c:f>
              <c:numCache>
                <c:formatCode>General</c:formatCode>
                <c:ptCount val="9"/>
                <c:pt idx="0">
                  <c:v>0.89811267824187946</c:v>
                </c:pt>
                <c:pt idx="1">
                  <c:v>3.8295571505714367E-2</c:v>
                </c:pt>
                <c:pt idx="2">
                  <c:v>2.5819250744534041E-2</c:v>
                </c:pt>
                <c:pt idx="3">
                  <c:v>1.5472135453721629E-2</c:v>
                </c:pt>
                <c:pt idx="4">
                  <c:v>1.0960018282015727E-2</c:v>
                </c:pt>
                <c:pt idx="5">
                  <c:v>4.9627114944382116E-3</c:v>
                </c:pt>
                <c:pt idx="6">
                  <c:v>2.6985799992552077E-3</c:v>
                </c:pt>
                <c:pt idx="7">
                  <c:v>1.8842277071294709E-3</c:v>
                </c:pt>
                <c:pt idx="8">
                  <c:v>1.7948265713118568E-3</c:v>
                </c:pt>
              </c:numCache>
            </c:numRef>
          </c:val>
          <c:extLst>
            <c:ext xmlns:c16="http://schemas.microsoft.com/office/drawing/2014/chart" uri="{C3380CC4-5D6E-409C-BE32-E72D297353CC}">
              <c16:uniqueId val="{00000025-3F30-4093-BE32-05B9B5B35CA5}"/>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7009281661021425"/>
          <c:y val="4.9292618910441073E-2"/>
          <c:w val="0.3183738031349434"/>
          <c:h val="0.9093809615261506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57150" cap="flat" cmpd="sng" algn="ctr">
      <a:solidFill>
        <a:srgbClr val="92D05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02205349285224"/>
          <c:y val="1.8547037421266607E-2"/>
          <c:w val="0.55207759563297698"/>
          <c:h val="0.8172421143538158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72-47AB-812B-BC094E0F5C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72-47AB-812B-BC094E0F5C2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572-47AB-812B-BC094E0F5C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572-47AB-812B-BC094E0F5C2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572-47AB-812B-BC094E0F5C2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572-47AB-812B-BC094E0F5C2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572-47AB-812B-BC094E0F5C2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572-47AB-812B-BC094E0F5C2E}"/>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572-47AB-812B-BC094E0F5C2E}"/>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572-47AB-812B-BC094E0F5C2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Sheet2!$A$1:$A$10</c:f>
              <c:strCache>
                <c:ptCount val="10"/>
                <c:pt idx="0">
                  <c:v>Miami Air Cargo, FL</c:v>
                </c:pt>
                <c:pt idx="1">
                  <c:v>Los Angeles, CA</c:v>
                </c:pt>
                <c:pt idx="2">
                  <c:v>Aguadilla, PR</c:v>
                </c:pt>
                <c:pt idx="3">
                  <c:v>Otay Mesa, CA</c:v>
                </c:pt>
                <c:pt idx="4">
                  <c:v>JFK, NY</c:v>
                </c:pt>
                <c:pt idx="5">
                  <c:v>El Paso, TX</c:v>
                </c:pt>
                <c:pt idx="6">
                  <c:v>Calexico, CA</c:v>
                </c:pt>
                <c:pt idx="7">
                  <c:v>San Ysidro, CA</c:v>
                </c:pt>
                <c:pt idx="8">
                  <c:v>Chicago, IL</c:v>
                </c:pt>
                <c:pt idx="9">
                  <c:v>Laredo, TX</c:v>
                </c:pt>
              </c:strCache>
            </c:strRef>
          </c:cat>
          <c:val>
            <c:numRef>
              <c:f>Sheet2!$B$1:$B$10</c:f>
              <c:numCache>
                <c:formatCode>General</c:formatCode>
                <c:ptCount val="10"/>
                <c:pt idx="0">
                  <c:v>1467</c:v>
                </c:pt>
                <c:pt idx="1">
                  <c:v>372</c:v>
                </c:pt>
                <c:pt idx="2">
                  <c:v>307</c:v>
                </c:pt>
                <c:pt idx="3">
                  <c:v>267</c:v>
                </c:pt>
                <c:pt idx="4">
                  <c:v>150</c:v>
                </c:pt>
                <c:pt idx="5">
                  <c:v>114</c:v>
                </c:pt>
                <c:pt idx="6">
                  <c:v>69</c:v>
                </c:pt>
                <c:pt idx="7">
                  <c:v>52</c:v>
                </c:pt>
                <c:pt idx="8">
                  <c:v>38</c:v>
                </c:pt>
                <c:pt idx="9">
                  <c:v>34</c:v>
                </c:pt>
              </c:numCache>
            </c:numRef>
          </c:val>
          <c:extLst>
            <c:ext xmlns:c16="http://schemas.microsoft.com/office/drawing/2014/chart" uri="{C3380CC4-5D6E-409C-BE32-E72D297353CC}">
              <c16:uniqueId val="{00000014-D572-47AB-812B-BC094E0F5C2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1.1969647988675017E-2"/>
          <c:y val="0.84453220972689158"/>
          <c:w val="0.96874070551448022"/>
          <c:h val="0.15361988273963878"/>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57150">
      <a:solidFill>
        <a:srgbClr val="92D05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AC06F43E-A362-5F42-8DDF-DA264A7EB60C}" type="datetimeFigureOut">
              <a:rPr lang="en-US" smtClean="0"/>
              <a:t>11/1/2023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84B6503-91FF-2244-BDA7-1435BE62BA3C}" type="slidenum">
              <a:rPr lang="en-US" smtClean="0"/>
              <a:t>‹#›</a:t>
            </a:fld>
            <a:endParaRPr lang="en-US"/>
          </a:p>
        </p:txBody>
      </p:sp>
    </p:spTree>
    <p:extLst>
      <p:ext uri="{BB962C8B-B14F-4D97-AF65-F5344CB8AC3E}">
        <p14:creationId xmlns:p14="http://schemas.microsoft.com/office/powerpoint/2010/main" val="3767074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Native, Introduced, Invasive, Non-native, exotic? I guess having all these different words helps keep dictionaries in business, but for everyone else it can get pretty confusing  pretty quick and a lot of times they get used interchangeably. So, the first thing we do is review some of the vocabulary that scientists and decision-makers use when discussing plant pests.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slide contains a picture of each one, a native, introduced and invasive species. Do you know which one is which? You can go ahead and put your answers in the chat, and I’ll go over the answer through the talk.</a:t>
            </a:r>
          </a:p>
          <a:p>
            <a:pPr eaLnBrk="1" hangingPunct="1">
              <a:spcBef>
                <a:spcPct val="0"/>
              </a:spcBef>
            </a:pPr>
            <a:endParaRPr lang="en-US" altLang="en-US"/>
          </a:p>
        </p:txBody>
      </p:sp>
      <p:sp>
        <p:nvSpPr>
          <p:cNvPr id="34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CCBF0AC-AB75-4DAF-904B-42804389E39A}" type="slidenum">
              <a:rPr lang="en-US" altLang="en-US"/>
              <a:pPr eaLnBrk="1" hangingPunct="1"/>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airports move a lot of people, but they are also moving goods as well. One of those goods includes flowers. Here we have graph showing where cut flower imports arrive in the US. The overwhelming majority, 90% of the entire country’s cut-flower imports enters through the Miami International Airport. These cut-flower imports are live plant material, on which plant pests can and do hitchhike. </a:t>
            </a:r>
          </a:p>
          <a:p>
            <a:pPr eaLnBrk="1" hangingPunct="1">
              <a:spcBef>
                <a:spcPct val="0"/>
              </a:spcBef>
            </a:pPr>
            <a:endParaRPr lang="en-US" altLang="en-US"/>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8437B59-A64C-4EFA-B367-6A4DA2B9289F}" type="slidenum">
              <a:rPr lang="en-US" altLang="en-US"/>
              <a:pPr eaLnBrk="1" hangingPunct="1"/>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a:effectLst/>
                <a:latin typeface="Calibri" panose="020F0502020204030204" pitchFamily="34" charset="0"/>
                <a:ea typeface="Calibri" panose="020F0502020204030204" pitchFamily="34" charset="0"/>
                <a:cs typeface="Times New Roman" panose="02020603050405020304" pitchFamily="18" charset="0"/>
              </a:rPr>
              <a:t>There are around 51% pest intersections in cut-flower imports that arrive through Miami. This means more opportunities for pests to enter and establish in Florida</a:t>
            </a:r>
            <a:endParaRPr lang="en-US" altLang="en-US"/>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081F1F8-8098-413D-9902-403461140462}" type="slidenum">
              <a:rPr lang="en-US" altLang="en-US"/>
              <a:pPr eaLnBrk="1" hangingPunct="1"/>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a:effectLst/>
                <a:latin typeface="Calibri" panose="020F0502020204030204" pitchFamily="34" charset="0"/>
                <a:ea typeface="Calibri" panose="020F0502020204030204" pitchFamily="34" charset="0"/>
                <a:cs typeface="Times New Roman" panose="02020603050405020304" pitchFamily="18" charset="0"/>
              </a:rPr>
              <a:t>In addition to the 12 airports, Florida also has 14 Deepwater ports that play an important role in international trade. Each one of these is a potential pathway for new and invasive species to arrive in Florida</a:t>
            </a:r>
            <a:endParaRPr lang="en-US" altLang="en-US"/>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DC32F21-6D30-44A2-AF08-FF7E0F9D7AE1}" type="slidenum">
              <a:rPr lang="en-US" altLang="en-US"/>
              <a:pPr eaLnBrk="1" hangingPunct="1"/>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One example of how pests can be stowaways on these imports, is the Asian </a:t>
            </a:r>
            <a:r>
              <a:rPr lang="en-US" sz="1200" err="1">
                <a:effectLst/>
                <a:latin typeface="Calibri" panose="020F0502020204030204" pitchFamily="34" charset="0"/>
                <a:ea typeface="Calibri" panose="020F0502020204030204" pitchFamily="34" charset="0"/>
                <a:cs typeface="Times New Roman" panose="02020603050405020304" pitchFamily="18" charset="0"/>
              </a:rPr>
              <a:t>longhorned</a:t>
            </a:r>
            <a:r>
              <a:rPr lang="en-US" sz="1200">
                <a:effectLst/>
                <a:latin typeface="Calibri" panose="020F0502020204030204" pitchFamily="34" charset="0"/>
                <a:ea typeface="Calibri" panose="020F0502020204030204" pitchFamily="34" charset="0"/>
                <a:cs typeface="Times New Roman" panose="02020603050405020304" pitchFamily="18" charset="0"/>
              </a:rPr>
              <a:t> beetle that is thought to be introduced to the US through infested wood packing and shipping material itself and not actual commodity being important. The photo in the middle shows the pallets being inspected and on the right you can see an example of damage to a wood pallet.</a:t>
            </a:r>
          </a:p>
          <a:p>
            <a:endParaRPr lang="en-US"/>
          </a:p>
        </p:txBody>
      </p:sp>
      <p:sp>
        <p:nvSpPr>
          <p:cNvPr id="4" name="Slide Number Placeholder 3"/>
          <p:cNvSpPr>
            <a:spLocks noGrp="1"/>
          </p:cNvSpPr>
          <p:nvPr>
            <p:ph type="sldNum" sz="quarter" idx="5"/>
          </p:nvPr>
        </p:nvSpPr>
        <p:spPr/>
        <p:txBody>
          <a:bodyPr/>
          <a:lstStyle/>
          <a:p>
            <a:fld id="{8234AFBD-1B1B-4DDD-B9ED-3BEE9358D9E3}" type="slidenum">
              <a:rPr lang="en-US" altLang="en-US" smtClean="0"/>
              <a:pPr/>
              <a:t>14</a:t>
            </a:fld>
            <a:endParaRPr lang="en-US" altLang="en-US"/>
          </a:p>
        </p:txBody>
      </p:sp>
    </p:spTree>
    <p:extLst>
      <p:ext uri="{BB962C8B-B14F-4D97-AF65-F5344CB8AC3E}">
        <p14:creationId xmlns:p14="http://schemas.microsoft.com/office/powerpoint/2010/main" val="1275348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Lastly, invasive pests can also come into Florida through commercial shipments of agricultural, ornamental, or forestry products that originated in a different part of the United States and are brought to Florida on trucks.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Brown marmorated stink bug and the </a:t>
            </a:r>
            <a:r>
              <a:rPr lang="en-US" sz="1800" err="1">
                <a:effectLst/>
                <a:latin typeface="Calibri" panose="020F0502020204030204" pitchFamily="34" charset="0"/>
                <a:ea typeface="Calibri" panose="020F0502020204030204" pitchFamily="34" charset="0"/>
                <a:cs typeface="Times New Roman" panose="02020603050405020304" pitchFamily="18" charset="0"/>
              </a:rPr>
              <a:t>bagrada</a:t>
            </a:r>
            <a:r>
              <a:rPr lang="en-US" sz="1800">
                <a:effectLst/>
                <a:latin typeface="Calibri" panose="020F0502020204030204" pitchFamily="34" charset="0"/>
                <a:ea typeface="Calibri" panose="020F0502020204030204" pitchFamily="34" charset="0"/>
                <a:cs typeface="Times New Roman" panose="02020603050405020304" pitchFamily="18" charset="0"/>
              </a:rPr>
              <a:t> bug are 2 pests of concern that could arrive in this fashion. Part of the mission of the Florida Cooperative Agricultural Pest Survey (CAPS) is to inspect agricultural shipments traveling into Florida from other states. Although less than 5% of agricultural shipments can be thoroughly inspected, in 2012, CAPS detected brown marmorated stink bug and </a:t>
            </a:r>
            <a:r>
              <a:rPr lang="en-US" sz="1800" err="1">
                <a:effectLst/>
                <a:latin typeface="Calibri" panose="020F0502020204030204" pitchFamily="34" charset="0"/>
                <a:ea typeface="Calibri" panose="020F0502020204030204" pitchFamily="34" charset="0"/>
                <a:cs typeface="Times New Roman" panose="02020603050405020304" pitchFamily="18" charset="0"/>
              </a:rPr>
              <a:t>bagrada</a:t>
            </a:r>
            <a:r>
              <a:rPr lang="en-US" sz="1800">
                <a:effectLst/>
                <a:latin typeface="Calibri" panose="020F0502020204030204" pitchFamily="34" charset="0"/>
                <a:ea typeface="Calibri" panose="020F0502020204030204" pitchFamily="34" charset="0"/>
                <a:cs typeface="Times New Roman" panose="02020603050405020304" pitchFamily="18" charset="0"/>
              </a:rPr>
              <a:t> bug (both potentially invasive pest species) three times each at interdiction stations.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brown marmorated stink bug is also know to sometimes hitch rides in peoples cars that are traveling to the state.</a:t>
            </a:r>
          </a:p>
          <a:p>
            <a:pPr eaLnBrk="1" hangingPunct="1">
              <a:spcBef>
                <a:spcPct val="0"/>
              </a:spcBef>
            </a:pPr>
            <a:endParaRPr lang="en-US" altLang="en-US"/>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327B8EF-2C95-439A-AD04-57D00E08A0A4}" type="slidenum">
              <a:rPr lang="en-US" altLang="en-US"/>
              <a:pPr eaLnBrk="1" hangingPunct="1"/>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a:t>Initial damage includes yellowing of leaves. Severe infestations cause leaf drop, branch dieback and defoliation of the plant.  Repeated re-growth and defoliation may eventually reduce plant health. Ficus whitefly does not excrete large quantities of honeydew, so sooty mold is not a problem. </a:t>
            </a:r>
          </a:p>
          <a:p>
            <a:pPr>
              <a:defRPr/>
            </a:pPr>
            <a:endParaRPr lang="en-US"/>
          </a:p>
          <a:p>
            <a:pPr>
              <a:defRPr/>
            </a:pPr>
            <a:endParaRPr lang="en-US"/>
          </a:p>
          <a:p>
            <a:pPr>
              <a:defRPr/>
            </a:pPr>
            <a:r>
              <a:rPr lang="en-US"/>
              <a:t>Information sources:  </a:t>
            </a:r>
          </a:p>
          <a:p>
            <a:pPr>
              <a:defRPr/>
            </a:pPr>
            <a:r>
              <a:rPr lang="en-US"/>
              <a:t>Evans, G.A. 2008.  The Whiteflies (Hemiptera: Aleyrodidae) of the World and Their Host Plants and Natural Enemies.  USDA-APHIS.</a:t>
            </a:r>
          </a:p>
          <a:p>
            <a:pPr>
              <a:defRPr/>
            </a:pPr>
            <a:r>
              <a:rPr lang="en-US"/>
              <a:t>	accessed 2/26/2012 – </a:t>
            </a:r>
          </a:p>
          <a:p>
            <a:pPr>
              <a:defRPr/>
            </a:pPr>
            <a:r>
              <a:rPr lang="en-US"/>
              <a:t>	http://www.sel.barc.usda.gov:8080/1WF/World-Whitefly-Catalog.pdf</a:t>
            </a:r>
          </a:p>
          <a:p>
            <a:pPr>
              <a:defRPr/>
            </a:pPr>
            <a:endParaRPr lang="en-US"/>
          </a:p>
          <a:p>
            <a:pPr>
              <a:defRPr/>
            </a:pPr>
            <a:r>
              <a:rPr lang="en-US"/>
              <a:t>Hodges, G.S. 2007. The Fig Whitefly </a:t>
            </a:r>
            <a:r>
              <a:rPr lang="en-US" i="1"/>
              <a:t>Singhiella simplex </a:t>
            </a:r>
            <a:r>
              <a:rPr lang="en-US"/>
              <a:t>(Singh) (Hemiptera: Aleyrodidae): A New Exotic Whitefly Found on Ficus Species in South Florida.  FDACS-DPI Pest Alert.</a:t>
            </a:r>
          </a:p>
          <a:p>
            <a:pPr>
              <a:defRPr/>
            </a:pPr>
            <a:r>
              <a:rPr lang="en-US"/>
              <a:t>	accessed 2/25/2012-</a:t>
            </a:r>
          </a:p>
          <a:p>
            <a:pPr>
              <a:defRPr/>
            </a:pPr>
            <a:r>
              <a:rPr lang="en-US"/>
              <a:t>	http://www.freshfromflorida.com/pi/pest-alerts/singhiella-simplex.html</a:t>
            </a:r>
          </a:p>
          <a:p>
            <a:pPr>
              <a:defRPr/>
            </a:pPr>
            <a:endParaRPr lang="en-US"/>
          </a:p>
          <a:p>
            <a:pPr>
              <a:defRPr/>
            </a:pPr>
            <a:r>
              <a:rPr lang="en-US"/>
              <a:t>Legaspi, J.C., C. Mannion, D. Amalin, and B.C. Legaspi, Jr.  2011.  “Life Table Analysis and Development of </a:t>
            </a:r>
            <a:r>
              <a:rPr lang="en-US" i="1"/>
              <a:t>Singhiella simplex </a:t>
            </a:r>
            <a:r>
              <a:rPr lang="en-US"/>
              <a:t>(Hemiptera: Aleyrodidae) Under Different Constant Temperatures”.  Annals of the Entomological Society of America, vol. 104, issue 3, pp. 451-458.</a:t>
            </a:r>
          </a:p>
          <a:p>
            <a:pPr>
              <a:defRPr/>
            </a:pPr>
            <a:endParaRPr lang="en-US"/>
          </a:p>
          <a:p>
            <a:pPr>
              <a:defRPr/>
            </a:pPr>
            <a:r>
              <a:rPr lang="en-US"/>
              <a:t>Stocks, I.C., Florida Department of Agriculture and Consumer Services, Division of Plant Industry.  Personal Communication.  ian.stocks@freshfromflorida.com</a:t>
            </a:r>
          </a:p>
          <a:p>
            <a:pPr>
              <a:defRPr/>
            </a:pPr>
            <a:endParaRPr lang="en-US"/>
          </a:p>
        </p:txBody>
      </p:sp>
      <p:sp>
        <p:nvSpPr>
          <p:cNvPr id="4" name="Slide Number Placeholder 3"/>
          <p:cNvSpPr>
            <a:spLocks noGrp="1"/>
          </p:cNvSpPr>
          <p:nvPr>
            <p:ph type="sldNum" sz="quarter" idx="5"/>
          </p:nvPr>
        </p:nvSpPr>
        <p:spPr/>
        <p:txBody>
          <a:bodyPr/>
          <a:lstStyle/>
          <a:p>
            <a:pPr>
              <a:defRPr/>
            </a:pPr>
            <a:fld id="{C171EE09-6C3B-442F-A826-6894E4CFBFF6}" type="slidenum">
              <a:rPr lang="en-US" smtClean="0"/>
              <a:pPr>
                <a:defRPr/>
              </a:pPr>
              <a:t>16</a:t>
            </a:fld>
            <a:endParaRPr lang="en-US"/>
          </a:p>
        </p:txBody>
      </p:sp>
    </p:spTree>
    <p:extLst>
      <p:ext uri="{BB962C8B-B14F-4D97-AF65-F5344CB8AC3E}">
        <p14:creationId xmlns:p14="http://schemas.microsoft.com/office/powerpoint/2010/main" val="1955612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en-US"/>
              <a:t>Since most of the red palm weevil’s life cycle occurs in the palm’s internal tissues, early infestations of red palm weevil are difficult to detect. If it is possible to view the crown of the palm, look for larval mines and frass around the central growing point (apical meristem) or points of injury. The older leaves may also begin to droop. </a:t>
            </a:r>
          </a:p>
          <a:p>
            <a:pPr eaLnBrk="1" hangingPunct="1">
              <a:spcBef>
                <a:spcPct val="0"/>
              </a:spcBef>
            </a:pPr>
            <a:endParaRPr lang="en-US" altLang="en-US"/>
          </a:p>
          <a:p>
            <a:pPr eaLnBrk="1" hangingPunct="1">
              <a:spcBef>
                <a:spcPct val="0"/>
              </a:spcBef>
            </a:pPr>
            <a:r>
              <a:rPr lang="en-US" altLang="en-US"/>
              <a:t>Later stages of infestation are more noticeable. The newer leaves will not grow as large as older leaves and will start to yellow. The crown of dead or dying trees will become distorted and droop downward. Also, look for empty pupal cases and dead adults at the base of the tree. </a:t>
            </a:r>
          </a:p>
          <a:p>
            <a:pPr eaLnBrk="1" hangingPunct="1">
              <a:spcBef>
                <a:spcPct val="0"/>
              </a:spcBef>
            </a:pPr>
            <a:endParaRPr lang="en-US" altLang="en-US"/>
          </a:p>
          <a:p>
            <a:pPr eaLnBrk="1" hangingPunct="1">
              <a:spcBef>
                <a:spcPct val="0"/>
              </a:spcBef>
            </a:pPr>
            <a:r>
              <a:rPr lang="en-US" altLang="en-US"/>
              <a:t>Symptoms of red palm weevil:</a:t>
            </a:r>
          </a:p>
          <a:p>
            <a:pPr eaLnBrk="1" hangingPunct="1">
              <a:spcBef>
                <a:spcPct val="0"/>
              </a:spcBef>
              <a:buFontTx/>
              <a:buAutoNum type="arabicPeriod"/>
            </a:pPr>
            <a:r>
              <a:rPr lang="en-US" altLang="en-US"/>
              <a:t>Presence of tunnels on the base or crown of tree. </a:t>
            </a:r>
          </a:p>
          <a:p>
            <a:pPr eaLnBrk="1" hangingPunct="1">
              <a:spcBef>
                <a:spcPct val="0"/>
              </a:spcBef>
              <a:buFontTx/>
              <a:buAutoNum type="arabicPeriod"/>
            </a:pPr>
            <a:r>
              <a:rPr lang="en-US" altLang="en-US"/>
              <a:t>“Gnawing" sounds caused by larvae feeding inside. </a:t>
            </a:r>
          </a:p>
          <a:p>
            <a:pPr eaLnBrk="1" hangingPunct="1">
              <a:spcBef>
                <a:spcPct val="0"/>
              </a:spcBef>
              <a:buFontTx/>
              <a:buAutoNum type="arabicPeriod"/>
            </a:pPr>
            <a:r>
              <a:rPr lang="en-US" altLang="en-US"/>
              <a:t>Frass or plant fluids oozing near external tunnel entrances. </a:t>
            </a:r>
          </a:p>
          <a:p>
            <a:pPr eaLnBrk="1" hangingPunct="1">
              <a:spcBef>
                <a:spcPct val="0"/>
              </a:spcBef>
              <a:buFontTx/>
              <a:buAutoNum type="arabicPeriod"/>
            </a:pPr>
            <a:r>
              <a:rPr lang="en-US" altLang="en-US"/>
              <a:t>Highly distinctive "fermented" odor. </a:t>
            </a:r>
          </a:p>
          <a:p>
            <a:pPr eaLnBrk="1" hangingPunct="1">
              <a:spcBef>
                <a:spcPct val="0"/>
              </a:spcBef>
              <a:buFontTx/>
              <a:buAutoNum type="arabicPeriod"/>
            </a:pPr>
            <a:r>
              <a:rPr lang="en-US" altLang="en-US"/>
              <a:t>Empty pupal cases and dead adult in and around heavily infested palms. </a:t>
            </a:r>
          </a:p>
          <a:p>
            <a:pPr eaLnBrk="1" hangingPunct="1">
              <a:spcBef>
                <a:spcPct val="0"/>
              </a:spcBef>
              <a:buFontTx/>
              <a:buAutoNum type="arabicPeriod"/>
            </a:pPr>
            <a:r>
              <a:rPr lang="en-US" altLang="en-US"/>
              <a:t>Breaking of the trunk, or toppling of the palm crown. </a:t>
            </a:r>
          </a:p>
          <a:p>
            <a:pPr eaLnBrk="1" hangingPunct="1">
              <a:spcBef>
                <a:spcPct val="0"/>
              </a:spcBef>
            </a:pPr>
            <a:endParaRPr lang="en-US" altLang="en-US"/>
          </a:p>
          <a:p>
            <a:pPr eaLnBrk="1" hangingPunct="1">
              <a:spcBef>
                <a:spcPct val="0"/>
              </a:spcBef>
            </a:pPr>
            <a:endParaRPr lang="en-US" altLang="en-US"/>
          </a:p>
          <a:p>
            <a:pPr eaLnBrk="1" hangingPunct="1">
              <a:spcBef>
                <a:spcPct val="0"/>
              </a:spcBef>
            </a:pPr>
            <a:r>
              <a:rPr lang="en-US" altLang="en-US"/>
              <a:t>Information sources:</a:t>
            </a:r>
          </a:p>
          <a:p>
            <a:pPr eaLnBrk="1" hangingPunct="1">
              <a:spcBef>
                <a:spcPct val="0"/>
              </a:spcBef>
            </a:pPr>
            <a:r>
              <a:rPr lang="en-US" altLang="en-US"/>
              <a:t>Bertone, C., P. S. Michalak, and A. Roda. 2010. New pest response guidelines: Red palm weevil, </a:t>
            </a:r>
            <a:r>
              <a:rPr lang="en-US" altLang="en-US" i="1"/>
              <a:t>Rhychophorus ferrugineus</a:t>
            </a:r>
            <a:r>
              <a:rPr lang="en-US" altLang="en-US"/>
              <a:t>. USDA APHIS.</a:t>
            </a:r>
          </a:p>
          <a:p>
            <a:pPr eaLnBrk="1" hangingPunct="1">
              <a:spcBef>
                <a:spcPct val="0"/>
              </a:spcBef>
            </a:pPr>
            <a:r>
              <a:rPr lang="en-US" altLang="en-US"/>
              <a:t>Accessed 2/9/2014-</a:t>
            </a:r>
          </a:p>
          <a:p>
            <a:pPr eaLnBrk="1" hangingPunct="1">
              <a:spcBef>
                <a:spcPct val="0"/>
              </a:spcBef>
            </a:pPr>
            <a:r>
              <a:rPr lang="en-US" altLang="en-US"/>
              <a:t>http://www.aphis.usda.gov/import_export/plants/manuals/emergency/downloads/nprg-redpalmweevil.pdf</a:t>
            </a:r>
          </a:p>
          <a:p>
            <a:pPr eaLnBrk="1" hangingPunct="1">
              <a:spcBef>
                <a:spcPct val="0"/>
              </a:spcBef>
            </a:pPr>
            <a:endParaRPr lang="en-US" altLang="en-US"/>
          </a:p>
          <a:p>
            <a:pPr eaLnBrk="1" hangingPunct="1">
              <a:spcBef>
                <a:spcPct val="0"/>
              </a:spcBef>
            </a:pPr>
            <a:r>
              <a:rPr lang="en-US" altLang="en-US"/>
              <a:t>Nisson, N., D. Hodel, and M. S. Hoddle. “Red palm weevil”. Center for Invasive Species Research – University of California, Riverside. </a:t>
            </a:r>
          </a:p>
          <a:p>
            <a:pPr eaLnBrk="1" hangingPunct="1">
              <a:spcBef>
                <a:spcPct val="0"/>
              </a:spcBef>
            </a:pPr>
            <a:r>
              <a:rPr lang="en-US" altLang="en-US"/>
              <a:t>Accessed 2/9/2014-</a:t>
            </a:r>
          </a:p>
          <a:p>
            <a:pPr eaLnBrk="1" hangingPunct="1">
              <a:spcBef>
                <a:spcPct val="0"/>
              </a:spcBef>
            </a:pPr>
            <a:r>
              <a:rPr lang="en-US" altLang="en-US"/>
              <a:t>http://cisr.ucr.edu/red_palm_weevil.html</a:t>
            </a:r>
          </a:p>
          <a:p>
            <a:pPr eaLnBrk="1" hangingPunct="1">
              <a:spcBef>
                <a:spcPct val="0"/>
              </a:spcBef>
            </a:pPr>
            <a:endParaRPr lang="en-US" altLang="en-US"/>
          </a:p>
          <a:p>
            <a:pPr eaLnBrk="1" hangingPunct="1">
              <a:spcBef>
                <a:spcPct val="0"/>
              </a:spcBef>
            </a:pPr>
            <a:endParaRPr lang="en-US" altLang="en-US"/>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4AAC734-CDE5-46CB-A760-36FDFC719E70}" type="slidenum">
              <a:rPr lang="en-US" altLang="en-US" smtClean="0"/>
              <a:pPr fontAlgn="base">
                <a:spcBef>
                  <a:spcPct val="0"/>
                </a:spcBef>
                <a:spcAft>
                  <a:spcPct val="0"/>
                </a:spcAft>
                <a:defRPr/>
              </a:pPr>
              <a:t>17</a:t>
            </a:fld>
            <a:endParaRPr lang="en-US" altLang="en-US"/>
          </a:p>
        </p:txBody>
      </p:sp>
    </p:spTree>
    <p:extLst>
      <p:ext uri="{BB962C8B-B14F-4D97-AF65-F5344CB8AC3E}">
        <p14:creationId xmlns:p14="http://schemas.microsoft.com/office/powerpoint/2010/main" val="257083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a:t>Symptoms involve progressive yellowing of leaves, necrotic flowers and the death of emerging leaves.  Leaves dry out from the crown down, with the apical meristem drooping and eventually dying.  Most of the damage is caused by older larval instars which can excavate tunnels up to 40 cm in length and 3 cm wide in 24 to 36 hours.  Larval galleries are clearly evident in leaves and stems of heavily infested hosts.  The internal tissue of a 3 to 5 year old palm can be completely destroyed by larvae in just 5 to 6 weeks.  It has been reported that just 30 larvae are sufficient to kill an adult coconut palm.</a:t>
            </a:r>
          </a:p>
          <a:p>
            <a:pPr eaLnBrk="1" fontAlgn="auto" hangingPunct="1">
              <a:spcBef>
                <a:spcPts val="0"/>
              </a:spcBef>
              <a:spcAft>
                <a:spcPts val="0"/>
              </a:spcAft>
              <a:defRPr/>
            </a:pPr>
            <a:endParaRPr lang="en-US"/>
          </a:p>
          <a:p>
            <a:pPr eaLnBrk="1" fontAlgn="auto" hangingPunct="1">
              <a:spcBef>
                <a:spcPts val="0"/>
              </a:spcBef>
              <a:spcAft>
                <a:spcPts val="0"/>
              </a:spcAft>
              <a:defRPr/>
            </a:pPr>
            <a:r>
              <a:rPr lang="en-US"/>
              <a:t>Pupae and older instars are often found in the petiole bases of the crown where they are well concealed.</a:t>
            </a:r>
          </a:p>
          <a:p>
            <a:pPr eaLnBrk="1" fontAlgn="auto" hangingPunct="1">
              <a:spcBef>
                <a:spcPts val="0"/>
              </a:spcBef>
              <a:spcAft>
                <a:spcPts val="0"/>
              </a:spcAft>
              <a:defRPr/>
            </a:pPr>
            <a:endParaRPr lang="en-US"/>
          </a:p>
          <a:p>
            <a:pPr eaLnBrk="1" fontAlgn="auto" hangingPunct="1">
              <a:spcBef>
                <a:spcPts val="0"/>
              </a:spcBef>
              <a:spcAft>
                <a:spcPts val="0"/>
              </a:spcAft>
              <a:defRPr/>
            </a:pPr>
            <a:r>
              <a:rPr lang="en-US"/>
              <a:t>Infested trees emit a characteristic odor which is foul and strong.</a:t>
            </a:r>
          </a:p>
          <a:p>
            <a:pPr eaLnBrk="1" fontAlgn="auto" hangingPunct="1">
              <a:spcBef>
                <a:spcPts val="0"/>
              </a:spcBef>
              <a:spcAft>
                <a:spcPts val="0"/>
              </a:spcAft>
              <a:defRPr/>
            </a:pPr>
            <a:endParaRPr lang="en-US"/>
          </a:p>
          <a:p>
            <a:pPr eaLnBrk="1" fontAlgn="auto" hangingPunct="1">
              <a:spcBef>
                <a:spcPts val="0"/>
              </a:spcBef>
              <a:spcAft>
                <a:spcPts val="0"/>
              </a:spcAft>
              <a:defRPr/>
            </a:pPr>
            <a:r>
              <a:rPr lang="en-US"/>
              <a:t>Symptoms of the lethal red ring disease of palms may also be evident as </a:t>
            </a:r>
            <a:r>
              <a:rPr lang="en-US" i="1" err="1">
                <a:solidFill>
                  <a:srgbClr val="000000"/>
                </a:solidFill>
                <a:cs typeface="Calibri"/>
              </a:rPr>
              <a:t>Rhynchophorus</a:t>
            </a:r>
            <a:r>
              <a:rPr lang="en-US" i="1">
                <a:solidFill>
                  <a:srgbClr val="000000"/>
                </a:solidFill>
                <a:cs typeface="Calibri"/>
              </a:rPr>
              <a:t> </a:t>
            </a:r>
            <a:r>
              <a:rPr lang="en-US" i="1" err="1">
                <a:solidFill>
                  <a:srgbClr val="000000"/>
                </a:solidFill>
                <a:cs typeface="Calibri"/>
              </a:rPr>
              <a:t>palmarum</a:t>
            </a:r>
            <a:r>
              <a:rPr lang="en-US" i="1">
                <a:solidFill>
                  <a:srgbClr val="000000"/>
                </a:solidFill>
                <a:cs typeface="Calibri"/>
              </a:rPr>
              <a:t> </a:t>
            </a:r>
            <a:r>
              <a:rPr lang="en-US">
                <a:solidFill>
                  <a:srgbClr val="000000"/>
                </a:solidFill>
                <a:cs typeface="Calibri"/>
              </a:rPr>
              <a:t>vectors the nematode </a:t>
            </a:r>
            <a:r>
              <a:rPr lang="en-US" i="1" err="1"/>
              <a:t>Bursaphelenchus</a:t>
            </a:r>
            <a:r>
              <a:rPr lang="en-US" i="1"/>
              <a:t> </a:t>
            </a:r>
            <a:r>
              <a:rPr lang="en-US" i="1" err="1"/>
              <a:t>cocophilus</a:t>
            </a:r>
            <a:r>
              <a:rPr lang="en-US"/>
              <a:t> which transmits the disease.  A characteristic “red ring” is evident when the interior of the tree stem is exposed.  Other symptoms vary depending on host species but can include yellowing of older leaves followed by younger leaves, premature nut fall and withering of inflorescences. Trees infected with red ring disease typically die 2 - 4 months after first showing symptoms.  Red ring disease causes serious damage to over 17 species of palms, but is especially important to coconut and oil palms in the </a:t>
            </a:r>
            <a:r>
              <a:rPr lang="en-US" err="1"/>
              <a:t>Neotropics</a:t>
            </a:r>
            <a:r>
              <a:rPr lang="en-US"/>
              <a:t> where it is causes up to 10 – 15% of the annual losses of these two species.</a:t>
            </a:r>
          </a:p>
          <a:p>
            <a:pPr eaLnBrk="1" fontAlgn="auto" hangingPunct="1">
              <a:spcBef>
                <a:spcPts val="0"/>
              </a:spcBef>
              <a:spcAft>
                <a:spcPts val="0"/>
              </a:spcAft>
              <a:defRPr/>
            </a:pPr>
            <a:endParaRPr lang="en-US"/>
          </a:p>
          <a:p>
            <a:pPr eaLnBrk="1" fontAlgn="auto" hangingPunct="1">
              <a:spcBef>
                <a:spcPts val="0"/>
              </a:spcBef>
              <a:spcAft>
                <a:spcPts val="0"/>
              </a:spcAft>
              <a:defRPr/>
            </a:pPr>
            <a:endParaRPr lang="en-US"/>
          </a:p>
          <a:p>
            <a:pPr eaLnBrk="1" fontAlgn="auto" hangingPunct="1">
              <a:spcBef>
                <a:spcPts val="0"/>
              </a:spcBef>
              <a:spcAft>
                <a:spcPts val="0"/>
              </a:spcAft>
              <a:defRPr/>
            </a:pPr>
            <a:r>
              <a:rPr lang="en-US"/>
              <a:t>Information sources:</a:t>
            </a:r>
          </a:p>
          <a:p>
            <a:pPr eaLnBrk="1" fontAlgn="auto" hangingPunct="1">
              <a:spcBef>
                <a:spcPts val="0"/>
              </a:spcBef>
              <a:spcAft>
                <a:spcPts val="0"/>
              </a:spcAft>
              <a:defRPr/>
            </a:pPr>
            <a:r>
              <a:rPr lang="en-US"/>
              <a:t>EPPO.  2005.  Data sheets on quarantine pests: </a:t>
            </a:r>
            <a:r>
              <a:rPr lang="en-US" i="1" err="1"/>
              <a:t>Rhynchophorus</a:t>
            </a:r>
            <a:r>
              <a:rPr lang="en-US" i="1"/>
              <a:t> </a:t>
            </a:r>
            <a:r>
              <a:rPr lang="en-US" i="1" err="1"/>
              <a:t>palmarum</a:t>
            </a:r>
            <a:r>
              <a:rPr lang="en-US" i="1"/>
              <a:t>.  </a:t>
            </a:r>
            <a:r>
              <a:rPr lang="en-US"/>
              <a:t>OEPP/EPPO Bulletin.  </a:t>
            </a:r>
            <a:r>
              <a:rPr lang="en-US" b="1"/>
              <a:t>35</a:t>
            </a:r>
            <a:r>
              <a:rPr lang="en-US"/>
              <a:t>: 468 – 471.  </a:t>
            </a:r>
          </a:p>
          <a:p>
            <a:pPr eaLnBrk="1" fontAlgn="auto" hangingPunct="1">
              <a:spcBef>
                <a:spcPts val="0"/>
              </a:spcBef>
              <a:spcAft>
                <a:spcPts val="0"/>
              </a:spcAft>
              <a:defRPr/>
            </a:pPr>
            <a:r>
              <a:rPr lang="en-US"/>
              <a:t>Accessed 2-7-14 –</a:t>
            </a:r>
          </a:p>
          <a:p>
            <a:pPr eaLnBrk="1" fontAlgn="auto" hangingPunct="1">
              <a:spcBef>
                <a:spcPts val="0"/>
              </a:spcBef>
              <a:spcAft>
                <a:spcPts val="0"/>
              </a:spcAft>
              <a:defRPr/>
            </a:pPr>
            <a:r>
              <a:rPr lang="en-US"/>
              <a:t>http://www.eppo.int/QUARANTINE/insects/Rhynchophorus_palmarum/DS_Rhynchophorus_palmarum.pdf</a:t>
            </a:r>
          </a:p>
          <a:p>
            <a:pPr eaLnBrk="1" fontAlgn="auto" hangingPunct="1">
              <a:spcBef>
                <a:spcPts val="0"/>
              </a:spcBef>
              <a:spcAft>
                <a:spcPts val="0"/>
              </a:spcAft>
              <a:defRPr/>
            </a:pPr>
            <a:endParaRPr lang="en-US"/>
          </a:p>
          <a:p>
            <a:pPr eaLnBrk="1" fontAlgn="auto" hangingPunct="1">
              <a:spcBef>
                <a:spcPts val="0"/>
              </a:spcBef>
              <a:spcAft>
                <a:spcPts val="0"/>
              </a:spcAft>
              <a:defRPr/>
            </a:pPr>
            <a:r>
              <a:rPr lang="en-US" err="1"/>
              <a:t>Giblin</a:t>
            </a:r>
            <a:r>
              <a:rPr lang="en-US"/>
              <a:t>-Davis, R. M., P. S. Lehman, and R. N. </a:t>
            </a:r>
            <a:r>
              <a:rPr lang="en-US" err="1"/>
              <a:t>Inserra</a:t>
            </a:r>
            <a:r>
              <a:rPr lang="en-US"/>
              <a:t>.  Fact sheet: </a:t>
            </a:r>
            <a:r>
              <a:rPr lang="en-US" i="1" err="1"/>
              <a:t>Bursaphelenchus</a:t>
            </a:r>
            <a:r>
              <a:rPr lang="en-US" i="1"/>
              <a:t> </a:t>
            </a:r>
            <a:r>
              <a:rPr lang="en-US" i="1" err="1"/>
              <a:t>cocophilus</a:t>
            </a:r>
            <a:r>
              <a:rPr lang="en-US"/>
              <a:t>, Red Ring Disease of Coconut.  Society of </a:t>
            </a:r>
            <a:r>
              <a:rPr lang="en-US" err="1"/>
              <a:t>Nematologists</a:t>
            </a:r>
            <a:r>
              <a:rPr lang="en-US"/>
              <a:t>.  A</a:t>
            </a:r>
          </a:p>
          <a:p>
            <a:pPr eaLnBrk="1" fontAlgn="auto" hangingPunct="1">
              <a:spcBef>
                <a:spcPts val="0"/>
              </a:spcBef>
              <a:spcAft>
                <a:spcPts val="0"/>
              </a:spcAft>
              <a:defRPr/>
            </a:pPr>
            <a:r>
              <a:rPr lang="en-US" err="1"/>
              <a:t>ccessed</a:t>
            </a:r>
            <a:r>
              <a:rPr lang="en-US"/>
              <a:t> 2-7-14 –</a:t>
            </a:r>
          </a:p>
          <a:p>
            <a:pPr eaLnBrk="1" fontAlgn="auto" hangingPunct="1">
              <a:spcBef>
                <a:spcPts val="0"/>
              </a:spcBef>
              <a:spcAft>
                <a:spcPts val="0"/>
              </a:spcAft>
              <a:defRPr/>
            </a:pPr>
            <a:r>
              <a:rPr lang="en-US"/>
              <a:t>http://nematode.unl.edu/pest1.htm</a:t>
            </a:r>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6FAAEBA-7F3B-408C-9030-4198F39AF79B}" type="slidenum">
              <a:rPr lang="en-US" altLang="en-US" smtClean="0"/>
              <a:pPr fontAlgn="base">
                <a:spcBef>
                  <a:spcPct val="0"/>
                </a:spcBef>
                <a:spcAft>
                  <a:spcPct val="0"/>
                </a:spcAft>
                <a:defRPr/>
              </a:pPr>
              <a:t>18</a:t>
            </a:fld>
            <a:endParaRPr lang="en-US" altLang="en-US"/>
          </a:p>
        </p:txBody>
      </p:sp>
    </p:spTree>
    <p:extLst>
      <p:ext uri="{BB962C8B-B14F-4D97-AF65-F5344CB8AC3E}">
        <p14:creationId xmlns:p14="http://schemas.microsoft.com/office/powerpoint/2010/main" val="169814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now we know how new species arrive, we can get back to why there seems to be so many in Florida. And one of a huge contributing factor is just the shear amount of plant material that passes through the state via airports, seaports and interstate travel.</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Another contributing factor is tourism a lot of people want to come visit Florida’s beaches and sunshine. St Pete beach won Trip advisors Travelers’s choice for best beach in the US for 2021. And with people from coming form all over the world to visit that also increase the chance that one of them may accidently pack a pest.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And then just like people when a pest does arrive here, they kind of like and want to stay around. The climate here is suitable for many different types of organisms, especially invasive ones. Our climate allows for an extended growing season.  This means that there is a continuous food source for agricultural and horticultural pests.  And in addition to that in the southern part of Florida, there is no hard freeze.  This means that organisms that would normally die off during a hard freeze don’t get that hard freeze and instead continue to live and prosper.  </a:t>
            </a:r>
          </a:p>
          <a:p>
            <a:pPr marL="171450" indent="-171450" eaLnBrk="1" fontAlgn="auto" hangingPunct="1">
              <a:spcBef>
                <a:spcPts val="0"/>
              </a:spcBef>
              <a:spcAft>
                <a:spcPts val="0"/>
              </a:spcAft>
              <a:defRPr/>
            </a:pPr>
            <a:endParaRPr lang="en-US"/>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A57CCC8-AAE3-4F4A-B47D-833C6B922F8A}" type="slidenum">
              <a:rPr lang="en-US" altLang="en-US"/>
              <a:pPr eaLnBrk="1" hangingPunct="1"/>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So native species are organisms which means any plants, animals or even fungi and bacteria whose presence in an ecosystem is the result of </a:t>
            </a:r>
            <a:r>
              <a:rPr lang="en-US" sz="1800" b="1">
                <a:effectLst/>
                <a:latin typeface="Calibri" panose="020F0502020204030204" pitchFamily="34" charset="0"/>
                <a:ea typeface="Calibri" panose="020F0502020204030204" pitchFamily="34" charset="0"/>
                <a:cs typeface="Times New Roman" panose="02020603050405020304" pitchFamily="18" charset="0"/>
              </a:rPr>
              <a:t>only</a:t>
            </a:r>
            <a:r>
              <a:rPr lang="en-US" sz="1800">
                <a:effectLst/>
                <a:latin typeface="Calibri" panose="020F0502020204030204" pitchFamily="34" charset="0"/>
                <a:ea typeface="Calibri" panose="020F0502020204030204" pitchFamily="34" charset="0"/>
                <a:cs typeface="Times New Roman" panose="02020603050405020304" pitchFamily="18" charset="0"/>
              </a:rPr>
              <a:t> natural processes and is </a:t>
            </a:r>
            <a:r>
              <a:rPr lang="en-US" sz="1800" b="1">
                <a:effectLst/>
                <a:latin typeface="Calibri" panose="020F0502020204030204" pitchFamily="34" charset="0"/>
                <a:ea typeface="Calibri" panose="020F0502020204030204" pitchFamily="34" charset="0"/>
                <a:cs typeface="Times New Roman" panose="02020603050405020304" pitchFamily="18" charset="0"/>
              </a:rPr>
              <a:t>not</a:t>
            </a:r>
            <a:r>
              <a:rPr lang="en-US" sz="1800">
                <a:effectLst/>
                <a:latin typeface="Calibri" panose="020F0502020204030204" pitchFamily="34" charset="0"/>
                <a:ea typeface="Calibri" panose="020F0502020204030204" pitchFamily="34" charset="0"/>
                <a:cs typeface="Times New Roman" panose="02020603050405020304" pitchFamily="18" charset="0"/>
              </a:rPr>
              <a:t> the result of human intervention. So, anyone guessed native for blueberry good job! They are native to the Continental US along with wild turkeys and of course alligators. </a:t>
            </a:r>
          </a:p>
          <a:p>
            <a:pPr eaLnBrk="1" hangingPunct="1">
              <a:spcBef>
                <a:spcPct val="0"/>
              </a:spcBef>
            </a:pPr>
            <a:endParaRPr lang="en-US" altLang="en-US"/>
          </a:p>
        </p:txBody>
      </p:sp>
      <p:sp>
        <p:nvSpPr>
          <p:cNvPr id="35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D1A32AA-59EF-47F5-8865-C36BED9E8821}" type="slidenum">
              <a:rPr lang="en-US" altLang="en-US"/>
              <a:pPr eaLnBrk="1" hangingPunct="1"/>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As the word suggests introduced species are organisms that originate in one region but are introduced to another region where they become acclimated and “established” in the new region.</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Establishment means the organism can survive and reproduce on its own allowing it to maintain a stable population in the new area.  Humans are of then the source of the introduction which is to can be accidental or intentional.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Another important point for introduced species is they can have </a:t>
            </a:r>
            <a:r>
              <a:rPr lang="en-US" sz="1800" b="1">
                <a:effectLst/>
                <a:latin typeface="Calibri" panose="020F0502020204030204" pitchFamily="34" charset="0"/>
                <a:ea typeface="Calibri" panose="020F0502020204030204" pitchFamily="34" charset="0"/>
                <a:cs typeface="Times New Roman" panose="02020603050405020304" pitchFamily="18" charset="0"/>
              </a:rPr>
              <a:t>either</a:t>
            </a:r>
            <a:r>
              <a:rPr lang="en-US" sz="1800">
                <a:effectLst/>
                <a:latin typeface="Calibri" panose="020F0502020204030204" pitchFamily="34" charset="0"/>
                <a:ea typeface="Calibri" panose="020F0502020204030204" pitchFamily="34" charset="0"/>
                <a:cs typeface="Times New Roman" panose="02020603050405020304" pitchFamily="18" charset="0"/>
              </a:rPr>
              <a:t> beneficial </a:t>
            </a:r>
            <a:r>
              <a:rPr lang="en-US" sz="1800" b="1">
                <a:effectLst/>
                <a:latin typeface="Calibri" panose="020F0502020204030204" pitchFamily="34" charset="0"/>
                <a:ea typeface="Calibri" panose="020F0502020204030204" pitchFamily="34" charset="0"/>
                <a:cs typeface="Times New Roman" panose="02020603050405020304" pitchFamily="18" charset="0"/>
              </a:rPr>
              <a:t>or</a:t>
            </a:r>
            <a:r>
              <a:rPr lang="en-US" sz="1800">
                <a:effectLst/>
                <a:latin typeface="Calibri" panose="020F0502020204030204" pitchFamily="34" charset="0"/>
                <a:ea typeface="Calibri" panose="020F0502020204030204" pitchFamily="34" charset="0"/>
                <a:cs typeface="Times New Roman" panose="02020603050405020304" pitchFamily="18" charset="0"/>
              </a:rPr>
              <a:t> detrimental effects on the environment.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Peaches (from Asia) and honeybees are both examples of introduced species that are considered to be beneficial. Honeybees were introduced from Europe, but their pollination has beneficial effect on the environment and especially for humans, as a lot of crop including blueberries rely on pollination services from managed honeybee colonies. </a:t>
            </a:r>
          </a:p>
          <a:p>
            <a:pPr eaLnBrk="1" hangingPunct="1">
              <a:spcBef>
                <a:spcPct val="0"/>
              </a:spcBef>
            </a:pPr>
            <a:endParaRPr lang="en-US" altLang="en-US"/>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03DCA6-6AF3-461B-9A60-1C92CC75A076}" type="slidenum">
              <a:rPr lang="en-US" altLang="en-US"/>
              <a:pPr eaLnBrk="1" hangingPunct="1"/>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now for Invasive.  The National Invasive Species Council defines invasive species as being not native to the ecosystem (i.e. introduced) and whose introduction will likely cause harm. That harm could cause negative impacts on the environment, economic loss or pose a risk to human health.</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introduced species don’t always causes harm, but if it does then its an invasive species. This means introduces species are NOT always invasive, but  Invasive species are always introduced.</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Just like introduces species invasive species are usually introduced by people, although usually its accidental through shipping of goods or movement of people from country to country, but sometimes they are intentionally introduced. A lot of the times if the release is intentional its because the person doesn’t realize how much of a negative impact this can have.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One example of this is the Giant African Land snail. In 1966 a boy smuggled 3 snails back from Hawaii. The boy released them in his grandmother’s garden in Miami. Well just those couple of snails that got huge ordeal, including an eradication effort by the FDACS that took 10 years and over $1 million dollars. At the end of it over 18,000 snails were eradicated.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eaLnBrk="1" hangingPunct="1">
              <a:spcBef>
                <a:spcPct val="0"/>
              </a:spcBef>
            </a:pPr>
            <a:endParaRPr lang="en-US" altLang="en-US"/>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77FEEF5-8466-4F23-B458-F9E453165CE1}" type="slidenum">
              <a:rPr lang="en-US" altLang="en-US"/>
              <a:pPr eaLnBrk="1" hangingPunct="1"/>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One last definition, well with the title of this talk being Pests and pathways. I wanted to go over exactly what I mean. A pest species are organisms that compete with humans for resources we value.  For example, pests may consume, or damage food, fiber or other materials intended for human consumption or use. Those giant African land snails eat a tremendous number of different plants and sometimes even stucco and plaster on buildings.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Pests can be native to an area or be invasive/introduce.  For example, lets look at 2 different forestry pests. On the left is the southern pine beetle which is a native species that attacks pine trees.  Then on the right we have the  emerald ash borer is an introduced pest or invasive species that attacks ash trees.</a:t>
            </a:r>
          </a:p>
          <a:p>
            <a:pPr marL="0" lvl="1" eaLnBrk="1" hangingPunct="1">
              <a:spcBef>
                <a:spcPct val="0"/>
              </a:spcBef>
            </a:pPr>
            <a:endParaRPr lang="en-US" altLang="en-US"/>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2D3D2B8-DE1A-4A14-99E4-C1E84B23EA50}" type="slidenum">
              <a:rPr lang="en-US" altLang="en-US"/>
              <a:pPr eaLnBrk="1" hangingPunct="1"/>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34AFBD-1B1B-4DDD-B9ED-3BEE9358D9E3}" type="slidenum">
              <a:rPr lang="en-US" altLang="en-US" smtClean="0"/>
              <a:pPr/>
              <a:t>7</a:t>
            </a:fld>
            <a:endParaRPr lang="en-US" altLang="en-US"/>
          </a:p>
        </p:txBody>
      </p:sp>
    </p:spTree>
    <p:extLst>
      <p:ext uri="{BB962C8B-B14F-4D97-AF65-F5344CB8AC3E}">
        <p14:creationId xmlns:p14="http://schemas.microsoft.com/office/powerpoint/2010/main" val="1919931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34AFBD-1B1B-4DDD-B9ED-3BEE9358D9E3}" type="slidenum">
              <a:rPr lang="en-US" altLang="en-US" smtClean="0"/>
              <a:pPr/>
              <a:t>8</a:t>
            </a:fld>
            <a:endParaRPr lang="en-US" altLang="en-US"/>
          </a:p>
        </p:txBody>
      </p:sp>
    </p:spTree>
    <p:extLst>
      <p:ext uri="{BB962C8B-B14F-4D97-AF65-F5344CB8AC3E}">
        <p14:creationId xmlns:p14="http://schemas.microsoft.com/office/powerpoint/2010/main" val="1079517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Alright so now that we are all on the same page for what native, introduced, invasive, and pest, we can get to the fun part.  How are new species introduced? and of course why does Florida seem to get so many?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If you have any ideas for how new species get to Florida and how Florida ends up with so many go ahead and put those in the chat.  </a:t>
            </a:r>
          </a:p>
          <a:p>
            <a:pPr eaLnBrk="1" hangingPunct="1">
              <a:spcBef>
                <a:spcPct val="0"/>
              </a:spcBef>
            </a:pPr>
            <a:endParaRPr lang="en-US" altLang="en-US"/>
          </a:p>
        </p:txBody>
      </p:sp>
      <p:sp>
        <p:nvSpPr>
          <p:cNvPr id="39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52A90DF-7F22-43F5-9123-7897B7BFE399}" type="slidenum">
              <a:rPr lang="en-US" altLang="en-US"/>
              <a:pPr eaLnBrk="1" hangingPunct="1"/>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First let’s talk about how new species actually get to Florida. Well, we said that most of the time new species are hitching a ride people, so how do people get to Florida? Well one way is through air travel. Florida has a lot of airports 12 internationals one total and 3 of them right here in Tampa bay, so that one quarter of the state’s airports.</a:t>
            </a:r>
          </a:p>
          <a:p>
            <a:pPr eaLnBrk="1" hangingPunct="1">
              <a:spcBef>
                <a:spcPct val="0"/>
              </a:spcBef>
            </a:pPr>
            <a:endParaRPr lang="en-US" altLang="en-US"/>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262C367-FAF8-4240-9D7A-3FE63467EBEC}" type="slidenum">
              <a:rPr lang="en-US" altLang="en-US"/>
              <a:pPr eaLnBrk="1" hangingPunct="1"/>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FD51-6929-B411-CDEF-99E03AC83CFC}"/>
              </a:ext>
            </a:extLst>
          </p:cNvPr>
          <p:cNvSpPr>
            <a:spLocks noGrp="1"/>
          </p:cNvSpPr>
          <p:nvPr>
            <p:ph type="ctrTitle"/>
          </p:nvPr>
        </p:nvSpPr>
        <p:spPr>
          <a:xfrm>
            <a:off x="2513212" y="1850861"/>
            <a:ext cx="15079266" cy="3937329"/>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0CF48904-C1FE-87C0-A81D-2C7B95BFA73D}"/>
              </a:ext>
            </a:extLst>
          </p:cNvPr>
          <p:cNvSpPr>
            <a:spLocks noGrp="1"/>
          </p:cNvSpPr>
          <p:nvPr>
            <p:ph type="subTitle" idx="1"/>
          </p:nvPr>
        </p:nvSpPr>
        <p:spPr>
          <a:xfrm>
            <a:off x="2513212" y="5940028"/>
            <a:ext cx="15079266"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E9F8BA34-7498-F287-46AB-9D0C5ACF8FD4}"/>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5" name="Footer Placeholder 4">
            <a:extLst>
              <a:ext uri="{FF2B5EF4-FFF2-40B4-BE49-F238E27FC236}">
                <a16:creationId xmlns:a16="http://schemas.microsoft.com/office/drawing/2014/main" id="{FB6D31E8-0AE0-8FB3-9EE8-213AEBB61462}"/>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6C661D74-B49A-53F9-00CD-5329350926AE}"/>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32019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E2DD-A299-70D4-1F97-550D15CE3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306CF-49A2-8F3A-CECE-9239BE5DA1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65FF2-56C6-A81B-E2F7-C44C86DECC11}"/>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5" name="Footer Placeholder 4">
            <a:extLst>
              <a:ext uri="{FF2B5EF4-FFF2-40B4-BE49-F238E27FC236}">
                <a16:creationId xmlns:a16="http://schemas.microsoft.com/office/drawing/2014/main" id="{7962536B-4EE7-73B0-BC20-59B3D259C01A}"/>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591019CA-E4FE-5109-158B-B1A38B933859}"/>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3991292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BF21D8-DB01-57D9-F21B-BF0C199DBEAA}"/>
              </a:ext>
            </a:extLst>
          </p:cNvPr>
          <p:cNvSpPr>
            <a:spLocks noGrp="1"/>
          </p:cNvSpPr>
          <p:nvPr>
            <p:ph type="title" orient="vert"/>
          </p:nvPr>
        </p:nvSpPr>
        <p:spPr>
          <a:xfrm>
            <a:off x="14388133" y="602119"/>
            <a:ext cx="4335289" cy="958415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31187A-0048-433C-85C4-25E287951EB8}"/>
              </a:ext>
            </a:extLst>
          </p:cNvPr>
          <p:cNvSpPr>
            <a:spLocks noGrp="1"/>
          </p:cNvSpPr>
          <p:nvPr>
            <p:ph type="body" orient="vert" idx="1"/>
          </p:nvPr>
        </p:nvSpPr>
        <p:spPr>
          <a:xfrm>
            <a:off x="1382266" y="602119"/>
            <a:ext cx="12754545" cy="95841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57770-DD8B-3B5E-6A61-06B077BB28F7}"/>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5" name="Footer Placeholder 4">
            <a:extLst>
              <a:ext uri="{FF2B5EF4-FFF2-40B4-BE49-F238E27FC236}">
                <a16:creationId xmlns:a16="http://schemas.microsoft.com/office/drawing/2014/main" id="{97F29AD8-6723-E151-A712-C815D8739225}"/>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48853435-9C7F-8230-371E-12FB98D59820}"/>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2819221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FD51-6929-B411-CDEF-99E03AC83CFC}"/>
              </a:ext>
            </a:extLst>
          </p:cNvPr>
          <p:cNvSpPr>
            <a:spLocks noGrp="1"/>
          </p:cNvSpPr>
          <p:nvPr>
            <p:ph type="ctrTitle"/>
          </p:nvPr>
        </p:nvSpPr>
        <p:spPr>
          <a:xfrm>
            <a:off x="2513211" y="1850860"/>
            <a:ext cx="15079266" cy="3937329"/>
          </a:xfrm>
        </p:spPr>
        <p:txBody>
          <a:bodyPr anchor="b"/>
          <a:lstStyle>
            <a:lvl1pPr algn="ctr">
              <a:defRPr sz="9895"/>
            </a:lvl1pPr>
          </a:lstStyle>
          <a:p>
            <a:r>
              <a:rPr lang="en-US"/>
              <a:t>Click to edit Master title style</a:t>
            </a:r>
          </a:p>
        </p:txBody>
      </p:sp>
      <p:sp>
        <p:nvSpPr>
          <p:cNvPr id="3" name="Subtitle 2">
            <a:extLst>
              <a:ext uri="{FF2B5EF4-FFF2-40B4-BE49-F238E27FC236}">
                <a16:creationId xmlns:a16="http://schemas.microsoft.com/office/drawing/2014/main" id="{0CF48904-C1FE-87C0-A81D-2C7B95BFA73D}"/>
              </a:ext>
            </a:extLst>
          </p:cNvPr>
          <p:cNvSpPr>
            <a:spLocks noGrp="1"/>
          </p:cNvSpPr>
          <p:nvPr>
            <p:ph type="subTitle" idx="1"/>
          </p:nvPr>
        </p:nvSpPr>
        <p:spPr>
          <a:xfrm>
            <a:off x="2513211" y="5940028"/>
            <a:ext cx="15079266" cy="2730474"/>
          </a:xfrm>
        </p:spPr>
        <p:txBody>
          <a:bodyPr/>
          <a:lstStyle>
            <a:lvl1pPr marL="0" indent="0" algn="ctr">
              <a:buNone/>
              <a:defRPr sz="3958"/>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a:t>Click to edit Master subtitle style</a:t>
            </a:r>
          </a:p>
        </p:txBody>
      </p:sp>
      <p:sp>
        <p:nvSpPr>
          <p:cNvPr id="4" name="Date Placeholder 3">
            <a:extLst>
              <a:ext uri="{FF2B5EF4-FFF2-40B4-BE49-F238E27FC236}">
                <a16:creationId xmlns:a16="http://schemas.microsoft.com/office/drawing/2014/main" id="{E9F8BA34-7498-F287-46AB-9D0C5ACF8FD4}"/>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FB6D31E8-0AE0-8FB3-9EE8-213AEBB61462}"/>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661D74-B49A-53F9-00CD-5329350926AE}"/>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466801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EB062-6853-D00F-79D1-B776873AD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5B328-0D6B-87F1-2BCF-835681B4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ADF39-2B99-E945-525F-F5BAACEDCF1E}"/>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828D7D04-6F81-D24F-F7F4-29CC697F9658}"/>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1A6F83-0CAB-C131-E012-946B7D545DCE}"/>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1349419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31F9-3F2E-2424-765C-8E7AA5D5EEBB}"/>
              </a:ext>
            </a:extLst>
          </p:cNvPr>
          <p:cNvSpPr>
            <a:spLocks noGrp="1"/>
          </p:cNvSpPr>
          <p:nvPr>
            <p:ph type="title"/>
          </p:nvPr>
        </p:nvSpPr>
        <p:spPr>
          <a:xfrm>
            <a:off x="1371794" y="2819485"/>
            <a:ext cx="17341156" cy="4704375"/>
          </a:xfrm>
        </p:spPr>
        <p:txBody>
          <a:bodyPr anchor="b"/>
          <a:lstStyle>
            <a:lvl1pPr>
              <a:defRPr sz="9895"/>
            </a:lvl1pPr>
          </a:lstStyle>
          <a:p>
            <a:r>
              <a:rPr lang="en-US"/>
              <a:t>Click to edit Master title style</a:t>
            </a:r>
          </a:p>
        </p:txBody>
      </p:sp>
      <p:sp>
        <p:nvSpPr>
          <p:cNvPr id="3" name="Text Placeholder 2">
            <a:extLst>
              <a:ext uri="{FF2B5EF4-FFF2-40B4-BE49-F238E27FC236}">
                <a16:creationId xmlns:a16="http://schemas.microsoft.com/office/drawing/2014/main" id="{5A2FB846-AE27-BF14-E579-6752A60AAF4F}"/>
              </a:ext>
            </a:extLst>
          </p:cNvPr>
          <p:cNvSpPr>
            <a:spLocks noGrp="1"/>
          </p:cNvSpPr>
          <p:nvPr>
            <p:ph type="body" idx="1"/>
          </p:nvPr>
        </p:nvSpPr>
        <p:spPr>
          <a:xfrm>
            <a:off x="1371794" y="7568366"/>
            <a:ext cx="17341156" cy="2473919"/>
          </a:xfrm>
        </p:spPr>
        <p:txBody>
          <a:bodyPr/>
          <a:lstStyle>
            <a:lvl1pPr marL="0" indent="0">
              <a:buNone/>
              <a:defRPr sz="3958">
                <a:solidFill>
                  <a:schemeClr val="tx1">
                    <a:tint val="75000"/>
                  </a:schemeClr>
                </a:solidFill>
              </a:defRPr>
            </a:lvl1pPr>
            <a:lvl2pPr marL="753969" indent="0">
              <a:buNone/>
              <a:defRPr sz="3298">
                <a:solidFill>
                  <a:schemeClr val="tx1">
                    <a:tint val="75000"/>
                  </a:schemeClr>
                </a:solidFill>
              </a:defRPr>
            </a:lvl2pPr>
            <a:lvl3pPr marL="1507937" indent="0">
              <a:buNone/>
              <a:defRPr sz="2968">
                <a:solidFill>
                  <a:schemeClr val="tx1">
                    <a:tint val="75000"/>
                  </a:schemeClr>
                </a:solidFill>
              </a:defRPr>
            </a:lvl3pPr>
            <a:lvl4pPr marL="2261906" indent="0">
              <a:buNone/>
              <a:defRPr sz="2639">
                <a:solidFill>
                  <a:schemeClr val="tx1">
                    <a:tint val="75000"/>
                  </a:schemeClr>
                </a:solidFill>
              </a:defRPr>
            </a:lvl4pPr>
            <a:lvl5pPr marL="3015874" indent="0">
              <a:buNone/>
              <a:defRPr sz="2639">
                <a:solidFill>
                  <a:schemeClr val="tx1">
                    <a:tint val="75000"/>
                  </a:schemeClr>
                </a:solidFill>
              </a:defRPr>
            </a:lvl5pPr>
            <a:lvl6pPr marL="3769843" indent="0">
              <a:buNone/>
              <a:defRPr sz="2639">
                <a:solidFill>
                  <a:schemeClr val="tx1">
                    <a:tint val="75000"/>
                  </a:schemeClr>
                </a:solidFill>
              </a:defRPr>
            </a:lvl6pPr>
            <a:lvl7pPr marL="4523811" indent="0">
              <a:buNone/>
              <a:defRPr sz="2639">
                <a:solidFill>
                  <a:schemeClr val="tx1">
                    <a:tint val="75000"/>
                  </a:schemeClr>
                </a:solidFill>
              </a:defRPr>
            </a:lvl7pPr>
            <a:lvl8pPr marL="5277780" indent="0">
              <a:buNone/>
              <a:defRPr sz="2639">
                <a:solidFill>
                  <a:schemeClr val="tx1">
                    <a:tint val="75000"/>
                  </a:schemeClr>
                </a:solidFill>
              </a:defRPr>
            </a:lvl8pPr>
            <a:lvl9pPr marL="6031748" indent="0">
              <a:buNone/>
              <a:defRPr sz="263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978C5C-AF54-AB4F-2FE5-4685F3D03A90}"/>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1EF92A8A-A847-6935-B22C-15210A628AE1}"/>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84D0D7-052C-0698-0D71-B8B8849D74B8}"/>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2008386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A086-84E6-0CD5-B1E1-446910813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B639C3-EB4D-D998-A547-41D92CC71ECC}"/>
              </a:ext>
            </a:extLst>
          </p:cNvPr>
          <p:cNvSpPr>
            <a:spLocks noGrp="1"/>
          </p:cNvSpPr>
          <p:nvPr>
            <p:ph sz="half" idx="1"/>
          </p:nvPr>
        </p:nvSpPr>
        <p:spPr>
          <a:xfrm>
            <a:off x="1382266" y="3010591"/>
            <a:ext cx="8544917"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5D12C2-61D8-82DC-655A-BD75A5FE7244}"/>
              </a:ext>
            </a:extLst>
          </p:cNvPr>
          <p:cNvSpPr>
            <a:spLocks noGrp="1"/>
          </p:cNvSpPr>
          <p:nvPr>
            <p:ph sz="half" idx="2"/>
          </p:nvPr>
        </p:nvSpPr>
        <p:spPr>
          <a:xfrm>
            <a:off x="10178505" y="3010591"/>
            <a:ext cx="8544917"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34B05-724F-1317-E1D4-D58E23294151}"/>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6" name="Footer Placeholder 5">
            <a:extLst>
              <a:ext uri="{FF2B5EF4-FFF2-40B4-BE49-F238E27FC236}">
                <a16:creationId xmlns:a16="http://schemas.microsoft.com/office/drawing/2014/main" id="{B3C1A089-5F84-ED35-A4DF-2240F483EAFC}"/>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9D1AFC-3450-B05D-2A3D-606D88A8C639}"/>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63454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1A7B9-C4B5-A953-3EE7-AFB9A215D81D}"/>
              </a:ext>
            </a:extLst>
          </p:cNvPr>
          <p:cNvSpPr>
            <a:spLocks noGrp="1"/>
          </p:cNvSpPr>
          <p:nvPr>
            <p:ph type="title"/>
          </p:nvPr>
        </p:nvSpPr>
        <p:spPr>
          <a:xfrm>
            <a:off x="1384885" y="602119"/>
            <a:ext cx="17341156" cy="2185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4E0EAE-ACB6-EF09-2E7E-EAD0CEFB3A1D}"/>
              </a:ext>
            </a:extLst>
          </p:cNvPr>
          <p:cNvSpPr>
            <a:spLocks noGrp="1"/>
          </p:cNvSpPr>
          <p:nvPr>
            <p:ph type="body" idx="1"/>
          </p:nvPr>
        </p:nvSpPr>
        <p:spPr>
          <a:xfrm>
            <a:off x="1384885" y="2772362"/>
            <a:ext cx="8505648" cy="1358692"/>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4" name="Content Placeholder 3">
            <a:extLst>
              <a:ext uri="{FF2B5EF4-FFF2-40B4-BE49-F238E27FC236}">
                <a16:creationId xmlns:a16="http://schemas.microsoft.com/office/drawing/2014/main" id="{E0A8540C-AB29-7A06-A418-0A7CA8AA5434}"/>
              </a:ext>
            </a:extLst>
          </p:cNvPr>
          <p:cNvSpPr>
            <a:spLocks noGrp="1"/>
          </p:cNvSpPr>
          <p:nvPr>
            <p:ph sz="half" idx="2"/>
          </p:nvPr>
        </p:nvSpPr>
        <p:spPr>
          <a:xfrm>
            <a:off x="1384885" y="4131054"/>
            <a:ext cx="8505648"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6BFB47-5BD2-BF2D-075E-F727DCE9231F}"/>
              </a:ext>
            </a:extLst>
          </p:cNvPr>
          <p:cNvSpPr>
            <a:spLocks noGrp="1"/>
          </p:cNvSpPr>
          <p:nvPr>
            <p:ph type="body" sz="quarter" idx="3"/>
          </p:nvPr>
        </p:nvSpPr>
        <p:spPr>
          <a:xfrm>
            <a:off x="10178505" y="2772362"/>
            <a:ext cx="8547536" cy="1358692"/>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6" name="Content Placeholder 5">
            <a:extLst>
              <a:ext uri="{FF2B5EF4-FFF2-40B4-BE49-F238E27FC236}">
                <a16:creationId xmlns:a16="http://schemas.microsoft.com/office/drawing/2014/main" id="{50239224-BDB6-7628-7150-B77B2FE37E2B}"/>
              </a:ext>
            </a:extLst>
          </p:cNvPr>
          <p:cNvSpPr>
            <a:spLocks noGrp="1"/>
          </p:cNvSpPr>
          <p:nvPr>
            <p:ph sz="quarter" idx="4"/>
          </p:nvPr>
        </p:nvSpPr>
        <p:spPr>
          <a:xfrm>
            <a:off x="10178505" y="4131054"/>
            <a:ext cx="8547536"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1CB89C-AB3E-86C1-B21C-E986281170AF}"/>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8" name="Footer Placeholder 7">
            <a:extLst>
              <a:ext uri="{FF2B5EF4-FFF2-40B4-BE49-F238E27FC236}">
                <a16:creationId xmlns:a16="http://schemas.microsoft.com/office/drawing/2014/main" id="{06EC12E9-C077-D1D6-A779-75DA592CA19A}"/>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B220460-8419-A2CA-E936-4BA941B2E68E}"/>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996965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481D-DA3E-FF94-7116-619D45F4BF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8C3D8B-E2E5-7782-A266-FB3ACBE7FBFC}"/>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4" name="Footer Placeholder 3">
            <a:extLst>
              <a:ext uri="{FF2B5EF4-FFF2-40B4-BE49-F238E27FC236}">
                <a16:creationId xmlns:a16="http://schemas.microsoft.com/office/drawing/2014/main" id="{E63E5499-C96E-8E19-4F2B-E347AABCABD9}"/>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7AEE79A-C87F-2533-D448-BA0530BB78B8}"/>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843225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025BF-60DB-609F-DA48-CB1D982B737B}"/>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3" name="Footer Placeholder 2">
            <a:extLst>
              <a:ext uri="{FF2B5EF4-FFF2-40B4-BE49-F238E27FC236}">
                <a16:creationId xmlns:a16="http://schemas.microsoft.com/office/drawing/2014/main" id="{570A4C43-432D-4D7C-AA94-96BB88DEA560}"/>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A2C4FD-6B0F-CE00-D2CF-C4E81E7E23D3}"/>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3112131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6CB2-7143-22A9-93C5-B2B7393128B1}"/>
              </a:ext>
            </a:extLst>
          </p:cNvPr>
          <p:cNvSpPr>
            <a:spLocks noGrp="1"/>
          </p:cNvSpPr>
          <p:nvPr>
            <p:ph type="title"/>
          </p:nvPr>
        </p:nvSpPr>
        <p:spPr>
          <a:xfrm>
            <a:off x="1384886" y="753957"/>
            <a:ext cx="6484607" cy="2638848"/>
          </a:xfrm>
        </p:spPr>
        <p:txBody>
          <a:bodyPr anchor="b"/>
          <a:lstStyle>
            <a:lvl1pPr>
              <a:defRPr sz="5277"/>
            </a:lvl1pPr>
          </a:lstStyle>
          <a:p>
            <a:r>
              <a:rPr lang="en-US"/>
              <a:t>Click to edit Master title style</a:t>
            </a:r>
          </a:p>
        </p:txBody>
      </p:sp>
      <p:sp>
        <p:nvSpPr>
          <p:cNvPr id="3" name="Content Placeholder 2">
            <a:extLst>
              <a:ext uri="{FF2B5EF4-FFF2-40B4-BE49-F238E27FC236}">
                <a16:creationId xmlns:a16="http://schemas.microsoft.com/office/drawing/2014/main" id="{D8AF69CC-DE4F-7092-3F3D-194BA2C50F87}"/>
              </a:ext>
            </a:extLst>
          </p:cNvPr>
          <p:cNvSpPr>
            <a:spLocks noGrp="1"/>
          </p:cNvSpPr>
          <p:nvPr>
            <p:ph idx="1"/>
          </p:nvPr>
        </p:nvSpPr>
        <p:spPr>
          <a:xfrm>
            <a:off x="8547536" y="1628338"/>
            <a:ext cx="10178505"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49D32A-296A-8ACD-6199-96160681B214}"/>
              </a:ext>
            </a:extLst>
          </p:cNvPr>
          <p:cNvSpPr>
            <a:spLocks noGrp="1"/>
          </p:cNvSpPr>
          <p:nvPr>
            <p:ph type="body" sz="half" idx="2"/>
          </p:nvPr>
        </p:nvSpPr>
        <p:spPr>
          <a:xfrm>
            <a:off x="1384886" y="3392805"/>
            <a:ext cx="6484607" cy="6285591"/>
          </a:xfrm>
        </p:spPr>
        <p:txBody>
          <a:bodyPr/>
          <a:lstStyle>
            <a:lvl1pPr marL="0" indent="0">
              <a:buNone/>
              <a:defRPr sz="2639"/>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BDBE51B3-F185-9681-3775-846622EDEEE4}"/>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6" name="Footer Placeholder 5">
            <a:extLst>
              <a:ext uri="{FF2B5EF4-FFF2-40B4-BE49-F238E27FC236}">
                <a16:creationId xmlns:a16="http://schemas.microsoft.com/office/drawing/2014/main" id="{300E31F8-4F90-48A0-334E-5F054CA52122}"/>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2B007F-E03C-5F54-DAF4-B4163F4DF583}"/>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278503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EB062-6853-D00F-79D1-B776873AD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5B328-0D6B-87F1-2BCF-835681B4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ADF39-2B99-E945-525F-F5BAACEDCF1E}"/>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5" name="Footer Placeholder 4">
            <a:extLst>
              <a:ext uri="{FF2B5EF4-FFF2-40B4-BE49-F238E27FC236}">
                <a16:creationId xmlns:a16="http://schemas.microsoft.com/office/drawing/2014/main" id="{828D7D04-6F81-D24F-F7F4-29CC697F9658}"/>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B1A6F83-0CAB-C131-E012-946B7D545DCE}"/>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3911037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9C8F-CDE0-975F-553E-5F074EF07AD7}"/>
              </a:ext>
            </a:extLst>
          </p:cNvPr>
          <p:cNvSpPr>
            <a:spLocks noGrp="1"/>
          </p:cNvSpPr>
          <p:nvPr>
            <p:ph type="title"/>
          </p:nvPr>
        </p:nvSpPr>
        <p:spPr>
          <a:xfrm>
            <a:off x="1384886" y="753957"/>
            <a:ext cx="6484607" cy="2638848"/>
          </a:xfrm>
        </p:spPr>
        <p:txBody>
          <a:bodyPr anchor="b"/>
          <a:lstStyle>
            <a:lvl1pPr>
              <a:defRPr sz="5277"/>
            </a:lvl1pPr>
          </a:lstStyle>
          <a:p>
            <a:r>
              <a:rPr lang="en-US"/>
              <a:t>Click to edit Master title style</a:t>
            </a:r>
          </a:p>
        </p:txBody>
      </p:sp>
      <p:sp>
        <p:nvSpPr>
          <p:cNvPr id="3" name="Picture Placeholder 2">
            <a:extLst>
              <a:ext uri="{FF2B5EF4-FFF2-40B4-BE49-F238E27FC236}">
                <a16:creationId xmlns:a16="http://schemas.microsoft.com/office/drawing/2014/main" id="{44BC59BB-ECA5-A4E3-ECE4-7DD6BB1024C2}"/>
              </a:ext>
            </a:extLst>
          </p:cNvPr>
          <p:cNvSpPr>
            <a:spLocks noGrp="1"/>
          </p:cNvSpPr>
          <p:nvPr>
            <p:ph type="pic" idx="1"/>
          </p:nvPr>
        </p:nvSpPr>
        <p:spPr>
          <a:xfrm>
            <a:off x="8547536" y="1628338"/>
            <a:ext cx="10178505" cy="8036969"/>
          </a:xfrm>
        </p:spPr>
        <p:txBody>
          <a:bodyPr/>
          <a:lstStyle>
            <a:lvl1pPr marL="0" indent="0">
              <a:buNone/>
              <a:defRPr sz="5277"/>
            </a:lvl1pPr>
            <a:lvl2pPr marL="753969" indent="0">
              <a:buNone/>
              <a:defRPr sz="4617"/>
            </a:lvl2pPr>
            <a:lvl3pPr marL="1507937" indent="0">
              <a:buNone/>
              <a:defRPr sz="3958"/>
            </a:lvl3pPr>
            <a:lvl4pPr marL="2261906" indent="0">
              <a:buNone/>
              <a:defRPr sz="3298"/>
            </a:lvl4pPr>
            <a:lvl5pPr marL="3015874" indent="0">
              <a:buNone/>
              <a:defRPr sz="3298"/>
            </a:lvl5pPr>
            <a:lvl6pPr marL="3769843" indent="0">
              <a:buNone/>
              <a:defRPr sz="3298"/>
            </a:lvl6pPr>
            <a:lvl7pPr marL="4523811" indent="0">
              <a:buNone/>
              <a:defRPr sz="3298"/>
            </a:lvl7pPr>
            <a:lvl8pPr marL="5277780" indent="0">
              <a:buNone/>
              <a:defRPr sz="3298"/>
            </a:lvl8pPr>
            <a:lvl9pPr marL="6031748" indent="0">
              <a:buNone/>
              <a:defRPr sz="3298"/>
            </a:lvl9pPr>
          </a:lstStyle>
          <a:p>
            <a:r>
              <a:rPr lang="en-US"/>
              <a:t>Click icon to add picture</a:t>
            </a:r>
          </a:p>
        </p:txBody>
      </p:sp>
      <p:sp>
        <p:nvSpPr>
          <p:cNvPr id="4" name="Text Placeholder 3">
            <a:extLst>
              <a:ext uri="{FF2B5EF4-FFF2-40B4-BE49-F238E27FC236}">
                <a16:creationId xmlns:a16="http://schemas.microsoft.com/office/drawing/2014/main" id="{733FFFA1-FEAF-2996-08E8-E293346B40AE}"/>
              </a:ext>
            </a:extLst>
          </p:cNvPr>
          <p:cNvSpPr>
            <a:spLocks noGrp="1"/>
          </p:cNvSpPr>
          <p:nvPr>
            <p:ph type="body" sz="half" idx="2"/>
          </p:nvPr>
        </p:nvSpPr>
        <p:spPr>
          <a:xfrm>
            <a:off x="1384886" y="3392805"/>
            <a:ext cx="6484607" cy="6285591"/>
          </a:xfrm>
        </p:spPr>
        <p:txBody>
          <a:bodyPr/>
          <a:lstStyle>
            <a:lvl1pPr marL="0" indent="0">
              <a:buNone/>
              <a:defRPr sz="2639"/>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44EB5730-555D-0588-C425-24B88C2F65C9}"/>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6" name="Footer Placeholder 5">
            <a:extLst>
              <a:ext uri="{FF2B5EF4-FFF2-40B4-BE49-F238E27FC236}">
                <a16:creationId xmlns:a16="http://schemas.microsoft.com/office/drawing/2014/main" id="{E47B22F4-CC75-19E9-C75F-C6A080CED373}"/>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E89BBC-50AA-9955-6374-4B283C451DCA}"/>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1981403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E2DD-A299-70D4-1F97-550D15CE3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306CF-49A2-8F3A-CECE-9239BE5DA1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65FF2-56C6-A81B-E2F7-C44C86DECC11}"/>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7962536B-4EE7-73B0-BC20-59B3D259C01A}"/>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019CA-E4FE-5109-158B-B1A38B933859}"/>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2560638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BF21D8-DB01-57D9-F21B-BF0C199DBEAA}"/>
              </a:ext>
            </a:extLst>
          </p:cNvPr>
          <p:cNvSpPr>
            <a:spLocks noGrp="1"/>
          </p:cNvSpPr>
          <p:nvPr>
            <p:ph type="title" orient="vert"/>
          </p:nvPr>
        </p:nvSpPr>
        <p:spPr>
          <a:xfrm>
            <a:off x="14388133" y="602118"/>
            <a:ext cx="4335289" cy="958415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31187A-0048-433C-85C4-25E287951EB8}"/>
              </a:ext>
            </a:extLst>
          </p:cNvPr>
          <p:cNvSpPr>
            <a:spLocks noGrp="1"/>
          </p:cNvSpPr>
          <p:nvPr>
            <p:ph type="body" orient="vert" idx="1"/>
          </p:nvPr>
        </p:nvSpPr>
        <p:spPr>
          <a:xfrm>
            <a:off x="1382266" y="602118"/>
            <a:ext cx="12754546" cy="95841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57770-DD8B-3B5E-6A61-06B077BB28F7}"/>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97F29AD8-6723-E151-A712-C815D8739225}"/>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853435-9C7F-8230-371E-12FB98D59820}"/>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4262191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B857-8D97-90B2-77C2-F308E1CFE45E}"/>
              </a:ext>
            </a:extLst>
          </p:cNvPr>
          <p:cNvSpPr>
            <a:spLocks noGrp="1"/>
          </p:cNvSpPr>
          <p:nvPr>
            <p:ph type="title" hasCustomPrompt="1"/>
          </p:nvPr>
        </p:nvSpPr>
        <p:spPr/>
        <p:txBody>
          <a:bodyPr/>
          <a:lstStyle>
            <a:lvl1pPr>
              <a:defRPr/>
            </a:lvl1pPr>
          </a:lstStyle>
          <a:p>
            <a:r>
              <a:rPr lang="en-US"/>
              <a:t>HEADER</a:t>
            </a:r>
          </a:p>
        </p:txBody>
      </p:sp>
      <p:sp>
        <p:nvSpPr>
          <p:cNvPr id="4" name="Text Placeholder 3">
            <a:extLst>
              <a:ext uri="{FF2B5EF4-FFF2-40B4-BE49-F238E27FC236}">
                <a16:creationId xmlns:a16="http://schemas.microsoft.com/office/drawing/2014/main" id="{F24E1DCC-8DE5-4CF8-55A4-16BB9C27138B}"/>
              </a:ext>
            </a:extLst>
          </p:cNvPr>
          <p:cNvSpPr>
            <a:spLocks noGrp="1"/>
          </p:cNvSpPr>
          <p:nvPr>
            <p:ph type="body" sz="quarter" idx="10"/>
          </p:nvPr>
        </p:nvSpPr>
        <p:spPr>
          <a:xfrm>
            <a:off x="214671" y="1693784"/>
            <a:ext cx="9838174" cy="79217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85FF6252-20EF-435E-90C3-4A0BA844E0B0}"/>
              </a:ext>
            </a:extLst>
          </p:cNvPr>
          <p:cNvSpPr>
            <a:spLocks noGrp="1"/>
          </p:cNvSpPr>
          <p:nvPr>
            <p:ph type="pic" sz="quarter" idx="11" hasCustomPrompt="1"/>
          </p:nvPr>
        </p:nvSpPr>
        <p:spPr>
          <a:xfrm>
            <a:off x="10478550" y="2367552"/>
            <a:ext cx="5077925" cy="3287124"/>
          </a:xfrm>
          <a:prstGeom prst="roundRect">
            <a:avLst/>
          </a:prstGeom>
          <a:ln w="12700">
            <a:solidFill>
              <a:schemeClr val="tx1"/>
            </a:solidFill>
          </a:ln>
        </p:spPr>
        <p:txBody>
          <a:bodyPr/>
          <a:lstStyle>
            <a:lvl1pPr>
              <a:defRPr/>
            </a:lvl1pPr>
          </a:lstStyle>
          <a:p>
            <a:r>
              <a:rPr lang="en-US"/>
              <a:t>1 pt border</a:t>
            </a:r>
          </a:p>
        </p:txBody>
      </p:sp>
      <p:sp>
        <p:nvSpPr>
          <p:cNvPr id="8" name="Picture Placeholder 7">
            <a:extLst>
              <a:ext uri="{FF2B5EF4-FFF2-40B4-BE49-F238E27FC236}">
                <a16:creationId xmlns:a16="http://schemas.microsoft.com/office/drawing/2014/main" id="{59E7086E-B7F6-29B2-E33D-30720ACE8951}"/>
              </a:ext>
            </a:extLst>
          </p:cNvPr>
          <p:cNvSpPr>
            <a:spLocks noGrp="1"/>
          </p:cNvSpPr>
          <p:nvPr>
            <p:ph type="pic" sz="quarter" idx="12"/>
          </p:nvPr>
        </p:nvSpPr>
        <p:spPr>
          <a:xfrm>
            <a:off x="15982181" y="5231324"/>
            <a:ext cx="3589451" cy="4384243"/>
          </a:xfrm>
          <a:prstGeom prst="roundRect">
            <a:avLst/>
          </a:prstGeom>
          <a:ln w="12700">
            <a:solidFill>
              <a:schemeClr val="tx1"/>
            </a:solidFill>
          </a:ln>
        </p:spPr>
        <p:txBody>
          <a:bodyPr/>
          <a:lstStyle>
            <a:lvl1pPr marL="0" indent="0">
              <a:buNone/>
              <a:defRPr/>
            </a:lvl1pPr>
          </a:lstStyle>
          <a:p>
            <a:r>
              <a:rPr lang="en-US"/>
              <a:t>Click icon to add picture</a:t>
            </a:r>
          </a:p>
        </p:txBody>
      </p:sp>
      <p:sp>
        <p:nvSpPr>
          <p:cNvPr id="10" name="Text Placeholder 9">
            <a:extLst>
              <a:ext uri="{FF2B5EF4-FFF2-40B4-BE49-F238E27FC236}">
                <a16:creationId xmlns:a16="http://schemas.microsoft.com/office/drawing/2014/main" id="{CF7BCEFD-BC8B-C46E-4BF1-ECB2F760CB5A}"/>
              </a:ext>
            </a:extLst>
          </p:cNvPr>
          <p:cNvSpPr>
            <a:spLocks noGrp="1"/>
          </p:cNvSpPr>
          <p:nvPr>
            <p:ph type="body" sz="quarter" idx="13" hasCustomPrompt="1"/>
          </p:nvPr>
        </p:nvSpPr>
        <p:spPr>
          <a:xfrm>
            <a:off x="214670" y="9647565"/>
            <a:ext cx="19676348" cy="1106788"/>
          </a:xfrm>
        </p:spPr>
        <p:txBody>
          <a:bodyPr>
            <a:normAutofit/>
          </a:bodyPr>
          <a:lstStyle>
            <a:lvl1pPr marL="0" indent="0">
              <a:buNone/>
              <a:defRPr sz="1814"/>
            </a:lvl1pPr>
          </a:lstStyle>
          <a:p>
            <a:pPr lvl="0"/>
            <a:r>
              <a:rPr lang="en-US"/>
              <a:t>Image References Here:</a:t>
            </a:r>
          </a:p>
        </p:txBody>
      </p:sp>
    </p:spTree>
    <p:extLst>
      <p:ext uri="{BB962C8B-B14F-4D97-AF65-F5344CB8AC3E}">
        <p14:creationId xmlns:p14="http://schemas.microsoft.com/office/powerpoint/2010/main" val="1101435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Body slide 3">
    <p:spTree>
      <p:nvGrpSpPr>
        <p:cNvPr id="1" name=""/>
        <p:cNvGrpSpPr/>
        <p:nvPr/>
      </p:nvGrpSpPr>
      <p:grpSpPr>
        <a:xfrm>
          <a:off x="0" y="0"/>
          <a:ext cx="0" cy="0"/>
          <a:chOff x="0" y="0"/>
          <a:chExt cx="0" cy="0"/>
        </a:xfrm>
      </p:grpSpPr>
      <p:sp>
        <p:nvSpPr>
          <p:cNvPr id="7" name="object 8">
            <a:extLst>
              <a:ext uri="{FF2B5EF4-FFF2-40B4-BE49-F238E27FC236}">
                <a16:creationId xmlns:a16="http://schemas.microsoft.com/office/drawing/2014/main" id="{949791A2-AE9B-E108-41B3-DBB3E59C281C}"/>
              </a:ext>
              <a:ext uri="{C183D7F6-B498-43B3-948B-1728B52AA6E4}">
                <adec:decorative xmlns:adec="http://schemas.microsoft.com/office/drawing/2017/decorative" val="1"/>
              </a:ext>
            </a:extLst>
          </p:cNvPr>
          <p:cNvSpPr txBox="1">
            <a:spLocks noGrp="1"/>
          </p:cNvSpPr>
          <p:nvPr>
            <p:ph type="sldNum" sz="quarter" idx="4294967295"/>
          </p:nvPr>
        </p:nvSpPr>
        <p:spPr>
          <a:xfrm>
            <a:off x="19478953" y="10723126"/>
            <a:ext cx="361979" cy="332782"/>
          </a:xfrm>
          <a:prstGeom prst="rect">
            <a:avLst/>
          </a:prstGeom>
        </p:spPr>
        <p:txBody>
          <a:bodyPr vert="horz" wrap="square" lIns="0" tIns="55244" rIns="0" bIns="0" rtlCol="0">
            <a:spAutoFit/>
          </a:bodyPr>
          <a:lstStyle>
            <a:lvl1pPr>
              <a:defRPr>
                <a:solidFill>
                  <a:srgbClr val="0021A5"/>
                </a:solidFill>
                <a:latin typeface="Arial" panose="020B0604020202020204" pitchFamily="34" charset="0"/>
              </a:defRPr>
            </a:lvl1pPr>
          </a:lstStyle>
          <a:p>
            <a:pPr marL="38098">
              <a:spcBef>
                <a:spcPts val="434"/>
              </a:spcBef>
            </a:pPr>
            <a:fld id="{81D60167-4931-47E6-BA6A-407CBD079E47}" type="slidenum">
              <a:rPr lang="en-US" spc="20" smtClean="0"/>
              <a:pPr marL="38098">
                <a:spcBef>
                  <a:spcPts val="434"/>
                </a:spcBef>
              </a:pPr>
              <a:t>‹#›</a:t>
            </a:fld>
            <a:endParaRPr lang="en-US" spc="20" dirty="0"/>
          </a:p>
        </p:txBody>
      </p:sp>
      <p:sp>
        <p:nvSpPr>
          <p:cNvPr id="2" name="Text Placeholder 2">
            <a:extLst>
              <a:ext uri="{FF2B5EF4-FFF2-40B4-BE49-F238E27FC236}">
                <a16:creationId xmlns:a16="http://schemas.microsoft.com/office/drawing/2014/main" id="{288DBDA7-E430-5E2B-58AE-6A6D8959A299}"/>
              </a:ext>
            </a:extLst>
          </p:cNvPr>
          <p:cNvSpPr>
            <a:spLocks noGrp="1"/>
          </p:cNvSpPr>
          <p:nvPr>
            <p:ph type="body" sz="quarter" idx="17" hasCustomPrompt="1"/>
          </p:nvPr>
        </p:nvSpPr>
        <p:spPr>
          <a:xfrm>
            <a:off x="908122" y="958852"/>
            <a:ext cx="18213239" cy="1661993"/>
          </a:xfrm>
        </p:spPr>
        <p:txBody>
          <a:bodyPr/>
          <a:lstStyle>
            <a:lvl1pPr>
              <a:defRPr sz="5400" spc="300">
                <a:solidFill>
                  <a:srgbClr val="0021A5"/>
                </a:solidFill>
                <a:latin typeface="Arial Black" panose="020B0A04020102020204" pitchFamily="34" charset="0"/>
              </a:defRPr>
            </a:lvl1pPr>
          </a:lstStyle>
          <a:p>
            <a:pPr lvl="0"/>
            <a:r>
              <a:rPr lang="en-US" dirty="0"/>
              <a:t>SLIDE TILE </a:t>
            </a:r>
          </a:p>
          <a:p>
            <a:pPr lvl="0"/>
            <a:r>
              <a:rPr lang="en-US" dirty="0"/>
              <a:t>LINE TWO</a:t>
            </a:r>
          </a:p>
        </p:txBody>
      </p:sp>
      <p:sp>
        <p:nvSpPr>
          <p:cNvPr id="4" name="Content Placeholder 2">
            <a:extLst>
              <a:ext uri="{FF2B5EF4-FFF2-40B4-BE49-F238E27FC236}">
                <a16:creationId xmlns:a16="http://schemas.microsoft.com/office/drawing/2014/main" id="{77463205-EBCE-0DBF-6EE7-0EAA24EA1750}"/>
              </a:ext>
            </a:extLst>
          </p:cNvPr>
          <p:cNvSpPr>
            <a:spLocks noGrp="1"/>
          </p:cNvSpPr>
          <p:nvPr>
            <p:ph sz="half" idx="1"/>
          </p:nvPr>
        </p:nvSpPr>
        <p:spPr>
          <a:xfrm>
            <a:off x="908122" y="2647892"/>
            <a:ext cx="18213239" cy="2769989"/>
          </a:xfrm>
          <a:prstGeom prst="rect">
            <a:avLst/>
          </a:prstGeom>
        </p:spPr>
        <p:txBody>
          <a:bodyPr/>
          <a:lstStyle>
            <a:lvl1pPr marL="457179" indent="-457179">
              <a:buClr>
                <a:schemeClr val="tx1"/>
              </a:buClr>
              <a:buFont typeface="Arial" panose="020B0604020202020204" pitchFamily="34" charset="0"/>
              <a:buChar char="•"/>
              <a:defRPr sz="4400" b="0">
                <a:solidFill>
                  <a:schemeClr val="tx1"/>
                </a:solidFill>
              </a:defRPr>
            </a:lvl1pPr>
            <a:lvl2pPr marL="1028653" indent="-571474">
              <a:buClr>
                <a:schemeClr val="tx1"/>
              </a:buClr>
              <a:buFont typeface="Arial" panose="020B0604020202020204" pitchFamily="34" charset="0"/>
              <a:buChar char="•"/>
              <a:defRPr sz="4000" b="0">
                <a:solidFill>
                  <a:schemeClr val="tx1"/>
                </a:solidFill>
              </a:defRPr>
            </a:lvl2pPr>
            <a:lvl3pPr marL="1485831" indent="-571474">
              <a:buClr>
                <a:schemeClr val="tx1"/>
              </a:buClr>
              <a:buFont typeface="Arial" panose="020B0604020202020204" pitchFamily="34" charset="0"/>
              <a:buChar char="•"/>
              <a:defRPr sz="3600" b="0">
                <a:solidFill>
                  <a:schemeClr val="tx1"/>
                </a:solidFill>
              </a:defRPr>
            </a:lvl3pPr>
            <a:lvl4pPr marL="1828715" indent="-457179">
              <a:buClr>
                <a:schemeClr val="tx1"/>
              </a:buClr>
              <a:buFont typeface="Arial" panose="020B0604020202020204" pitchFamily="34" charset="0"/>
              <a:buChar char="•"/>
              <a:defRPr sz="3199" b="0">
                <a:solidFill>
                  <a:schemeClr val="tx1"/>
                </a:solidFill>
              </a:defRPr>
            </a:lvl4pPr>
            <a:lvl5pPr marL="2285893" indent="-457179">
              <a:buClr>
                <a:schemeClr val="tx1"/>
              </a:buClr>
              <a:buFont typeface="Arial" panose="020B0604020202020204" pitchFamily="34" charset="0"/>
              <a:buChar char="•"/>
              <a:defRPr sz="2800" b="0">
                <a:solidFill>
                  <a:schemeClr val="tx1"/>
                </a:solidFill>
              </a:defRPr>
            </a:lvl5pPr>
            <a:lvl6pPr>
              <a:defRPr sz="2226"/>
            </a:lvl6pPr>
            <a:lvl7pPr>
              <a:defRPr sz="2226"/>
            </a:lvl7pPr>
            <a:lvl8pPr>
              <a:defRPr sz="2226"/>
            </a:lvl8pPr>
            <a:lvl9pPr>
              <a:defRPr sz="222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386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Body slide 3">
    <p:spTree>
      <p:nvGrpSpPr>
        <p:cNvPr id="1" name=""/>
        <p:cNvGrpSpPr/>
        <p:nvPr/>
      </p:nvGrpSpPr>
      <p:grpSpPr>
        <a:xfrm>
          <a:off x="0" y="0"/>
          <a:ext cx="0" cy="0"/>
          <a:chOff x="0" y="0"/>
          <a:chExt cx="0" cy="0"/>
        </a:xfrm>
      </p:grpSpPr>
      <p:sp>
        <p:nvSpPr>
          <p:cNvPr id="7" name="object 8">
            <a:extLst>
              <a:ext uri="{FF2B5EF4-FFF2-40B4-BE49-F238E27FC236}">
                <a16:creationId xmlns:a16="http://schemas.microsoft.com/office/drawing/2014/main" id="{949791A2-AE9B-E108-41B3-DBB3E59C281C}"/>
              </a:ext>
              <a:ext uri="{C183D7F6-B498-43B3-948B-1728B52AA6E4}">
                <adec:decorative xmlns:adec="http://schemas.microsoft.com/office/drawing/2017/decorative" val="1"/>
              </a:ext>
            </a:extLst>
          </p:cNvPr>
          <p:cNvSpPr txBox="1">
            <a:spLocks noGrp="1"/>
          </p:cNvSpPr>
          <p:nvPr>
            <p:ph type="sldNum" sz="quarter" idx="4294967295"/>
          </p:nvPr>
        </p:nvSpPr>
        <p:spPr>
          <a:xfrm>
            <a:off x="19478952" y="10754993"/>
            <a:ext cx="361979" cy="332782"/>
          </a:xfrm>
          <a:prstGeom prst="rect">
            <a:avLst/>
          </a:prstGeom>
        </p:spPr>
        <p:txBody>
          <a:bodyPr vert="horz" wrap="square" lIns="0" tIns="55244" rIns="0" bIns="0" rtlCol="0">
            <a:spAutoFit/>
          </a:bodyPr>
          <a:lstStyle>
            <a:lvl1pPr>
              <a:defRPr>
                <a:solidFill>
                  <a:srgbClr val="0021A5"/>
                </a:solidFill>
                <a:latin typeface="Arial" panose="020B0604020202020204" pitchFamily="34" charset="0"/>
              </a:defRPr>
            </a:lvl1pPr>
          </a:lstStyle>
          <a:p>
            <a:pPr marL="38100">
              <a:spcBef>
                <a:spcPts val="434"/>
              </a:spcBef>
            </a:pPr>
            <a:fld id="{81D60167-4931-47E6-BA6A-407CBD079E47}" type="slidenum">
              <a:rPr lang="en-US" spc="20" smtClean="0"/>
              <a:pPr marL="38100">
                <a:spcBef>
                  <a:spcPts val="434"/>
                </a:spcBef>
              </a:pPr>
              <a:t>‹#›</a:t>
            </a:fld>
            <a:endParaRPr lang="en-US" spc="20"/>
          </a:p>
        </p:txBody>
      </p:sp>
      <p:sp>
        <p:nvSpPr>
          <p:cNvPr id="2" name="Text Placeholder 2">
            <a:extLst>
              <a:ext uri="{FF2B5EF4-FFF2-40B4-BE49-F238E27FC236}">
                <a16:creationId xmlns:a16="http://schemas.microsoft.com/office/drawing/2014/main" id="{288DBDA7-E430-5E2B-58AE-6A6D8959A299}"/>
              </a:ext>
            </a:extLst>
          </p:cNvPr>
          <p:cNvSpPr>
            <a:spLocks noGrp="1"/>
          </p:cNvSpPr>
          <p:nvPr>
            <p:ph type="body" sz="quarter" idx="17" hasCustomPrompt="1"/>
          </p:nvPr>
        </p:nvSpPr>
        <p:spPr>
          <a:xfrm>
            <a:off x="908121" y="958851"/>
            <a:ext cx="18213239" cy="1661993"/>
          </a:xfrm>
        </p:spPr>
        <p:txBody>
          <a:bodyPr/>
          <a:lstStyle>
            <a:lvl1pPr>
              <a:defRPr sz="5400" spc="300">
                <a:solidFill>
                  <a:srgbClr val="0021A5"/>
                </a:solidFill>
                <a:latin typeface="Arial Black" panose="020B0A04020102020204" pitchFamily="34" charset="0"/>
              </a:defRPr>
            </a:lvl1pPr>
          </a:lstStyle>
          <a:p>
            <a:pPr lvl="0"/>
            <a:r>
              <a:rPr lang="en-US"/>
              <a:t>SLIDE TILE </a:t>
            </a:r>
          </a:p>
          <a:p>
            <a:pPr lvl="0"/>
            <a:r>
              <a:rPr lang="en-US"/>
              <a:t>LINE TWO</a:t>
            </a:r>
          </a:p>
        </p:txBody>
      </p:sp>
      <p:sp>
        <p:nvSpPr>
          <p:cNvPr id="4" name="Content Placeholder 2">
            <a:extLst>
              <a:ext uri="{FF2B5EF4-FFF2-40B4-BE49-F238E27FC236}">
                <a16:creationId xmlns:a16="http://schemas.microsoft.com/office/drawing/2014/main" id="{77463205-EBCE-0DBF-6EE7-0EAA24EA1750}"/>
              </a:ext>
            </a:extLst>
          </p:cNvPr>
          <p:cNvSpPr>
            <a:spLocks noGrp="1"/>
          </p:cNvSpPr>
          <p:nvPr>
            <p:ph sz="half" idx="1"/>
          </p:nvPr>
        </p:nvSpPr>
        <p:spPr>
          <a:xfrm>
            <a:off x="908122" y="2647892"/>
            <a:ext cx="18213238" cy="2769989"/>
          </a:xfrm>
          <a:prstGeom prst="rect">
            <a:avLst/>
          </a:prstGeom>
        </p:spPr>
        <p:txBody>
          <a:bodyPr/>
          <a:lstStyle>
            <a:lvl1pPr marL="457200" indent="-457200">
              <a:buClr>
                <a:schemeClr val="tx1"/>
              </a:buClr>
              <a:buFont typeface="Arial" panose="020B0604020202020204" pitchFamily="34" charset="0"/>
              <a:buChar char="•"/>
              <a:defRPr sz="4400" b="0">
                <a:solidFill>
                  <a:schemeClr val="tx1"/>
                </a:solidFill>
              </a:defRPr>
            </a:lvl1pPr>
            <a:lvl2pPr marL="1028700" indent="-571500">
              <a:buClr>
                <a:schemeClr val="tx1"/>
              </a:buClr>
              <a:buFont typeface="Arial" panose="020B0604020202020204" pitchFamily="34" charset="0"/>
              <a:buChar char="•"/>
              <a:defRPr sz="4000" b="0">
                <a:solidFill>
                  <a:schemeClr val="tx1"/>
                </a:solidFill>
              </a:defRPr>
            </a:lvl2pPr>
            <a:lvl3pPr marL="1485900" indent="-571500">
              <a:buClr>
                <a:schemeClr val="tx1"/>
              </a:buClr>
              <a:buFont typeface="Arial" panose="020B0604020202020204" pitchFamily="34" charset="0"/>
              <a:buChar char="•"/>
              <a:defRPr sz="3600" b="0">
                <a:solidFill>
                  <a:schemeClr val="tx1"/>
                </a:solidFill>
              </a:defRPr>
            </a:lvl3pPr>
            <a:lvl4pPr marL="1828800" indent="-457200">
              <a:buClr>
                <a:schemeClr val="tx1"/>
              </a:buClr>
              <a:buFont typeface="Arial" panose="020B0604020202020204" pitchFamily="34" charset="0"/>
              <a:buChar char="•"/>
              <a:defRPr sz="3200" b="0">
                <a:solidFill>
                  <a:schemeClr val="tx1"/>
                </a:solidFill>
              </a:defRPr>
            </a:lvl4pPr>
            <a:lvl5pPr marL="2286000" indent="-457200">
              <a:buClr>
                <a:schemeClr val="tx1"/>
              </a:buClr>
              <a:buFont typeface="Arial" panose="020B0604020202020204" pitchFamily="34" charset="0"/>
              <a:buChar char="•"/>
              <a:defRPr sz="2800" b="0">
                <a:solidFill>
                  <a:schemeClr val="tx1"/>
                </a:solidFill>
              </a:defRPr>
            </a:lvl5pPr>
            <a:lvl6pPr>
              <a:defRPr sz="2226"/>
            </a:lvl6pPr>
            <a:lvl7pPr>
              <a:defRPr sz="2226"/>
            </a:lvl7pPr>
            <a:lvl8pPr>
              <a:defRPr sz="2226"/>
            </a:lvl8pPr>
            <a:lvl9pPr>
              <a:defRPr sz="22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73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CA19F-ADA8-EC51-4146-B9A24258CE54}"/>
              </a:ext>
            </a:extLst>
          </p:cNvPr>
          <p:cNvSpPr>
            <a:spLocks noGrp="1"/>
          </p:cNvSpPr>
          <p:nvPr>
            <p:ph type="ctrTitle"/>
          </p:nvPr>
        </p:nvSpPr>
        <p:spPr>
          <a:xfrm>
            <a:off x="2513211" y="1850860"/>
            <a:ext cx="15079266" cy="3937329"/>
          </a:xfrm>
        </p:spPr>
        <p:txBody>
          <a:bodyPr anchor="b"/>
          <a:lstStyle>
            <a:lvl1pPr algn="ctr">
              <a:defRPr sz="9895"/>
            </a:lvl1pPr>
          </a:lstStyle>
          <a:p>
            <a:r>
              <a:rPr lang="en-US"/>
              <a:t>Click to edit Master title style</a:t>
            </a:r>
          </a:p>
        </p:txBody>
      </p:sp>
      <p:sp>
        <p:nvSpPr>
          <p:cNvPr id="3" name="Subtitle 2">
            <a:extLst>
              <a:ext uri="{FF2B5EF4-FFF2-40B4-BE49-F238E27FC236}">
                <a16:creationId xmlns:a16="http://schemas.microsoft.com/office/drawing/2014/main" id="{ABAFAFDA-A721-A058-EBC2-055F18A71B7A}"/>
              </a:ext>
            </a:extLst>
          </p:cNvPr>
          <p:cNvSpPr>
            <a:spLocks noGrp="1"/>
          </p:cNvSpPr>
          <p:nvPr>
            <p:ph type="subTitle" idx="1"/>
          </p:nvPr>
        </p:nvSpPr>
        <p:spPr>
          <a:xfrm>
            <a:off x="2513211" y="5940028"/>
            <a:ext cx="15079266" cy="2730474"/>
          </a:xfrm>
        </p:spPr>
        <p:txBody>
          <a:bodyPr/>
          <a:lstStyle>
            <a:lvl1pPr marL="0" indent="0" algn="ctr">
              <a:buNone/>
              <a:defRPr sz="3958"/>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a:t>Click to edit Master subtitle style</a:t>
            </a:r>
          </a:p>
        </p:txBody>
      </p:sp>
      <p:sp>
        <p:nvSpPr>
          <p:cNvPr id="4" name="Date Placeholder 3">
            <a:extLst>
              <a:ext uri="{FF2B5EF4-FFF2-40B4-BE49-F238E27FC236}">
                <a16:creationId xmlns:a16="http://schemas.microsoft.com/office/drawing/2014/main" id="{F8A1BF83-7125-A8E1-2DA4-5E1630E5963C}"/>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AC5EC6D1-5AE4-55A8-F89A-375FE0FB947C}"/>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D287E4-3CE1-CD74-9722-A30BB2D80615}"/>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2208075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D51E9-01D8-C85B-64BF-9BB7F6BF2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EA56CE-4D4C-CB43-F9A2-970035F202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A7840-0ADC-4DD9-170F-7A0EE42F9209}"/>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1BF258A8-96B5-0DDE-A705-8435002DF1A5}"/>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7A56C7-1148-73B8-EE2F-C0F1FC5BF48C}"/>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1161596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A58F-AB02-7106-CC2B-60C3B0F2BA46}"/>
              </a:ext>
            </a:extLst>
          </p:cNvPr>
          <p:cNvSpPr>
            <a:spLocks noGrp="1"/>
          </p:cNvSpPr>
          <p:nvPr>
            <p:ph type="title"/>
          </p:nvPr>
        </p:nvSpPr>
        <p:spPr>
          <a:xfrm>
            <a:off x="1371794" y="2819485"/>
            <a:ext cx="17341156" cy="4704375"/>
          </a:xfrm>
        </p:spPr>
        <p:txBody>
          <a:bodyPr anchor="b"/>
          <a:lstStyle>
            <a:lvl1pPr>
              <a:defRPr sz="9895"/>
            </a:lvl1pPr>
          </a:lstStyle>
          <a:p>
            <a:r>
              <a:rPr lang="en-US"/>
              <a:t>Click to edit Master title style</a:t>
            </a:r>
          </a:p>
        </p:txBody>
      </p:sp>
      <p:sp>
        <p:nvSpPr>
          <p:cNvPr id="3" name="Text Placeholder 2">
            <a:extLst>
              <a:ext uri="{FF2B5EF4-FFF2-40B4-BE49-F238E27FC236}">
                <a16:creationId xmlns:a16="http://schemas.microsoft.com/office/drawing/2014/main" id="{59632F66-9B71-78CA-816D-723E65C6E0CB}"/>
              </a:ext>
            </a:extLst>
          </p:cNvPr>
          <p:cNvSpPr>
            <a:spLocks noGrp="1"/>
          </p:cNvSpPr>
          <p:nvPr>
            <p:ph type="body" idx="1"/>
          </p:nvPr>
        </p:nvSpPr>
        <p:spPr>
          <a:xfrm>
            <a:off x="1371794" y="7568366"/>
            <a:ext cx="17341156" cy="2473919"/>
          </a:xfrm>
        </p:spPr>
        <p:txBody>
          <a:bodyPr/>
          <a:lstStyle>
            <a:lvl1pPr marL="0" indent="0">
              <a:buNone/>
              <a:defRPr sz="3958">
                <a:solidFill>
                  <a:schemeClr val="tx1">
                    <a:tint val="75000"/>
                  </a:schemeClr>
                </a:solidFill>
              </a:defRPr>
            </a:lvl1pPr>
            <a:lvl2pPr marL="753969" indent="0">
              <a:buNone/>
              <a:defRPr sz="3298">
                <a:solidFill>
                  <a:schemeClr val="tx1">
                    <a:tint val="75000"/>
                  </a:schemeClr>
                </a:solidFill>
              </a:defRPr>
            </a:lvl2pPr>
            <a:lvl3pPr marL="1507937" indent="0">
              <a:buNone/>
              <a:defRPr sz="2968">
                <a:solidFill>
                  <a:schemeClr val="tx1">
                    <a:tint val="75000"/>
                  </a:schemeClr>
                </a:solidFill>
              </a:defRPr>
            </a:lvl3pPr>
            <a:lvl4pPr marL="2261906" indent="0">
              <a:buNone/>
              <a:defRPr sz="2639">
                <a:solidFill>
                  <a:schemeClr val="tx1">
                    <a:tint val="75000"/>
                  </a:schemeClr>
                </a:solidFill>
              </a:defRPr>
            </a:lvl4pPr>
            <a:lvl5pPr marL="3015874" indent="0">
              <a:buNone/>
              <a:defRPr sz="2639">
                <a:solidFill>
                  <a:schemeClr val="tx1">
                    <a:tint val="75000"/>
                  </a:schemeClr>
                </a:solidFill>
              </a:defRPr>
            </a:lvl5pPr>
            <a:lvl6pPr marL="3769843" indent="0">
              <a:buNone/>
              <a:defRPr sz="2639">
                <a:solidFill>
                  <a:schemeClr val="tx1">
                    <a:tint val="75000"/>
                  </a:schemeClr>
                </a:solidFill>
              </a:defRPr>
            </a:lvl6pPr>
            <a:lvl7pPr marL="4523811" indent="0">
              <a:buNone/>
              <a:defRPr sz="2639">
                <a:solidFill>
                  <a:schemeClr val="tx1">
                    <a:tint val="75000"/>
                  </a:schemeClr>
                </a:solidFill>
              </a:defRPr>
            </a:lvl7pPr>
            <a:lvl8pPr marL="5277780" indent="0">
              <a:buNone/>
              <a:defRPr sz="2639">
                <a:solidFill>
                  <a:schemeClr val="tx1">
                    <a:tint val="75000"/>
                  </a:schemeClr>
                </a:solidFill>
              </a:defRPr>
            </a:lvl8pPr>
            <a:lvl9pPr marL="6031748" indent="0">
              <a:buNone/>
              <a:defRPr sz="263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0F613B-BE3F-825B-704B-5EEF6FED4084}"/>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41106A1C-FAC7-FBB5-BC27-7C0002CA5C4C}"/>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66DE59-6022-DAE8-D769-03C620C71F44}"/>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3391087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CAF0-9330-E2A8-7F95-D8041A1B3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C462D-17C0-B2AD-05A0-C5751552FFE8}"/>
              </a:ext>
            </a:extLst>
          </p:cNvPr>
          <p:cNvSpPr>
            <a:spLocks noGrp="1"/>
          </p:cNvSpPr>
          <p:nvPr>
            <p:ph sz="half" idx="1"/>
          </p:nvPr>
        </p:nvSpPr>
        <p:spPr>
          <a:xfrm>
            <a:off x="1382266" y="3010591"/>
            <a:ext cx="8544917"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F956D2-351A-DF01-2638-8061F46AE86D}"/>
              </a:ext>
            </a:extLst>
          </p:cNvPr>
          <p:cNvSpPr>
            <a:spLocks noGrp="1"/>
          </p:cNvSpPr>
          <p:nvPr>
            <p:ph sz="half" idx="2"/>
          </p:nvPr>
        </p:nvSpPr>
        <p:spPr>
          <a:xfrm>
            <a:off x="10178505" y="3010591"/>
            <a:ext cx="8544917"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C43ADA-E589-44DD-8259-D7684EAE76B5}"/>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6" name="Footer Placeholder 5">
            <a:extLst>
              <a:ext uri="{FF2B5EF4-FFF2-40B4-BE49-F238E27FC236}">
                <a16:creationId xmlns:a16="http://schemas.microsoft.com/office/drawing/2014/main" id="{BF03FDB5-3260-4E37-CA52-BCC548FED417}"/>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5392F6-C09E-8B2C-B4A1-F1552A3A05F9}"/>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99895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31F9-3F2E-2424-765C-8E7AA5D5EEBB}"/>
              </a:ext>
            </a:extLst>
          </p:cNvPr>
          <p:cNvSpPr>
            <a:spLocks noGrp="1"/>
          </p:cNvSpPr>
          <p:nvPr>
            <p:ph type="title"/>
          </p:nvPr>
        </p:nvSpPr>
        <p:spPr>
          <a:xfrm>
            <a:off x="1371794" y="2819486"/>
            <a:ext cx="17341156" cy="4704375"/>
          </a:xfrm>
        </p:spPr>
        <p:txBody>
          <a:bodyPr anchor="b"/>
          <a:lstStyle>
            <a:lvl1pPr>
              <a:defRPr sz="9894"/>
            </a:lvl1pPr>
          </a:lstStyle>
          <a:p>
            <a:r>
              <a:rPr lang="en-US"/>
              <a:t>Click to edit Master title style</a:t>
            </a:r>
          </a:p>
        </p:txBody>
      </p:sp>
      <p:sp>
        <p:nvSpPr>
          <p:cNvPr id="3" name="Text Placeholder 2">
            <a:extLst>
              <a:ext uri="{FF2B5EF4-FFF2-40B4-BE49-F238E27FC236}">
                <a16:creationId xmlns:a16="http://schemas.microsoft.com/office/drawing/2014/main" id="{5A2FB846-AE27-BF14-E579-6752A60AAF4F}"/>
              </a:ext>
            </a:extLst>
          </p:cNvPr>
          <p:cNvSpPr>
            <a:spLocks noGrp="1"/>
          </p:cNvSpPr>
          <p:nvPr>
            <p:ph type="body" idx="1"/>
          </p:nvPr>
        </p:nvSpPr>
        <p:spPr>
          <a:xfrm>
            <a:off x="1371794" y="7568367"/>
            <a:ext cx="17341156" cy="2473919"/>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978C5C-AF54-AB4F-2FE5-4685F3D03A90}"/>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5" name="Footer Placeholder 4">
            <a:extLst>
              <a:ext uri="{FF2B5EF4-FFF2-40B4-BE49-F238E27FC236}">
                <a16:creationId xmlns:a16="http://schemas.microsoft.com/office/drawing/2014/main" id="{1EF92A8A-A847-6935-B22C-15210A628AE1}"/>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D184D0D7-052C-0698-0D71-B8B8849D74B8}"/>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2099795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D140-7F8A-C84D-4DF6-D183C8F506A6}"/>
              </a:ext>
            </a:extLst>
          </p:cNvPr>
          <p:cNvSpPr>
            <a:spLocks noGrp="1"/>
          </p:cNvSpPr>
          <p:nvPr>
            <p:ph type="title"/>
          </p:nvPr>
        </p:nvSpPr>
        <p:spPr>
          <a:xfrm>
            <a:off x="1384885" y="602119"/>
            <a:ext cx="17341156" cy="2185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8FC089-15F9-9382-A19E-0C7D59500BFD}"/>
              </a:ext>
            </a:extLst>
          </p:cNvPr>
          <p:cNvSpPr>
            <a:spLocks noGrp="1"/>
          </p:cNvSpPr>
          <p:nvPr>
            <p:ph type="body" idx="1"/>
          </p:nvPr>
        </p:nvSpPr>
        <p:spPr>
          <a:xfrm>
            <a:off x="1384885" y="2772362"/>
            <a:ext cx="8505648" cy="1358692"/>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4" name="Content Placeholder 3">
            <a:extLst>
              <a:ext uri="{FF2B5EF4-FFF2-40B4-BE49-F238E27FC236}">
                <a16:creationId xmlns:a16="http://schemas.microsoft.com/office/drawing/2014/main" id="{E32B72F8-8042-954A-F8C5-A7B8ABA03AE3}"/>
              </a:ext>
            </a:extLst>
          </p:cNvPr>
          <p:cNvSpPr>
            <a:spLocks noGrp="1"/>
          </p:cNvSpPr>
          <p:nvPr>
            <p:ph sz="half" idx="2"/>
          </p:nvPr>
        </p:nvSpPr>
        <p:spPr>
          <a:xfrm>
            <a:off x="1384885" y="4131054"/>
            <a:ext cx="8505648"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7015B9-A67D-A73D-A857-26E0906853DE}"/>
              </a:ext>
            </a:extLst>
          </p:cNvPr>
          <p:cNvSpPr>
            <a:spLocks noGrp="1"/>
          </p:cNvSpPr>
          <p:nvPr>
            <p:ph type="body" sz="quarter" idx="3"/>
          </p:nvPr>
        </p:nvSpPr>
        <p:spPr>
          <a:xfrm>
            <a:off x="10178505" y="2772362"/>
            <a:ext cx="8547536" cy="1358692"/>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6" name="Content Placeholder 5">
            <a:extLst>
              <a:ext uri="{FF2B5EF4-FFF2-40B4-BE49-F238E27FC236}">
                <a16:creationId xmlns:a16="http://schemas.microsoft.com/office/drawing/2014/main" id="{56FFBB37-E8D0-940D-55F3-A4EA7BF98490}"/>
              </a:ext>
            </a:extLst>
          </p:cNvPr>
          <p:cNvSpPr>
            <a:spLocks noGrp="1"/>
          </p:cNvSpPr>
          <p:nvPr>
            <p:ph sz="quarter" idx="4"/>
          </p:nvPr>
        </p:nvSpPr>
        <p:spPr>
          <a:xfrm>
            <a:off x="10178505" y="4131054"/>
            <a:ext cx="8547536"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5EC318-2DFB-4C41-23AD-FD0F16FBCC91}"/>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8" name="Footer Placeholder 7">
            <a:extLst>
              <a:ext uri="{FF2B5EF4-FFF2-40B4-BE49-F238E27FC236}">
                <a16:creationId xmlns:a16="http://schemas.microsoft.com/office/drawing/2014/main" id="{69F30F63-A6D0-2455-C46F-3960FEF656F5}"/>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C87462E-E25B-37DD-4543-A3625B5CBE45}"/>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1067891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2F32E-22D7-5AEA-4691-49148C9779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DD50CB-D3B7-975D-6B58-BDEDF691E873}"/>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4" name="Footer Placeholder 3">
            <a:extLst>
              <a:ext uri="{FF2B5EF4-FFF2-40B4-BE49-F238E27FC236}">
                <a16:creationId xmlns:a16="http://schemas.microsoft.com/office/drawing/2014/main" id="{0527FC08-CB45-36D3-977D-9D8C21B1DCC3}"/>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05EABC-837D-09B5-2465-2B7C058A23BD}"/>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1311108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46CDB-8011-D9FD-95A1-3E8593B9F524}"/>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3" name="Footer Placeholder 2">
            <a:extLst>
              <a:ext uri="{FF2B5EF4-FFF2-40B4-BE49-F238E27FC236}">
                <a16:creationId xmlns:a16="http://schemas.microsoft.com/office/drawing/2014/main" id="{C18BFEA2-4837-536F-991F-7714583EA798}"/>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8C8CA1E-3106-76D7-7B03-76D51C985974}"/>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998414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9EB3-F977-29C5-3D63-5CBB6BEB86F0}"/>
              </a:ext>
            </a:extLst>
          </p:cNvPr>
          <p:cNvSpPr>
            <a:spLocks noGrp="1"/>
          </p:cNvSpPr>
          <p:nvPr>
            <p:ph type="title"/>
          </p:nvPr>
        </p:nvSpPr>
        <p:spPr>
          <a:xfrm>
            <a:off x="1384886" y="753957"/>
            <a:ext cx="6484607" cy="2638848"/>
          </a:xfrm>
        </p:spPr>
        <p:txBody>
          <a:bodyPr anchor="b"/>
          <a:lstStyle>
            <a:lvl1pPr>
              <a:defRPr sz="5277"/>
            </a:lvl1pPr>
          </a:lstStyle>
          <a:p>
            <a:r>
              <a:rPr lang="en-US"/>
              <a:t>Click to edit Master title style</a:t>
            </a:r>
          </a:p>
        </p:txBody>
      </p:sp>
      <p:sp>
        <p:nvSpPr>
          <p:cNvPr id="3" name="Content Placeholder 2">
            <a:extLst>
              <a:ext uri="{FF2B5EF4-FFF2-40B4-BE49-F238E27FC236}">
                <a16:creationId xmlns:a16="http://schemas.microsoft.com/office/drawing/2014/main" id="{90ECFB47-F16B-FAEB-9F7D-05D5DA20D43E}"/>
              </a:ext>
            </a:extLst>
          </p:cNvPr>
          <p:cNvSpPr>
            <a:spLocks noGrp="1"/>
          </p:cNvSpPr>
          <p:nvPr>
            <p:ph idx="1"/>
          </p:nvPr>
        </p:nvSpPr>
        <p:spPr>
          <a:xfrm>
            <a:off x="8547536" y="1628338"/>
            <a:ext cx="10178505"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D66D9-B86C-1905-8C3A-1D9F89EAB790}"/>
              </a:ext>
            </a:extLst>
          </p:cNvPr>
          <p:cNvSpPr>
            <a:spLocks noGrp="1"/>
          </p:cNvSpPr>
          <p:nvPr>
            <p:ph type="body" sz="half" idx="2"/>
          </p:nvPr>
        </p:nvSpPr>
        <p:spPr>
          <a:xfrm>
            <a:off x="1384886" y="3392805"/>
            <a:ext cx="6484607" cy="6285591"/>
          </a:xfrm>
        </p:spPr>
        <p:txBody>
          <a:bodyPr/>
          <a:lstStyle>
            <a:lvl1pPr marL="0" indent="0">
              <a:buNone/>
              <a:defRPr sz="2639"/>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696B1958-872F-8CC7-0B5E-5D0EEDF62458}"/>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6" name="Footer Placeholder 5">
            <a:extLst>
              <a:ext uri="{FF2B5EF4-FFF2-40B4-BE49-F238E27FC236}">
                <a16:creationId xmlns:a16="http://schemas.microsoft.com/office/drawing/2014/main" id="{8ACE5E8E-E96D-B3B3-5718-7D3F7C19D006}"/>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9537B4-C3F9-D8CC-5448-FADD3A1D53EE}"/>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3990798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63B1-D826-5958-FBA4-817B6793D40C}"/>
              </a:ext>
            </a:extLst>
          </p:cNvPr>
          <p:cNvSpPr>
            <a:spLocks noGrp="1"/>
          </p:cNvSpPr>
          <p:nvPr>
            <p:ph type="title"/>
          </p:nvPr>
        </p:nvSpPr>
        <p:spPr>
          <a:xfrm>
            <a:off x="1384886" y="753957"/>
            <a:ext cx="6484607" cy="2638848"/>
          </a:xfrm>
        </p:spPr>
        <p:txBody>
          <a:bodyPr anchor="b"/>
          <a:lstStyle>
            <a:lvl1pPr>
              <a:defRPr sz="5277"/>
            </a:lvl1pPr>
          </a:lstStyle>
          <a:p>
            <a:r>
              <a:rPr lang="en-US"/>
              <a:t>Click to edit Master title style</a:t>
            </a:r>
          </a:p>
        </p:txBody>
      </p:sp>
      <p:sp>
        <p:nvSpPr>
          <p:cNvPr id="3" name="Picture Placeholder 2">
            <a:extLst>
              <a:ext uri="{FF2B5EF4-FFF2-40B4-BE49-F238E27FC236}">
                <a16:creationId xmlns:a16="http://schemas.microsoft.com/office/drawing/2014/main" id="{2E9EACB1-BE7A-DBCF-D835-D517E47426EA}"/>
              </a:ext>
            </a:extLst>
          </p:cNvPr>
          <p:cNvSpPr>
            <a:spLocks noGrp="1"/>
          </p:cNvSpPr>
          <p:nvPr>
            <p:ph type="pic" idx="1"/>
          </p:nvPr>
        </p:nvSpPr>
        <p:spPr>
          <a:xfrm>
            <a:off x="8547536" y="1628338"/>
            <a:ext cx="10178505" cy="8036969"/>
          </a:xfrm>
        </p:spPr>
        <p:txBody>
          <a:bodyPr/>
          <a:lstStyle>
            <a:lvl1pPr marL="0" indent="0">
              <a:buNone/>
              <a:defRPr sz="5277"/>
            </a:lvl1pPr>
            <a:lvl2pPr marL="753969" indent="0">
              <a:buNone/>
              <a:defRPr sz="4617"/>
            </a:lvl2pPr>
            <a:lvl3pPr marL="1507937" indent="0">
              <a:buNone/>
              <a:defRPr sz="3958"/>
            </a:lvl3pPr>
            <a:lvl4pPr marL="2261906" indent="0">
              <a:buNone/>
              <a:defRPr sz="3298"/>
            </a:lvl4pPr>
            <a:lvl5pPr marL="3015874" indent="0">
              <a:buNone/>
              <a:defRPr sz="3298"/>
            </a:lvl5pPr>
            <a:lvl6pPr marL="3769843" indent="0">
              <a:buNone/>
              <a:defRPr sz="3298"/>
            </a:lvl6pPr>
            <a:lvl7pPr marL="4523811" indent="0">
              <a:buNone/>
              <a:defRPr sz="3298"/>
            </a:lvl7pPr>
            <a:lvl8pPr marL="5277780" indent="0">
              <a:buNone/>
              <a:defRPr sz="3298"/>
            </a:lvl8pPr>
            <a:lvl9pPr marL="6031748" indent="0">
              <a:buNone/>
              <a:defRPr sz="3298"/>
            </a:lvl9pPr>
          </a:lstStyle>
          <a:p>
            <a:r>
              <a:rPr lang="en-US"/>
              <a:t>Click icon to add picture</a:t>
            </a:r>
          </a:p>
        </p:txBody>
      </p:sp>
      <p:sp>
        <p:nvSpPr>
          <p:cNvPr id="4" name="Text Placeholder 3">
            <a:extLst>
              <a:ext uri="{FF2B5EF4-FFF2-40B4-BE49-F238E27FC236}">
                <a16:creationId xmlns:a16="http://schemas.microsoft.com/office/drawing/2014/main" id="{B992BD41-9903-C1F5-18A4-79D4A857F324}"/>
              </a:ext>
            </a:extLst>
          </p:cNvPr>
          <p:cNvSpPr>
            <a:spLocks noGrp="1"/>
          </p:cNvSpPr>
          <p:nvPr>
            <p:ph type="body" sz="half" idx="2"/>
          </p:nvPr>
        </p:nvSpPr>
        <p:spPr>
          <a:xfrm>
            <a:off x="1384886" y="3392805"/>
            <a:ext cx="6484607" cy="6285591"/>
          </a:xfrm>
        </p:spPr>
        <p:txBody>
          <a:bodyPr/>
          <a:lstStyle>
            <a:lvl1pPr marL="0" indent="0">
              <a:buNone/>
              <a:defRPr sz="2639"/>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CAA4492C-3560-2EAE-8CB6-BE1167E6AC23}"/>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6" name="Footer Placeholder 5">
            <a:extLst>
              <a:ext uri="{FF2B5EF4-FFF2-40B4-BE49-F238E27FC236}">
                <a16:creationId xmlns:a16="http://schemas.microsoft.com/office/drawing/2014/main" id="{70AF017A-2124-683D-8A53-E56BDEC1B98E}"/>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E4D2E3-C9D7-E669-81A2-F590A6390C5D}"/>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1042033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63CF5-5893-0F92-50BE-60B24977FE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058CE9-F72C-A73A-B2B4-25339755FC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9E372-5F9D-165C-E419-8EA13A05FA8B}"/>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A090D269-B053-3133-63A3-F7C8B1BAD458}"/>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540FAC-477A-23E7-B58F-F1E59F2ABE08}"/>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2708776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BA5ADA-397F-EADF-88AE-CB5167FB95D1}"/>
              </a:ext>
            </a:extLst>
          </p:cNvPr>
          <p:cNvSpPr>
            <a:spLocks noGrp="1"/>
          </p:cNvSpPr>
          <p:nvPr>
            <p:ph type="title" orient="vert"/>
          </p:nvPr>
        </p:nvSpPr>
        <p:spPr>
          <a:xfrm>
            <a:off x="14388133" y="602118"/>
            <a:ext cx="4335289" cy="958415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5C235-A1FD-52C8-5204-49BA04C68A71}"/>
              </a:ext>
            </a:extLst>
          </p:cNvPr>
          <p:cNvSpPr>
            <a:spLocks noGrp="1"/>
          </p:cNvSpPr>
          <p:nvPr>
            <p:ph type="body" orient="vert" idx="1"/>
          </p:nvPr>
        </p:nvSpPr>
        <p:spPr>
          <a:xfrm>
            <a:off x="1382266" y="602118"/>
            <a:ext cx="12754546" cy="95841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20B3E-0F75-655F-3D51-EA459F21CDFF}"/>
              </a:ext>
            </a:extLst>
          </p:cNvPr>
          <p:cNvSpPr>
            <a:spLocks noGrp="1"/>
          </p:cNvSpPr>
          <p:nvPr>
            <p:ph type="dt" sz="half" idx="10"/>
          </p:nvPr>
        </p:nvSpPr>
        <p:spPr>
          <a:xfrm>
            <a:off x="1382266" y="10482093"/>
            <a:ext cx="4523780" cy="602118"/>
          </a:xfrm>
          <a:prstGeom prst="rect">
            <a:avLst/>
          </a:prstGeom>
        </p:spPr>
        <p:txBody>
          <a:bodyPr/>
          <a:lstStyle/>
          <a:p>
            <a:fld id="{9CCCEDDD-FC1B-49FF-9011-AA1E794AEB3B}" type="datetimeFigureOut">
              <a:rPr lang="en-US" smtClean="0"/>
              <a:t>11/1/2023</a:t>
            </a:fld>
            <a:endParaRPr lang="en-US"/>
          </a:p>
        </p:txBody>
      </p:sp>
      <p:sp>
        <p:nvSpPr>
          <p:cNvPr id="5" name="Footer Placeholder 4">
            <a:extLst>
              <a:ext uri="{FF2B5EF4-FFF2-40B4-BE49-F238E27FC236}">
                <a16:creationId xmlns:a16="http://schemas.microsoft.com/office/drawing/2014/main" id="{7A1F1062-8009-EA78-DB96-BA5FA7D36F78}"/>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6734B7-BF96-EAA8-E60A-C6790433B20D}"/>
              </a:ext>
            </a:extLst>
          </p:cNvPr>
          <p:cNvSpPr>
            <a:spLocks noGrp="1"/>
          </p:cNvSpPr>
          <p:nvPr>
            <p:ph type="sldNum" sz="quarter" idx="12"/>
          </p:nvPr>
        </p:nvSpPr>
        <p:spPr>
          <a:xfrm>
            <a:off x="14199642" y="10482093"/>
            <a:ext cx="4523780" cy="602118"/>
          </a:xfrm>
          <a:prstGeom prst="rect">
            <a:avLst/>
          </a:prstGeom>
        </p:spPr>
        <p:txBody>
          <a:bodyPr/>
          <a:lstStyle/>
          <a:p>
            <a:fld id="{10B556A8-0B66-4E1A-866E-6F1BB29ED23A}" type="slidenum">
              <a:rPr lang="en-US" smtClean="0"/>
              <a:t>‹#›</a:t>
            </a:fld>
            <a:endParaRPr lang="en-US"/>
          </a:p>
        </p:txBody>
      </p:sp>
    </p:spTree>
    <p:extLst>
      <p:ext uri="{BB962C8B-B14F-4D97-AF65-F5344CB8AC3E}">
        <p14:creationId xmlns:p14="http://schemas.microsoft.com/office/powerpoint/2010/main" val="622106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80B7-FECA-7B44-3949-A4735A2BC7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7A683-BF65-47E5-FD05-9A9A3917D872}"/>
              </a:ext>
            </a:extLst>
          </p:cNvPr>
          <p:cNvSpPr>
            <a:spLocks noGrp="1"/>
          </p:cNvSpPr>
          <p:nvPr>
            <p:ph type="dt" sz="half" idx="10"/>
          </p:nvPr>
        </p:nvSpPr>
        <p:spPr>
          <a:xfrm>
            <a:off x="1382266" y="10482093"/>
            <a:ext cx="4523780" cy="602118"/>
          </a:xfrm>
          <a:prstGeom prst="rect">
            <a:avLst/>
          </a:prstGeom>
        </p:spPr>
        <p:txBody>
          <a:bodyPr/>
          <a:lstStyle/>
          <a:p>
            <a:fld id="{2FDCCBE2-1FA3-4CAB-A9C1-515EB7892AD1}" type="datetimeFigureOut">
              <a:rPr lang="en-US" smtClean="0"/>
              <a:t>11/1/2023</a:t>
            </a:fld>
            <a:endParaRPr lang="en-US"/>
          </a:p>
        </p:txBody>
      </p:sp>
      <p:sp>
        <p:nvSpPr>
          <p:cNvPr id="4" name="Footer Placeholder 3">
            <a:extLst>
              <a:ext uri="{FF2B5EF4-FFF2-40B4-BE49-F238E27FC236}">
                <a16:creationId xmlns:a16="http://schemas.microsoft.com/office/drawing/2014/main" id="{B25B3CB5-2D30-F179-4943-A6B20022C6DC}"/>
              </a:ext>
            </a:extLst>
          </p:cNvPr>
          <p:cNvSpPr>
            <a:spLocks noGrp="1"/>
          </p:cNvSpPr>
          <p:nvPr>
            <p:ph type="ftr" sz="quarter" idx="11"/>
          </p:nvPr>
        </p:nvSpPr>
        <p:spPr>
          <a:xfrm>
            <a:off x="6660009" y="10482093"/>
            <a:ext cx="6785670" cy="60211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9BBE4B1-969B-F3FE-8103-C44F3075A1C4}"/>
              </a:ext>
            </a:extLst>
          </p:cNvPr>
          <p:cNvSpPr>
            <a:spLocks noGrp="1"/>
          </p:cNvSpPr>
          <p:nvPr>
            <p:ph type="sldNum" sz="quarter" idx="12"/>
          </p:nvPr>
        </p:nvSpPr>
        <p:spPr>
          <a:xfrm>
            <a:off x="14199642" y="10482093"/>
            <a:ext cx="4523780" cy="602118"/>
          </a:xfrm>
          <a:prstGeom prst="rect">
            <a:avLst/>
          </a:prstGeom>
        </p:spPr>
        <p:txBody>
          <a:bodyPr/>
          <a:lstStyle/>
          <a:p>
            <a:fld id="{41EF07B0-9AB6-4F06-9E4A-E262D27AC46A}" type="slidenum">
              <a:rPr lang="en-US" smtClean="0"/>
              <a:t>‹#›</a:t>
            </a:fld>
            <a:endParaRPr lang="en-US"/>
          </a:p>
        </p:txBody>
      </p:sp>
    </p:spTree>
    <p:extLst>
      <p:ext uri="{BB962C8B-B14F-4D97-AF65-F5344CB8AC3E}">
        <p14:creationId xmlns:p14="http://schemas.microsoft.com/office/powerpoint/2010/main" val="2224062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A086-84E6-0CD5-B1E1-446910813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B639C3-EB4D-D998-A547-41D92CC71ECC}"/>
              </a:ext>
            </a:extLst>
          </p:cNvPr>
          <p:cNvSpPr>
            <a:spLocks noGrp="1"/>
          </p:cNvSpPr>
          <p:nvPr>
            <p:ph sz="half" idx="1"/>
          </p:nvPr>
        </p:nvSpPr>
        <p:spPr>
          <a:xfrm>
            <a:off x="1382267" y="3010592"/>
            <a:ext cx="8544918"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5D12C2-61D8-82DC-655A-BD75A5FE7244}"/>
              </a:ext>
            </a:extLst>
          </p:cNvPr>
          <p:cNvSpPr>
            <a:spLocks noGrp="1"/>
          </p:cNvSpPr>
          <p:nvPr>
            <p:ph sz="half" idx="2"/>
          </p:nvPr>
        </p:nvSpPr>
        <p:spPr>
          <a:xfrm>
            <a:off x="10178504" y="3010592"/>
            <a:ext cx="8544918"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34B05-724F-1317-E1D4-D58E23294151}"/>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6" name="Footer Placeholder 5">
            <a:extLst>
              <a:ext uri="{FF2B5EF4-FFF2-40B4-BE49-F238E27FC236}">
                <a16:creationId xmlns:a16="http://schemas.microsoft.com/office/drawing/2014/main" id="{B3C1A089-5F84-ED35-A4DF-2240F483EAFC}"/>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3D9D1AFC-3450-B05D-2A3D-606D88A8C639}"/>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255196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1A7B9-C4B5-A953-3EE7-AFB9A215D81D}"/>
              </a:ext>
            </a:extLst>
          </p:cNvPr>
          <p:cNvSpPr>
            <a:spLocks noGrp="1"/>
          </p:cNvSpPr>
          <p:nvPr>
            <p:ph type="title"/>
          </p:nvPr>
        </p:nvSpPr>
        <p:spPr>
          <a:xfrm>
            <a:off x="1384885" y="602119"/>
            <a:ext cx="17341156" cy="2185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4E0EAE-ACB6-EF09-2E7E-EAD0CEFB3A1D}"/>
              </a:ext>
            </a:extLst>
          </p:cNvPr>
          <p:cNvSpPr>
            <a:spLocks noGrp="1"/>
          </p:cNvSpPr>
          <p:nvPr>
            <p:ph type="body" idx="1"/>
          </p:nvPr>
        </p:nvSpPr>
        <p:spPr>
          <a:xfrm>
            <a:off x="1384885" y="2772362"/>
            <a:ext cx="8505648"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E0A8540C-AB29-7A06-A418-0A7CA8AA5434}"/>
              </a:ext>
            </a:extLst>
          </p:cNvPr>
          <p:cNvSpPr>
            <a:spLocks noGrp="1"/>
          </p:cNvSpPr>
          <p:nvPr>
            <p:ph sz="half" idx="2"/>
          </p:nvPr>
        </p:nvSpPr>
        <p:spPr>
          <a:xfrm>
            <a:off x="1384885" y="4131055"/>
            <a:ext cx="8505648"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6BFB47-5BD2-BF2D-075E-F727DCE9231F}"/>
              </a:ext>
            </a:extLst>
          </p:cNvPr>
          <p:cNvSpPr>
            <a:spLocks noGrp="1"/>
          </p:cNvSpPr>
          <p:nvPr>
            <p:ph type="body" sz="quarter" idx="3"/>
          </p:nvPr>
        </p:nvSpPr>
        <p:spPr>
          <a:xfrm>
            <a:off x="10178505" y="2772362"/>
            <a:ext cx="8547536"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a:extLst>
              <a:ext uri="{FF2B5EF4-FFF2-40B4-BE49-F238E27FC236}">
                <a16:creationId xmlns:a16="http://schemas.microsoft.com/office/drawing/2014/main" id="{50239224-BDB6-7628-7150-B77B2FE37E2B}"/>
              </a:ext>
            </a:extLst>
          </p:cNvPr>
          <p:cNvSpPr>
            <a:spLocks noGrp="1"/>
          </p:cNvSpPr>
          <p:nvPr>
            <p:ph sz="quarter" idx="4"/>
          </p:nvPr>
        </p:nvSpPr>
        <p:spPr>
          <a:xfrm>
            <a:off x="10178505" y="4131055"/>
            <a:ext cx="8547536"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1CB89C-AB3E-86C1-B21C-E986281170AF}"/>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8" name="Footer Placeholder 7">
            <a:extLst>
              <a:ext uri="{FF2B5EF4-FFF2-40B4-BE49-F238E27FC236}">
                <a16:creationId xmlns:a16="http://schemas.microsoft.com/office/drawing/2014/main" id="{06EC12E9-C077-D1D6-A779-75DA592CA19A}"/>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2B220460-8419-A2CA-E936-4BA941B2E68E}"/>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1016504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481D-DA3E-FF94-7116-619D45F4BF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8C3D8B-E2E5-7782-A266-FB3ACBE7FBFC}"/>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4" name="Footer Placeholder 3">
            <a:extLst>
              <a:ext uri="{FF2B5EF4-FFF2-40B4-BE49-F238E27FC236}">
                <a16:creationId xmlns:a16="http://schemas.microsoft.com/office/drawing/2014/main" id="{E63E5499-C96E-8E19-4F2B-E347AABCABD9}"/>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07AEE79A-C87F-2533-D448-BA0530BB78B8}"/>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73395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025BF-60DB-609F-DA48-CB1D982B737B}"/>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3" name="Footer Placeholder 2">
            <a:extLst>
              <a:ext uri="{FF2B5EF4-FFF2-40B4-BE49-F238E27FC236}">
                <a16:creationId xmlns:a16="http://schemas.microsoft.com/office/drawing/2014/main" id="{570A4C43-432D-4D7C-AA94-96BB88DEA560}"/>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C7A2C4FD-6B0F-CE00-D2CF-C4E81E7E23D3}"/>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63600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6CB2-7143-22A9-93C5-B2B7393128B1}"/>
              </a:ext>
            </a:extLst>
          </p:cNvPr>
          <p:cNvSpPr>
            <a:spLocks noGrp="1"/>
          </p:cNvSpPr>
          <p:nvPr>
            <p:ph type="title"/>
          </p:nvPr>
        </p:nvSpPr>
        <p:spPr>
          <a:xfrm>
            <a:off x="1384886" y="753957"/>
            <a:ext cx="6484607" cy="2638848"/>
          </a:xfrm>
        </p:spPr>
        <p:txBody>
          <a:bodyPr anchor="b"/>
          <a:lstStyle>
            <a:lvl1pPr>
              <a:defRPr sz="5277"/>
            </a:lvl1pPr>
          </a:lstStyle>
          <a:p>
            <a:r>
              <a:rPr lang="en-US"/>
              <a:t>Click to edit Master title style</a:t>
            </a:r>
          </a:p>
        </p:txBody>
      </p:sp>
      <p:sp>
        <p:nvSpPr>
          <p:cNvPr id="3" name="Content Placeholder 2">
            <a:extLst>
              <a:ext uri="{FF2B5EF4-FFF2-40B4-BE49-F238E27FC236}">
                <a16:creationId xmlns:a16="http://schemas.microsoft.com/office/drawing/2014/main" id="{D8AF69CC-DE4F-7092-3F3D-194BA2C50F87}"/>
              </a:ext>
            </a:extLst>
          </p:cNvPr>
          <p:cNvSpPr>
            <a:spLocks noGrp="1"/>
          </p:cNvSpPr>
          <p:nvPr>
            <p:ph idx="1"/>
          </p:nvPr>
        </p:nvSpPr>
        <p:spPr>
          <a:xfrm>
            <a:off x="8547537" y="1628339"/>
            <a:ext cx="10178505"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49D32A-296A-8ACD-6199-96160681B214}"/>
              </a:ext>
            </a:extLst>
          </p:cNvPr>
          <p:cNvSpPr>
            <a:spLocks noGrp="1"/>
          </p:cNvSpPr>
          <p:nvPr>
            <p:ph type="body" sz="half" idx="2"/>
          </p:nvPr>
        </p:nvSpPr>
        <p:spPr>
          <a:xfrm>
            <a:off x="1384886" y="3392806"/>
            <a:ext cx="6484607"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BDBE51B3-F185-9681-3775-846622EDEEE4}"/>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6" name="Footer Placeholder 5">
            <a:extLst>
              <a:ext uri="{FF2B5EF4-FFF2-40B4-BE49-F238E27FC236}">
                <a16:creationId xmlns:a16="http://schemas.microsoft.com/office/drawing/2014/main" id="{300E31F8-4F90-48A0-334E-5F054CA52122}"/>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372B007F-E03C-5F54-DAF4-B4163F4DF583}"/>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416258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9C8F-CDE0-975F-553E-5F074EF07AD7}"/>
              </a:ext>
            </a:extLst>
          </p:cNvPr>
          <p:cNvSpPr>
            <a:spLocks noGrp="1"/>
          </p:cNvSpPr>
          <p:nvPr>
            <p:ph type="title"/>
          </p:nvPr>
        </p:nvSpPr>
        <p:spPr>
          <a:xfrm>
            <a:off x="1384886" y="753957"/>
            <a:ext cx="6484607" cy="2638848"/>
          </a:xfrm>
        </p:spPr>
        <p:txBody>
          <a:bodyPr anchor="b"/>
          <a:lstStyle>
            <a:lvl1pPr>
              <a:defRPr sz="5277"/>
            </a:lvl1pPr>
          </a:lstStyle>
          <a:p>
            <a:r>
              <a:rPr lang="en-US"/>
              <a:t>Click to edit Master title style</a:t>
            </a:r>
          </a:p>
        </p:txBody>
      </p:sp>
      <p:sp>
        <p:nvSpPr>
          <p:cNvPr id="3" name="Picture Placeholder 2">
            <a:extLst>
              <a:ext uri="{FF2B5EF4-FFF2-40B4-BE49-F238E27FC236}">
                <a16:creationId xmlns:a16="http://schemas.microsoft.com/office/drawing/2014/main" id="{44BC59BB-ECA5-A4E3-ECE4-7DD6BB1024C2}"/>
              </a:ext>
            </a:extLst>
          </p:cNvPr>
          <p:cNvSpPr>
            <a:spLocks noGrp="1"/>
          </p:cNvSpPr>
          <p:nvPr>
            <p:ph type="pic" idx="1"/>
          </p:nvPr>
        </p:nvSpPr>
        <p:spPr>
          <a:xfrm>
            <a:off x="8547537" y="1628339"/>
            <a:ext cx="10178505" cy="803696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r>
              <a:rPr lang="en-US"/>
              <a:t>Click icon to add picture</a:t>
            </a:r>
          </a:p>
        </p:txBody>
      </p:sp>
      <p:sp>
        <p:nvSpPr>
          <p:cNvPr id="4" name="Text Placeholder 3">
            <a:extLst>
              <a:ext uri="{FF2B5EF4-FFF2-40B4-BE49-F238E27FC236}">
                <a16:creationId xmlns:a16="http://schemas.microsoft.com/office/drawing/2014/main" id="{733FFFA1-FEAF-2996-08E8-E293346B40AE}"/>
              </a:ext>
            </a:extLst>
          </p:cNvPr>
          <p:cNvSpPr>
            <a:spLocks noGrp="1"/>
          </p:cNvSpPr>
          <p:nvPr>
            <p:ph type="body" sz="half" idx="2"/>
          </p:nvPr>
        </p:nvSpPr>
        <p:spPr>
          <a:xfrm>
            <a:off x="1384886" y="3392806"/>
            <a:ext cx="6484607"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44EB5730-555D-0588-C425-24B88C2F65C9}"/>
              </a:ext>
            </a:extLst>
          </p:cNvPr>
          <p:cNvSpPr>
            <a:spLocks noGrp="1"/>
          </p:cNvSpPr>
          <p:nvPr>
            <p:ph type="dt" sz="half" idx="10"/>
          </p:nvPr>
        </p:nvSpPr>
        <p:spPr>
          <a:xfrm>
            <a:off x="1382267" y="10482093"/>
            <a:ext cx="4523780" cy="602118"/>
          </a:xfrm>
          <a:prstGeom prst="rect">
            <a:avLst/>
          </a:prstGeom>
        </p:spPr>
        <p:txBody>
          <a:bodyPr/>
          <a:lstStyle>
            <a:lvl1pPr>
              <a:defRPr>
                <a:latin typeface="Arial" panose="020B0604020202020204" pitchFamily="34" charset="0"/>
              </a:defRPr>
            </a:lvl1pPr>
          </a:lstStyle>
          <a:p>
            <a:fld id="{9CCCEDDD-FC1B-49FF-9011-AA1E794AEB3B}" type="datetimeFigureOut">
              <a:rPr lang="en-US" smtClean="0"/>
              <a:pPr/>
              <a:t>11/1/2023</a:t>
            </a:fld>
            <a:endParaRPr lang="en-US" dirty="0"/>
          </a:p>
        </p:txBody>
      </p:sp>
      <p:sp>
        <p:nvSpPr>
          <p:cNvPr id="6" name="Footer Placeholder 5">
            <a:extLst>
              <a:ext uri="{FF2B5EF4-FFF2-40B4-BE49-F238E27FC236}">
                <a16:creationId xmlns:a16="http://schemas.microsoft.com/office/drawing/2014/main" id="{E47B22F4-CC75-19E9-C75F-C6A080CED373}"/>
              </a:ext>
            </a:extLst>
          </p:cNvPr>
          <p:cNvSpPr>
            <a:spLocks noGrp="1"/>
          </p:cNvSpPr>
          <p:nvPr>
            <p:ph type="ftr" sz="quarter" idx="11"/>
          </p:nvPr>
        </p:nvSpPr>
        <p:spPr>
          <a:xfrm>
            <a:off x="6660009" y="10482093"/>
            <a:ext cx="6785670" cy="602118"/>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05E89BBC-50AA-9955-6374-4B283C451DCA}"/>
              </a:ext>
            </a:extLst>
          </p:cNvPr>
          <p:cNvSpPr>
            <a:spLocks noGrp="1"/>
          </p:cNvSpPr>
          <p:nvPr>
            <p:ph type="sldNum" sz="quarter" idx="12"/>
          </p:nvPr>
        </p:nvSpPr>
        <p:spPr>
          <a:xfrm>
            <a:off x="14199642" y="10482093"/>
            <a:ext cx="4523780" cy="602118"/>
          </a:xfrm>
          <a:prstGeom prst="rect">
            <a:avLst/>
          </a:prstGeom>
        </p:spPr>
        <p:txBody>
          <a:bodyPr/>
          <a:lstStyle>
            <a:lvl1pPr>
              <a:defRPr>
                <a:latin typeface="Arial" panose="020B0604020202020204" pitchFamily="34" charset="0"/>
              </a:defRPr>
            </a:lvl1pPr>
          </a:lstStyle>
          <a:p>
            <a:fld id="{10B556A8-0B66-4E1A-866E-6F1BB29ED23A}" type="slidenum">
              <a:rPr lang="en-US" smtClean="0"/>
              <a:pPr/>
              <a:t>‹#›</a:t>
            </a:fld>
            <a:endParaRPr lang="en-US" dirty="0"/>
          </a:p>
        </p:txBody>
      </p:sp>
    </p:spTree>
    <p:extLst>
      <p:ext uri="{BB962C8B-B14F-4D97-AF65-F5344CB8AC3E}">
        <p14:creationId xmlns:p14="http://schemas.microsoft.com/office/powerpoint/2010/main" val="287164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B1A3-0FF4-A5E9-FC65-643561D83EB6}"/>
              </a:ext>
            </a:extLst>
          </p:cNvPr>
          <p:cNvSpPr>
            <a:spLocks noGrp="1"/>
          </p:cNvSpPr>
          <p:nvPr>
            <p:ph type="title"/>
          </p:nvPr>
        </p:nvSpPr>
        <p:spPr>
          <a:xfrm>
            <a:off x="215417" y="209754"/>
            <a:ext cx="19649207" cy="1452030"/>
          </a:xfrm>
          <a:prstGeom prst="rect">
            <a:avLst/>
          </a:prstGeom>
        </p:spPr>
        <p:txBody>
          <a:bodyPr vert="horz" lIns="91440" tIns="45720" rIns="91440" bIns="45720" rtlCol="0" anchor="ctr">
            <a:normAutofit/>
          </a:bodyPr>
          <a:lstStyle/>
          <a:p>
            <a:r>
              <a:rPr lang="en-US"/>
              <a:t>Header Goes Here</a:t>
            </a:r>
          </a:p>
        </p:txBody>
      </p:sp>
      <p:sp>
        <p:nvSpPr>
          <p:cNvPr id="3" name="Text Placeholder 2">
            <a:extLst>
              <a:ext uri="{FF2B5EF4-FFF2-40B4-BE49-F238E27FC236}">
                <a16:creationId xmlns:a16="http://schemas.microsoft.com/office/drawing/2014/main" id="{E9F1F9AF-0D0D-5702-6F9D-C182EF0A02B3}"/>
              </a:ext>
            </a:extLst>
          </p:cNvPr>
          <p:cNvSpPr>
            <a:spLocks noGrp="1"/>
          </p:cNvSpPr>
          <p:nvPr>
            <p:ph type="body" idx="1"/>
          </p:nvPr>
        </p:nvSpPr>
        <p:spPr>
          <a:xfrm>
            <a:off x="215417" y="1661783"/>
            <a:ext cx="9837427"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1232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29" r:id="rId12"/>
    <p:sldLayoutId id="2147483730" r:id="rId13"/>
    <p:sldLayoutId id="2147483731" r:id="rId14"/>
    <p:sldLayoutId id="2147483732" r:id="rId15"/>
    <p:sldLayoutId id="2147483733" r:id="rId16"/>
    <p:sldLayoutId id="2147483773" r:id="rId17"/>
    <p:sldLayoutId id="2147483774" r:id="rId18"/>
    <p:sldLayoutId id="2147483775" r:id="rId19"/>
    <p:sldLayoutId id="2147483776" r:id="rId20"/>
    <p:sldLayoutId id="2147483777" r:id="rId21"/>
    <p:sldLayoutId id="2147483778" r:id="rId22"/>
    <p:sldLayoutId id="2147483779" r:id="rId23"/>
    <p:sldLayoutId id="2147483772" r:id="rId24"/>
    <p:sldLayoutId id="2147483756" r:id="rId25"/>
  </p:sldLayoutIdLst>
  <p:txStyles>
    <p:titleStyle>
      <a:lvl1pPr algn="ctr" defTabSz="1507937" rtl="0" eaLnBrk="1" latinLnBrk="0" hangingPunct="1">
        <a:lnSpc>
          <a:spcPct val="90000"/>
        </a:lnSpc>
        <a:spcBef>
          <a:spcPct val="0"/>
        </a:spcBef>
        <a:buNone/>
        <a:defRPr sz="5937" kern="1200">
          <a:solidFill>
            <a:schemeClr val="tx1"/>
          </a:solidFill>
          <a:latin typeface="Arial Black" panose="020B0A04020102020204" pitchFamily="34" charset="0"/>
          <a:ea typeface="+mj-ea"/>
          <a:cs typeface="+mj-cs"/>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4617" kern="1200">
          <a:solidFill>
            <a:schemeClr val="tx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3958" kern="1200">
          <a:solidFill>
            <a:schemeClr val="tx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3298" kern="1200">
          <a:solidFill>
            <a:schemeClr val="tx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7456B-B943-62DB-10C5-97B235CC95DA}"/>
              </a:ext>
            </a:extLst>
          </p:cNvPr>
          <p:cNvSpPr>
            <a:spLocks noGrp="1"/>
          </p:cNvSpPr>
          <p:nvPr>
            <p:ph type="title"/>
          </p:nvPr>
        </p:nvSpPr>
        <p:spPr>
          <a:xfrm>
            <a:off x="1382266" y="3468722"/>
            <a:ext cx="17341156" cy="2185952"/>
          </a:xfrm>
          <a:prstGeom prst="rect">
            <a:avLst/>
          </a:prstGeom>
        </p:spPr>
        <p:txBody>
          <a:bodyPr vert="horz" lIns="91440" tIns="45720" rIns="91440" bIns="45720" rtlCol="0" anchor="ctr">
            <a:normAutofit/>
          </a:bodyPr>
          <a:lstStyle/>
          <a:p>
            <a:r>
              <a:rPr lang="en-US"/>
              <a:t>Main Title</a:t>
            </a:r>
            <a:br>
              <a:rPr lang="en-US"/>
            </a:br>
            <a:r>
              <a:rPr lang="en-US"/>
              <a:t>Second Title</a:t>
            </a:r>
          </a:p>
        </p:txBody>
      </p:sp>
      <p:sp>
        <p:nvSpPr>
          <p:cNvPr id="3" name="Text Placeholder 2">
            <a:extLst>
              <a:ext uri="{FF2B5EF4-FFF2-40B4-BE49-F238E27FC236}">
                <a16:creationId xmlns:a16="http://schemas.microsoft.com/office/drawing/2014/main" id="{4979EAC5-F460-91E9-2563-6973B8C9091E}"/>
              </a:ext>
            </a:extLst>
          </p:cNvPr>
          <p:cNvSpPr>
            <a:spLocks noGrp="1"/>
          </p:cNvSpPr>
          <p:nvPr>
            <p:ph type="body" idx="1"/>
          </p:nvPr>
        </p:nvSpPr>
        <p:spPr>
          <a:xfrm>
            <a:off x="1382266" y="5654674"/>
            <a:ext cx="17341156" cy="1484835"/>
          </a:xfrm>
          <a:prstGeom prst="rect">
            <a:avLst/>
          </a:prstGeom>
        </p:spPr>
        <p:txBody>
          <a:bodyPr vert="horz" lIns="91440" tIns="45720" rIns="91440" bIns="45720" rtlCol="0">
            <a:normAutofit/>
          </a:bodyPr>
          <a:lstStyle/>
          <a:p>
            <a:pPr lvl="0"/>
            <a:r>
              <a:rPr lang="en-US"/>
              <a:t>Author Names</a:t>
            </a:r>
          </a:p>
        </p:txBody>
      </p:sp>
    </p:spTree>
    <p:extLst>
      <p:ext uri="{BB962C8B-B14F-4D97-AF65-F5344CB8AC3E}">
        <p14:creationId xmlns:p14="http://schemas.microsoft.com/office/powerpoint/2010/main" val="1196726527"/>
      </p:ext>
    </p:extLst>
  </p:cSld>
  <p:clrMap bg1="lt1" tx1="dk1" bg2="lt2" tx2="dk2" accent1="accent1" accent2="accent2" accent3="accent3" accent4="accent4" accent5="accent5" accent6="accent6" hlink="hlink" folHlink="folHlink"/>
  <p:sldLayoutIdLst>
    <p:sldLayoutId id="2147483781"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ctr" defTabSz="1507937" rtl="0" eaLnBrk="1" latinLnBrk="0" hangingPunct="1">
        <a:lnSpc>
          <a:spcPct val="90000"/>
        </a:lnSpc>
        <a:spcBef>
          <a:spcPct val="0"/>
        </a:spcBef>
        <a:buNone/>
        <a:defRPr sz="7256" kern="1200">
          <a:solidFill>
            <a:schemeClr val="bg1"/>
          </a:solidFill>
          <a:latin typeface="Arial Black" panose="020B0A04020102020204" pitchFamily="34" charset="0"/>
          <a:ea typeface="+mj-ea"/>
          <a:cs typeface="+mj-cs"/>
        </a:defRPr>
      </a:lvl1pPr>
    </p:titleStyle>
    <p:bodyStyle>
      <a:lvl1pPr marL="0" indent="0" algn="ctr" defTabSz="1507937" rtl="0" eaLnBrk="1" latinLnBrk="0" hangingPunct="1">
        <a:lnSpc>
          <a:spcPct val="90000"/>
        </a:lnSpc>
        <a:spcBef>
          <a:spcPts val="1649"/>
        </a:spcBef>
        <a:buFont typeface="Arial" panose="020B0604020202020204" pitchFamily="34" charset="0"/>
        <a:buNone/>
        <a:defRPr sz="4617" i="1" kern="1200">
          <a:solidFill>
            <a:schemeClr val="bg1"/>
          </a:solidFill>
          <a:latin typeface="+mn-lt"/>
          <a:ea typeface="+mn-ea"/>
          <a:cs typeface="+mn-cs"/>
        </a:defRPr>
      </a:lvl1pPr>
      <a:lvl2pPr marL="1130953" indent="-376984" algn="l" defTabSz="1507937" rtl="0" eaLnBrk="1" latinLnBrk="0" hangingPunct="1">
        <a:lnSpc>
          <a:spcPct val="90000"/>
        </a:lnSpc>
        <a:spcBef>
          <a:spcPts val="825"/>
        </a:spcBef>
        <a:buFont typeface="Arial" panose="020B0604020202020204" pitchFamily="34" charset="0"/>
        <a:buChar char="•"/>
        <a:defRPr sz="3958" kern="1200">
          <a:solidFill>
            <a:schemeClr val="tx1"/>
          </a:solidFill>
          <a:latin typeface="+mn-lt"/>
          <a:ea typeface="+mn-ea"/>
          <a:cs typeface="+mn-cs"/>
        </a:defRPr>
      </a:lvl2pPr>
      <a:lvl3pPr marL="1884921" indent="-376984" algn="l" defTabSz="1507937" rtl="0" eaLnBrk="1" latinLnBrk="0" hangingPunct="1">
        <a:lnSpc>
          <a:spcPct val="90000"/>
        </a:lnSpc>
        <a:spcBef>
          <a:spcPts val="825"/>
        </a:spcBef>
        <a:buFont typeface="Arial" panose="020B0604020202020204" pitchFamily="34" charset="0"/>
        <a:buChar char="•"/>
        <a:defRPr sz="3298" kern="1200">
          <a:solidFill>
            <a:schemeClr val="tx1"/>
          </a:solidFill>
          <a:latin typeface="+mn-lt"/>
          <a:ea typeface="+mn-ea"/>
          <a:cs typeface="+mn-cs"/>
        </a:defRPr>
      </a:lvl3pPr>
      <a:lvl4pPr marL="2638890"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4pPr>
      <a:lvl5pPr marL="3392858"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2.bin"/></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hyperlink" Target="http://www.pwconserve.org/wildlife/insects/stinkbug.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hyperlink" Target="http://www.osaresearch.org/"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tripadvisor.com/TravelersChoice-Beaches-cTop-g19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hyperlink" Target="http://www.ars.usda.gov/Main/docs.htm?docid=9910" TargetMode="External"/><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hyperlink" Target="http://www.bugwood.org/" TargetMode="External"/><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www.dontpackapest.com/" TargetMode="Externa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ideo" Target="https://www.youtube.com/embed/x0S99cwnDqM" TargetMode="External"/><Relationship Id="rId5" Type="http://schemas.openxmlformats.org/officeDocument/2006/relationships/hyperlink" Target="https://www.youtube.com/watch?v=x0S99cwnDqM"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0503-060F-83F4-4701-5DDB9D0C7217}"/>
              </a:ext>
            </a:extLst>
          </p:cNvPr>
          <p:cNvSpPr>
            <a:spLocks noGrp="1"/>
          </p:cNvSpPr>
          <p:nvPr>
            <p:ph type="title"/>
          </p:nvPr>
        </p:nvSpPr>
        <p:spPr>
          <a:xfrm>
            <a:off x="1382266" y="4561699"/>
            <a:ext cx="17341156" cy="2185952"/>
          </a:xfrm>
        </p:spPr>
        <p:txBody>
          <a:bodyPr/>
          <a:lstStyle/>
          <a:p>
            <a:r>
              <a:rPr lang="en-US" dirty="0"/>
              <a:t>Invasive Pests and pathways</a:t>
            </a:r>
          </a:p>
        </p:txBody>
      </p:sp>
    </p:spTree>
    <p:extLst>
      <p:ext uri="{BB962C8B-B14F-4D97-AF65-F5344CB8AC3E}">
        <p14:creationId xmlns:p14="http://schemas.microsoft.com/office/powerpoint/2010/main" val="281324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51644" y="960616"/>
            <a:ext cx="9033757" cy="102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80000"/>
              </a:lnSpc>
            </a:pPr>
            <a:r>
              <a:rPr lang="en-US" altLang="en-US" sz="5400">
                <a:solidFill>
                  <a:srgbClr val="000000"/>
                </a:solidFill>
                <a:latin typeface="Arial Black" panose="020B0A04020102020204" pitchFamily="34" charset="0"/>
              </a:rPr>
              <a:t>Florida has 12 International Airports</a:t>
            </a:r>
          </a:p>
        </p:txBody>
      </p:sp>
      <p:sp>
        <p:nvSpPr>
          <p:cNvPr id="21507" name="Text Box 18"/>
          <p:cNvSpPr txBox="1">
            <a:spLocks noChangeArrowheads="1"/>
          </p:cNvSpPr>
          <p:nvPr/>
        </p:nvSpPr>
        <p:spPr bwMode="auto">
          <a:xfrm>
            <a:off x="459829" y="2653952"/>
            <a:ext cx="14401800" cy="787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914400" indent="-858838" eaLnBrk="1" hangingPunct="1">
              <a:lnSpc>
                <a:spcPct val="60000"/>
              </a:lnSpc>
              <a:spcBef>
                <a:spcPct val="50000"/>
              </a:spcBef>
              <a:buFontTx/>
              <a:buAutoNum type="arabicPeriod"/>
            </a:pPr>
            <a:r>
              <a:rPr lang="en-US" altLang="en-US" sz="3958">
                <a:latin typeface="Arial" panose="020B0604020202020204" pitchFamily="34" charset="0"/>
              </a:rPr>
              <a:t>Panama City/Bay County International</a:t>
            </a:r>
          </a:p>
          <a:p>
            <a:pPr marL="914400" indent="-858838" eaLnBrk="1" hangingPunct="1">
              <a:lnSpc>
                <a:spcPct val="60000"/>
              </a:lnSpc>
              <a:spcBef>
                <a:spcPct val="50000"/>
              </a:spcBef>
              <a:buFontTx/>
              <a:buAutoNum type="arabicPeriod"/>
            </a:pPr>
            <a:r>
              <a:rPr lang="en-US" altLang="en-US" sz="3958">
                <a:latin typeface="Arial" panose="020B0604020202020204" pitchFamily="34" charset="0"/>
              </a:rPr>
              <a:t>Tallahassee International</a:t>
            </a:r>
          </a:p>
          <a:p>
            <a:pPr marL="914400" indent="-858838" eaLnBrk="1" hangingPunct="1">
              <a:lnSpc>
                <a:spcPct val="60000"/>
              </a:lnSpc>
              <a:spcBef>
                <a:spcPct val="50000"/>
              </a:spcBef>
              <a:buFontTx/>
              <a:buAutoNum type="arabicPeriod"/>
            </a:pPr>
            <a:r>
              <a:rPr lang="en-US" altLang="en-US" sz="3958">
                <a:latin typeface="Arial" panose="020B0604020202020204" pitchFamily="34" charset="0"/>
              </a:rPr>
              <a:t>Jacksonville International</a:t>
            </a:r>
          </a:p>
          <a:p>
            <a:pPr marL="914400" indent="-858838" eaLnBrk="1" hangingPunct="1">
              <a:lnSpc>
                <a:spcPct val="60000"/>
              </a:lnSpc>
              <a:spcBef>
                <a:spcPct val="50000"/>
              </a:spcBef>
              <a:buFontTx/>
              <a:buAutoNum type="arabicPeriod"/>
            </a:pPr>
            <a:r>
              <a:rPr lang="en-US" altLang="en-US" sz="3958">
                <a:latin typeface="Arial" panose="020B0604020202020204" pitchFamily="34" charset="0"/>
              </a:rPr>
              <a:t>Daytona Beach International</a:t>
            </a:r>
          </a:p>
          <a:p>
            <a:pPr marL="914400" indent="-858838" eaLnBrk="1" hangingPunct="1">
              <a:lnSpc>
                <a:spcPct val="60000"/>
              </a:lnSpc>
              <a:spcBef>
                <a:spcPct val="50000"/>
              </a:spcBef>
              <a:buFontTx/>
              <a:buAutoNum type="arabicPeriod"/>
            </a:pPr>
            <a:r>
              <a:rPr lang="en-US" altLang="en-US" sz="3958">
                <a:latin typeface="Arial" panose="020B0604020202020204" pitchFamily="34" charset="0"/>
              </a:rPr>
              <a:t>Orlando International</a:t>
            </a:r>
          </a:p>
          <a:p>
            <a:pPr marL="914400" indent="-858838" eaLnBrk="1" hangingPunct="1">
              <a:lnSpc>
                <a:spcPct val="60000"/>
              </a:lnSpc>
              <a:spcBef>
                <a:spcPct val="50000"/>
              </a:spcBef>
              <a:buFontTx/>
              <a:buAutoNum type="arabicPeriod"/>
            </a:pPr>
            <a:r>
              <a:rPr lang="en-US" altLang="en-US" sz="3958">
                <a:latin typeface="Arial" panose="020B0604020202020204" pitchFamily="34" charset="0"/>
              </a:rPr>
              <a:t>Melbourne International</a:t>
            </a:r>
          </a:p>
          <a:p>
            <a:pPr marL="914400" indent="-858838" eaLnBrk="1" hangingPunct="1">
              <a:lnSpc>
                <a:spcPct val="60000"/>
              </a:lnSpc>
              <a:spcBef>
                <a:spcPct val="50000"/>
              </a:spcBef>
              <a:buFontTx/>
              <a:buAutoNum type="arabicPeriod"/>
            </a:pPr>
            <a:r>
              <a:rPr lang="en-US" altLang="en-US" sz="3958">
                <a:latin typeface="Arial" panose="020B0604020202020204" pitchFamily="34" charset="0"/>
              </a:rPr>
              <a:t>Palm Beach International</a:t>
            </a:r>
          </a:p>
          <a:p>
            <a:pPr marL="914400" indent="-858838" eaLnBrk="1" hangingPunct="1">
              <a:lnSpc>
                <a:spcPct val="60000"/>
              </a:lnSpc>
              <a:spcBef>
                <a:spcPct val="50000"/>
              </a:spcBef>
              <a:buFontTx/>
              <a:buAutoNum type="arabicPeriod"/>
            </a:pPr>
            <a:r>
              <a:rPr lang="en-US" altLang="en-US" sz="3958">
                <a:latin typeface="Arial" panose="020B0604020202020204" pitchFamily="34" charset="0"/>
              </a:rPr>
              <a:t>Ft. Lauderdale International</a:t>
            </a:r>
            <a:endParaRPr lang="en-US" altLang="en-US" sz="3958">
              <a:solidFill>
                <a:srgbClr val="000000"/>
              </a:solidFill>
              <a:latin typeface="Arial" panose="020B0604020202020204" pitchFamily="34" charset="0"/>
            </a:endParaRPr>
          </a:p>
          <a:p>
            <a:pPr marL="914400" indent="-858838" eaLnBrk="1" hangingPunct="1">
              <a:lnSpc>
                <a:spcPct val="60000"/>
              </a:lnSpc>
              <a:spcBef>
                <a:spcPct val="50000"/>
              </a:spcBef>
              <a:buFontTx/>
              <a:buAutoNum type="arabicPeriod"/>
            </a:pPr>
            <a:r>
              <a:rPr lang="en-US" altLang="en-US" sz="3958">
                <a:solidFill>
                  <a:srgbClr val="000000"/>
                </a:solidFill>
                <a:latin typeface="Arial" panose="020B0604020202020204" pitchFamily="34" charset="0"/>
              </a:rPr>
              <a:t>Miami </a:t>
            </a:r>
            <a:r>
              <a:rPr lang="en-US" altLang="en-US" sz="3958">
                <a:latin typeface="Arial" panose="020B0604020202020204" pitchFamily="34" charset="0"/>
              </a:rPr>
              <a:t>International</a:t>
            </a:r>
            <a:endParaRPr lang="en-US" altLang="en-US" sz="3958">
              <a:solidFill>
                <a:srgbClr val="FF0000"/>
              </a:solidFill>
              <a:latin typeface="Arial" panose="020B0604020202020204" pitchFamily="34" charset="0"/>
            </a:endParaRPr>
          </a:p>
          <a:p>
            <a:pPr marL="914400" indent="-858838" eaLnBrk="1" hangingPunct="1">
              <a:lnSpc>
                <a:spcPct val="60000"/>
              </a:lnSpc>
              <a:spcBef>
                <a:spcPct val="50000"/>
              </a:spcBef>
              <a:buFontTx/>
              <a:buAutoNum type="arabicPeriod"/>
            </a:pPr>
            <a:r>
              <a:rPr lang="en-US" altLang="en-US" sz="3958" b="1">
                <a:latin typeface="Arial" panose="020B0604020202020204" pitchFamily="34" charset="0"/>
              </a:rPr>
              <a:t>Sarasota International</a:t>
            </a:r>
          </a:p>
          <a:p>
            <a:pPr marL="914400" indent="-858838" eaLnBrk="1" hangingPunct="1">
              <a:lnSpc>
                <a:spcPct val="60000"/>
              </a:lnSpc>
              <a:spcBef>
                <a:spcPct val="50000"/>
              </a:spcBef>
              <a:buFontTx/>
              <a:buAutoNum type="arabicPeriod"/>
            </a:pPr>
            <a:r>
              <a:rPr lang="en-US" altLang="en-US" sz="3958" b="1">
                <a:latin typeface="Arial" panose="020B0604020202020204" pitchFamily="34" charset="0"/>
              </a:rPr>
              <a:t>St. Pete/Clearwater International</a:t>
            </a:r>
          </a:p>
          <a:p>
            <a:pPr marL="914400" indent="-858838" eaLnBrk="1" hangingPunct="1">
              <a:lnSpc>
                <a:spcPct val="60000"/>
              </a:lnSpc>
              <a:spcBef>
                <a:spcPct val="50000"/>
              </a:spcBef>
              <a:buFontTx/>
              <a:buAutoNum type="arabicPeriod"/>
            </a:pPr>
            <a:r>
              <a:rPr lang="en-US" altLang="en-US" sz="3958" b="1">
                <a:latin typeface="Arial" panose="020B0604020202020204" pitchFamily="34" charset="0"/>
              </a:rPr>
              <a:t>Tampa International</a:t>
            </a:r>
          </a:p>
        </p:txBody>
      </p:sp>
      <p:sp>
        <p:nvSpPr>
          <p:cNvPr id="21508" name="Text Box 6"/>
          <p:cNvSpPr txBox="1">
            <a:spLocks noChangeArrowheads="1"/>
          </p:cNvSpPr>
          <p:nvPr/>
        </p:nvSpPr>
        <p:spPr bwMode="auto">
          <a:xfrm>
            <a:off x="17135941" y="10439541"/>
            <a:ext cx="2509918" cy="3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84"/>
              <a:t>Map courtesy of: Florida CAPS</a:t>
            </a:r>
          </a:p>
        </p:txBody>
      </p:sp>
      <p:pic>
        <p:nvPicPr>
          <p:cNvPr id="21509" name="Picture 19" descr="international airports marked on Florida ma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8590" y="932963"/>
            <a:ext cx="10889721" cy="930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logo&#10;&#10;Description automatically generated">
            <a:extLst>
              <a:ext uri="{FF2B5EF4-FFF2-40B4-BE49-F238E27FC236}">
                <a16:creationId xmlns:a16="http://schemas.microsoft.com/office/drawing/2014/main" id="{5F2B089B-4682-4FD9-8C88-DCFD6AE37A68}"/>
              </a:ext>
            </a:extLst>
          </p:cNvPr>
          <p:cNvPicPr>
            <a:picLocks noChangeAspect="1"/>
          </p:cNvPicPr>
          <p:nvPr/>
        </p:nvPicPr>
        <p:blipFill>
          <a:blip r:embed="rId4"/>
          <a:stretch>
            <a:fillRect/>
          </a:stretch>
        </p:blipFill>
        <p:spPr>
          <a:xfrm>
            <a:off x="9657570" y="7426216"/>
            <a:ext cx="5630726" cy="28153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2513806" y="244475"/>
            <a:ext cx="15078075" cy="162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6596">
                <a:solidFill>
                  <a:srgbClr val="000000"/>
                </a:solidFill>
                <a:latin typeface="Arial Black" panose="020B0A04020102020204" pitchFamily="34" charset="0"/>
              </a:rPr>
              <a:t>U.S. Cut Flower Imports</a:t>
            </a:r>
          </a:p>
        </p:txBody>
      </p:sp>
      <p:graphicFrame>
        <p:nvGraphicFramePr>
          <p:cNvPr id="3" name="Chart 2">
            <a:extLst>
              <a:ext uri="{FF2B5EF4-FFF2-40B4-BE49-F238E27FC236}">
                <a16:creationId xmlns:a16="http://schemas.microsoft.com/office/drawing/2014/main" id="{E95EB322-54C4-D3FB-D034-CDB781DD8C68}"/>
              </a:ext>
            </a:extLst>
          </p:cNvPr>
          <p:cNvGraphicFramePr>
            <a:graphicFrameLocks/>
          </p:cNvGraphicFramePr>
          <p:nvPr>
            <p:extLst>
              <p:ext uri="{D42A27DB-BD31-4B8C-83A1-F6EECF244321}">
                <p14:modId xmlns:p14="http://schemas.microsoft.com/office/powerpoint/2010/main" val="1316735161"/>
              </p:ext>
            </p:extLst>
          </p:nvPr>
        </p:nvGraphicFramePr>
        <p:xfrm>
          <a:off x="3271043" y="1387475"/>
          <a:ext cx="13563600" cy="9067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F59C6D6-9792-73F9-C141-4AEB26D03634}"/>
              </a:ext>
            </a:extLst>
          </p:cNvPr>
          <p:cNvSpPr txBox="1"/>
          <p:nvPr/>
        </p:nvSpPr>
        <p:spPr>
          <a:xfrm>
            <a:off x="5003770" y="7455436"/>
            <a:ext cx="5430074" cy="1323439"/>
          </a:xfrm>
          <a:prstGeom prst="rect">
            <a:avLst/>
          </a:prstGeom>
          <a:noFill/>
        </p:spPr>
        <p:txBody>
          <a:bodyPr wrap="square" rtlCol="0">
            <a:spAutoFit/>
          </a:bodyPr>
          <a:lstStyle/>
          <a:p>
            <a:pPr defTabSz="457200" fontAlgn="base">
              <a:spcBef>
                <a:spcPct val="0"/>
              </a:spcBef>
              <a:spcAft>
                <a:spcPct val="0"/>
              </a:spcAft>
            </a:pPr>
            <a:r>
              <a:rPr lang="en-US" sz="4000" b="1">
                <a:solidFill>
                  <a:schemeClr val="bg1"/>
                </a:solidFill>
                <a:latin typeface="Calibri" panose="020F0502020204030204" pitchFamily="34" charset="0"/>
                <a:cs typeface="Arial" panose="020B0604020202020204" pitchFamily="34" charset="0"/>
              </a:rPr>
              <a:t>90% of U.S. Cut Flowers via Miami Air Cargo!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2513806" y="244475"/>
            <a:ext cx="15078075" cy="230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800">
                <a:solidFill>
                  <a:srgbClr val="000000"/>
                </a:solidFill>
                <a:latin typeface="Arial Black" panose="020B0A04020102020204" pitchFamily="34" charset="0"/>
              </a:rPr>
              <a:t>U.S. Cut Flower Imports, Pest Interceptions</a:t>
            </a:r>
          </a:p>
        </p:txBody>
      </p:sp>
      <p:graphicFrame>
        <p:nvGraphicFramePr>
          <p:cNvPr id="2" name="Chart 1">
            <a:extLst>
              <a:ext uri="{FF2B5EF4-FFF2-40B4-BE49-F238E27FC236}">
                <a16:creationId xmlns:a16="http://schemas.microsoft.com/office/drawing/2014/main" id="{0518C2C6-320E-B33A-3AE0-1D28FFE6E030}"/>
              </a:ext>
            </a:extLst>
          </p:cNvPr>
          <p:cNvGraphicFramePr>
            <a:graphicFrameLocks/>
          </p:cNvGraphicFramePr>
          <p:nvPr>
            <p:extLst>
              <p:ext uri="{D42A27DB-BD31-4B8C-83A1-F6EECF244321}">
                <p14:modId xmlns:p14="http://schemas.microsoft.com/office/powerpoint/2010/main" val="146076794"/>
              </p:ext>
            </p:extLst>
          </p:nvPr>
        </p:nvGraphicFramePr>
        <p:xfrm>
          <a:off x="2816225" y="1158875"/>
          <a:ext cx="14168438" cy="947234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43F039B-462E-134A-A61C-DCD9D1FEB63D}"/>
              </a:ext>
            </a:extLst>
          </p:cNvPr>
          <p:cNvSpPr txBox="1"/>
          <p:nvPr/>
        </p:nvSpPr>
        <p:spPr>
          <a:xfrm>
            <a:off x="9900444" y="3492560"/>
            <a:ext cx="3048000" cy="4524315"/>
          </a:xfrm>
          <a:prstGeom prst="rect">
            <a:avLst/>
          </a:prstGeom>
          <a:noFill/>
        </p:spPr>
        <p:txBody>
          <a:bodyPr wrap="square" rtlCol="0">
            <a:spAutoFit/>
          </a:bodyPr>
          <a:lstStyle/>
          <a:p>
            <a:r>
              <a:rPr lang="en-US" sz="3600">
                <a:solidFill>
                  <a:schemeClr val="bg1"/>
                </a:solidFill>
              </a:rPr>
              <a:t>51% of Top 10 Pest Interceptions for  U.S. Cut Flower Imports, Miami Air Cargo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2"/>
          <p:cNvSpPr>
            <a:spLocks noChangeArrowheads="1"/>
          </p:cNvSpPr>
          <p:nvPr/>
        </p:nvSpPr>
        <p:spPr bwMode="auto">
          <a:xfrm>
            <a:off x="604044" y="59294"/>
            <a:ext cx="9235331" cy="20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80000"/>
              </a:lnSpc>
            </a:pPr>
            <a:r>
              <a:rPr lang="en-US" altLang="en-US" sz="5936">
                <a:solidFill>
                  <a:srgbClr val="000000"/>
                </a:solidFill>
                <a:latin typeface="Arial Black" panose="020B0A04020102020204" pitchFamily="34" charset="0"/>
              </a:rPr>
              <a:t>Florida has 14 Deepwater Ports</a:t>
            </a:r>
          </a:p>
        </p:txBody>
      </p:sp>
      <p:sp>
        <p:nvSpPr>
          <p:cNvPr id="24579" name="Text Box 38"/>
          <p:cNvSpPr txBox="1">
            <a:spLocks noChangeArrowheads="1"/>
          </p:cNvSpPr>
          <p:nvPr/>
        </p:nvSpPr>
        <p:spPr bwMode="auto">
          <a:xfrm>
            <a:off x="985044" y="2532928"/>
            <a:ext cx="10758834" cy="77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of Pensacola</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of Panama City</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of St. Joe</a:t>
            </a:r>
          </a:p>
          <a:p>
            <a:pPr marL="866775" indent="-866775" eaLnBrk="1" hangingPunct="1">
              <a:lnSpc>
                <a:spcPct val="65000"/>
              </a:lnSpc>
              <a:spcBef>
                <a:spcPct val="50000"/>
              </a:spcBef>
              <a:buFontTx/>
              <a:buAutoNum type="arabicPeriod"/>
            </a:pPr>
            <a:r>
              <a:rPr lang="en-US" altLang="en-US" sz="3200" b="1">
                <a:latin typeface="Arial" panose="020B0604020202020204" pitchFamily="34" charset="0"/>
              </a:rPr>
              <a:t>Port of Tampa</a:t>
            </a:r>
          </a:p>
          <a:p>
            <a:pPr marL="866775" indent="-866775" eaLnBrk="1" hangingPunct="1">
              <a:lnSpc>
                <a:spcPct val="65000"/>
              </a:lnSpc>
              <a:spcBef>
                <a:spcPct val="50000"/>
              </a:spcBef>
              <a:buFontTx/>
              <a:buAutoNum type="arabicPeriod"/>
            </a:pPr>
            <a:r>
              <a:rPr lang="en-US" altLang="en-US" sz="3200" b="1">
                <a:latin typeface="Arial" panose="020B0604020202020204" pitchFamily="34" charset="0"/>
              </a:rPr>
              <a:t>Port of St. Petersburg</a:t>
            </a:r>
          </a:p>
          <a:p>
            <a:pPr marL="866775" indent="-866775" eaLnBrk="1" hangingPunct="1">
              <a:lnSpc>
                <a:spcPct val="65000"/>
              </a:lnSpc>
              <a:spcBef>
                <a:spcPct val="50000"/>
              </a:spcBef>
              <a:buFontTx/>
              <a:buAutoNum type="arabicPeriod"/>
            </a:pPr>
            <a:r>
              <a:rPr lang="en-US" altLang="en-US" sz="3200" b="1">
                <a:latin typeface="Arial" panose="020B0604020202020204" pitchFamily="34" charset="0"/>
              </a:rPr>
              <a:t>Port of Manatee</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of Key West</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of Miami-Dade</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of Everglades</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of Palm Beach</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of Ft. Pierce</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Canaveral</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of Jacksonville</a:t>
            </a:r>
          </a:p>
          <a:p>
            <a:pPr marL="866775" indent="-866775" eaLnBrk="1" hangingPunct="1">
              <a:lnSpc>
                <a:spcPct val="65000"/>
              </a:lnSpc>
              <a:spcBef>
                <a:spcPct val="50000"/>
              </a:spcBef>
              <a:buFontTx/>
              <a:buAutoNum type="arabicPeriod"/>
            </a:pPr>
            <a:r>
              <a:rPr lang="en-US" altLang="en-US" sz="3200">
                <a:latin typeface="Arial" panose="020B0604020202020204" pitchFamily="34" charset="0"/>
              </a:rPr>
              <a:t>Port Fernandina</a:t>
            </a:r>
          </a:p>
        </p:txBody>
      </p:sp>
      <p:sp>
        <p:nvSpPr>
          <p:cNvPr id="24580" name="Text Box 6"/>
          <p:cNvSpPr txBox="1">
            <a:spLocks noChangeArrowheads="1"/>
          </p:cNvSpPr>
          <p:nvPr/>
        </p:nvSpPr>
        <p:spPr bwMode="auto">
          <a:xfrm>
            <a:off x="13537042" y="10395371"/>
            <a:ext cx="5459315" cy="3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84"/>
              <a:t>Photo: Microsoft Power point clip art, Map courtesy of: Florida CAPS</a:t>
            </a:r>
          </a:p>
        </p:txBody>
      </p:sp>
      <p:pic>
        <p:nvPicPr>
          <p:cNvPr id="24581" name="Picture 3" descr="C:\Users\keumchul\AppData\Local\Microsoft\Windows\Temporary Internet Files\Content.IE5\ROCG17VG\dglxasset[1].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82126" y="7200439"/>
            <a:ext cx="4173024" cy="256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descr="Deepwater ports marked on Florida ma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09844" y="1050104"/>
            <a:ext cx="10758835" cy="919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Person inspecting cargo shipments">
            <a:extLst>
              <a:ext uri="{FF2B5EF4-FFF2-40B4-BE49-F238E27FC236}">
                <a16:creationId xmlns:a16="http://schemas.microsoft.com/office/drawing/2014/main" id="{6C1EBC36-76B4-4B13-B366-258C5C0F5B99}"/>
              </a:ext>
            </a:extLst>
          </p:cNvPr>
          <p:cNvPicPr>
            <a:picLocks noGrp="1" noChangeAspect="1"/>
          </p:cNvPicPr>
          <p:nvPr>
            <p:ph sz="half" idx="2"/>
          </p:nvPr>
        </p:nvPicPr>
        <p:blipFill rotWithShape="1">
          <a:blip r:embed="rId3"/>
          <a:srcRect b="6207"/>
          <a:stretch/>
        </p:blipFill>
        <p:spPr>
          <a:xfrm>
            <a:off x="5164272" y="3249366"/>
            <a:ext cx="9777141" cy="5910509"/>
          </a:xfrm>
          <a:prstGeom prst="roundRect">
            <a:avLst/>
          </a:prstGeom>
          <a:noFill/>
          <a:ln w="38100">
            <a:solidFill>
              <a:schemeClr val="tx1"/>
            </a:solidFill>
          </a:ln>
        </p:spPr>
      </p:pic>
      <p:sp>
        <p:nvSpPr>
          <p:cNvPr id="20" name="TextBox 19">
            <a:extLst>
              <a:ext uri="{FF2B5EF4-FFF2-40B4-BE49-F238E27FC236}">
                <a16:creationId xmlns:a16="http://schemas.microsoft.com/office/drawing/2014/main" id="{A302839D-7379-49B7-9271-5A67AA9ECA7D}"/>
              </a:ext>
            </a:extLst>
          </p:cNvPr>
          <p:cNvSpPr txBox="1"/>
          <p:nvPr/>
        </p:nvSpPr>
        <p:spPr>
          <a:xfrm>
            <a:off x="6274368" y="9159875"/>
            <a:ext cx="755694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Cargo being inspected</a:t>
            </a:r>
          </a:p>
        </p:txBody>
      </p:sp>
      <p:sp>
        <p:nvSpPr>
          <p:cNvPr id="2" name="Title 1">
            <a:extLst>
              <a:ext uri="{FF2B5EF4-FFF2-40B4-BE49-F238E27FC236}">
                <a16:creationId xmlns:a16="http://schemas.microsoft.com/office/drawing/2014/main" id="{11B44913-B3DF-47B1-A6D4-5C7FCDAC55F8}"/>
              </a:ext>
            </a:extLst>
          </p:cNvPr>
          <p:cNvSpPr>
            <a:spLocks noGrp="1"/>
          </p:cNvSpPr>
          <p:nvPr>
            <p:ph type="title"/>
          </p:nvPr>
        </p:nvSpPr>
        <p:spPr>
          <a:xfrm>
            <a:off x="1005285" y="676612"/>
            <a:ext cx="18095119" cy="1015663"/>
          </a:xfrm>
        </p:spPr>
        <p:txBody>
          <a:bodyPr/>
          <a:lstStyle/>
          <a:p>
            <a:pPr algn="ctr"/>
            <a:r>
              <a:rPr lang="en-US" sz="6600">
                <a:solidFill>
                  <a:schemeClr val="tx1"/>
                </a:solidFill>
              </a:rPr>
              <a:t>Stowaways in Cargo</a:t>
            </a:r>
          </a:p>
        </p:txBody>
      </p:sp>
      <p:pic>
        <p:nvPicPr>
          <p:cNvPr id="9" name="Content Placeholder 8" descr="damaged pallet board">
            <a:extLst>
              <a:ext uri="{FF2B5EF4-FFF2-40B4-BE49-F238E27FC236}">
                <a16:creationId xmlns:a16="http://schemas.microsoft.com/office/drawing/2014/main" id="{3D6BE91D-D015-4F80-9C90-3D914230DBA1}"/>
              </a:ext>
            </a:extLst>
          </p:cNvPr>
          <p:cNvPicPr>
            <a:picLocks noGrp="1" noChangeAspect="1"/>
          </p:cNvPicPr>
          <p:nvPr>
            <p:ph sz="half" idx="1"/>
          </p:nvPr>
        </p:nvPicPr>
        <p:blipFill rotWithShape="1">
          <a:blip r:embed="rId4"/>
          <a:srcRect t="16481" b="13327"/>
          <a:stretch/>
        </p:blipFill>
        <p:spPr>
          <a:xfrm>
            <a:off x="15386844" y="4061448"/>
            <a:ext cx="4071080" cy="4286344"/>
          </a:xfrm>
          <a:prstGeom prst="roundRect">
            <a:avLst/>
          </a:prstGeom>
          <a:noFill/>
          <a:ln w="38100">
            <a:solidFill>
              <a:schemeClr val="tx1"/>
            </a:solidFill>
          </a:ln>
        </p:spPr>
      </p:pic>
      <p:sp>
        <p:nvSpPr>
          <p:cNvPr id="13" name="TextBox 12">
            <a:extLst>
              <a:ext uri="{FF2B5EF4-FFF2-40B4-BE49-F238E27FC236}">
                <a16:creationId xmlns:a16="http://schemas.microsoft.com/office/drawing/2014/main" id="{2DE95603-084A-433E-A0C7-5DCCCF345BEE}"/>
              </a:ext>
            </a:extLst>
          </p:cNvPr>
          <p:cNvSpPr txBox="1"/>
          <p:nvPr/>
        </p:nvSpPr>
        <p:spPr>
          <a:xfrm>
            <a:off x="278392" y="10396236"/>
            <a:ext cx="19548898" cy="320729"/>
          </a:xfrm>
          <a:prstGeom prst="rect">
            <a:avLst/>
          </a:prstGeom>
          <a:noFill/>
        </p:spPr>
        <p:txBody>
          <a:bodyPr wrap="square">
            <a:spAutoFit/>
          </a:bodyPr>
          <a:lstStyle/>
          <a:p>
            <a:r>
              <a:rPr lang="en-US" altLang="en-US" sz="1484"/>
              <a:t>(</a:t>
            </a:r>
            <a:r>
              <a:rPr lang="en-US" altLang="en-US" sz="1484" i="1"/>
              <a:t>Left to right</a:t>
            </a:r>
            <a:r>
              <a:rPr lang="en-US" altLang="en-US" sz="1484"/>
              <a:t>) - Michael </a:t>
            </a:r>
            <a:r>
              <a:rPr lang="en-US" altLang="en-US" sz="1484" err="1"/>
              <a:t>Bohne</a:t>
            </a:r>
            <a:r>
              <a:rPr lang="en-US" altLang="en-US" sz="1484"/>
              <a:t>, Bugwood.org #UGA1262002; USDA-APHIS-PPQ, Bugwood.org #1265007; Larry R. Barber, USDA Forest Service, Bugwood.org #3047036;.</a:t>
            </a:r>
            <a:endParaRPr lang="en-US" sz="1484"/>
          </a:p>
        </p:txBody>
      </p:sp>
      <p:sp>
        <p:nvSpPr>
          <p:cNvPr id="19" name="TextBox 18">
            <a:extLst>
              <a:ext uri="{FF2B5EF4-FFF2-40B4-BE49-F238E27FC236}">
                <a16:creationId xmlns:a16="http://schemas.microsoft.com/office/drawing/2014/main" id="{22E69B73-9132-4FBC-BCE9-197FD97C71A3}"/>
              </a:ext>
            </a:extLst>
          </p:cNvPr>
          <p:cNvSpPr txBox="1"/>
          <p:nvPr/>
        </p:nvSpPr>
        <p:spPr>
          <a:xfrm>
            <a:off x="15946604" y="8497844"/>
            <a:ext cx="2951560"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Pallet damaged by Asian </a:t>
            </a:r>
            <a:r>
              <a:rPr lang="en-US" sz="2000" err="1">
                <a:latin typeface="Arial" panose="020B0604020202020204" pitchFamily="34" charset="0"/>
                <a:cs typeface="Arial" panose="020B0604020202020204" pitchFamily="34" charset="0"/>
              </a:rPr>
              <a:t>longhorned</a:t>
            </a:r>
            <a:r>
              <a:rPr lang="en-US" sz="2000">
                <a:latin typeface="Arial" panose="020B0604020202020204" pitchFamily="34" charset="0"/>
                <a:cs typeface="Arial" panose="020B0604020202020204" pitchFamily="34" charset="0"/>
              </a:rPr>
              <a:t> beetle</a:t>
            </a:r>
          </a:p>
        </p:txBody>
      </p:sp>
      <p:grpSp>
        <p:nvGrpSpPr>
          <p:cNvPr id="3" name="Group 2" descr="Asian long horned beetle">
            <a:extLst>
              <a:ext uri="{FF2B5EF4-FFF2-40B4-BE49-F238E27FC236}">
                <a16:creationId xmlns:a16="http://schemas.microsoft.com/office/drawing/2014/main" id="{E1030734-BE04-0391-1800-E594FAFFE73D}"/>
              </a:ext>
            </a:extLst>
          </p:cNvPr>
          <p:cNvGrpSpPr/>
          <p:nvPr/>
        </p:nvGrpSpPr>
        <p:grpSpPr>
          <a:xfrm>
            <a:off x="832644" y="4165071"/>
            <a:ext cx="3589282" cy="4662384"/>
            <a:chOff x="420221" y="1304292"/>
            <a:chExt cx="3589282" cy="4662384"/>
          </a:xfrm>
        </p:grpSpPr>
        <p:sp>
          <p:nvSpPr>
            <p:cNvPr id="14" name="TextBox 13">
              <a:extLst>
                <a:ext uri="{FF2B5EF4-FFF2-40B4-BE49-F238E27FC236}">
                  <a16:creationId xmlns:a16="http://schemas.microsoft.com/office/drawing/2014/main" id="{0F1C7C64-F6C5-4C96-BDA2-F3F89DB1ADB8}"/>
                </a:ext>
              </a:extLst>
            </p:cNvPr>
            <p:cNvSpPr txBox="1"/>
            <p:nvPr/>
          </p:nvSpPr>
          <p:spPr>
            <a:xfrm>
              <a:off x="420221" y="5566566"/>
              <a:ext cx="3589282"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Asian </a:t>
              </a:r>
              <a:r>
                <a:rPr lang="en-US" sz="2000" err="1">
                  <a:latin typeface="Arial" panose="020B0604020202020204" pitchFamily="34" charset="0"/>
                  <a:cs typeface="Arial" panose="020B0604020202020204" pitchFamily="34" charset="0"/>
                </a:rPr>
                <a:t>longhorned</a:t>
              </a:r>
              <a:r>
                <a:rPr lang="en-US" sz="2000">
                  <a:latin typeface="Arial" panose="020B0604020202020204" pitchFamily="34" charset="0"/>
                  <a:cs typeface="Arial" panose="020B0604020202020204" pitchFamily="34" charset="0"/>
                </a:rPr>
                <a:t> beetle</a:t>
              </a:r>
            </a:p>
          </p:txBody>
        </p:sp>
        <p:pic>
          <p:nvPicPr>
            <p:cNvPr id="5" name="Picture 4" descr="C:\Users\owner\AppData\Local\Microsoft\Windows\Temporary Internet Files\Content.IE5\G0Z48JJU\1262002-SMPT.jpg">
              <a:extLst>
                <a:ext uri="{FF2B5EF4-FFF2-40B4-BE49-F238E27FC236}">
                  <a16:creationId xmlns:a16="http://schemas.microsoft.com/office/drawing/2014/main" id="{7A66B109-8153-474C-8939-9F6B28603FA3}"/>
                </a:ext>
              </a:extLst>
            </p:cNvPr>
            <p:cNvPicPr>
              <a:picLocks noChangeAspect="1" noChangeArrowheads="1"/>
            </p:cNvPicPr>
            <p:nvPr/>
          </p:nvPicPr>
          <p:blipFill>
            <a:blip r:embed="rId5" cstate="print"/>
            <a:srcRect l="7317" t="8896" r="14634" b="21591"/>
            <a:stretch>
              <a:fillRect/>
            </a:stretch>
          </p:blipFill>
          <p:spPr bwMode="auto">
            <a:xfrm>
              <a:off x="420222" y="1304292"/>
              <a:ext cx="3589281" cy="4262274"/>
            </a:xfrm>
            <a:prstGeom prst="roundRect">
              <a:avLst/>
            </a:prstGeom>
            <a:noFill/>
            <a:ln w="38100">
              <a:solidFill>
                <a:schemeClr val="tx1"/>
              </a:solidFill>
            </a:ln>
          </p:spPr>
        </p:pic>
      </p:grpSp>
    </p:spTree>
    <p:extLst>
      <p:ext uri="{BB962C8B-B14F-4D97-AF65-F5344CB8AC3E}">
        <p14:creationId xmlns:p14="http://schemas.microsoft.com/office/powerpoint/2010/main" val="265711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idx="4294967295"/>
          </p:nvPr>
        </p:nvSpPr>
        <p:spPr bwMode="auto">
          <a:xfrm>
            <a:off x="2513806" y="356171"/>
            <a:ext cx="15078075" cy="1014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r>
              <a:rPr lang="en-US" altLang="en-US" sz="6596">
                <a:solidFill>
                  <a:schemeClr val="tx1"/>
                </a:solidFill>
                <a:ea typeface="Calibri" panose="020F0502020204030204" pitchFamily="34" charset="0"/>
                <a:cs typeface="Calibri" panose="020F0502020204030204" pitchFamily="34" charset="0"/>
              </a:rPr>
              <a:t>Agricultural Interdiction Stations</a:t>
            </a:r>
          </a:p>
        </p:txBody>
      </p:sp>
      <p:pic>
        <p:nvPicPr>
          <p:cNvPr id="9" name="Picture 8" descr="Stink Bug, Bagrada hilaris"/>
          <p:cNvPicPr>
            <a:picLocks noChangeAspect="1"/>
          </p:cNvPicPr>
          <p:nvPr/>
        </p:nvPicPr>
        <p:blipFill>
          <a:blip r:embed="rId3" cstate="print"/>
          <a:srcRect/>
          <a:stretch>
            <a:fillRect/>
          </a:stretch>
        </p:blipFill>
        <p:spPr bwMode="auto">
          <a:xfrm>
            <a:off x="679209" y="6228765"/>
            <a:ext cx="5428107" cy="3577616"/>
          </a:xfrm>
          <a:prstGeom prst="roundRect">
            <a:avLst/>
          </a:prstGeom>
          <a:ln w="38100" cap="rnd" cmpd="sng">
            <a:solidFill>
              <a:srgbClr val="000000"/>
            </a:solidFill>
          </a:ln>
          <a:effectLst/>
          <a:scene3d>
            <a:camera prst="orthographicFront"/>
            <a:lightRig rig="contrasting" dir="t">
              <a:rot lat="0" lon="0" rev="3000000"/>
            </a:lightRig>
          </a:scene3d>
          <a:sp3d contourW="7620">
            <a:bevelT w="95250" h="31750"/>
            <a:contourClr>
              <a:srgbClr val="333333"/>
            </a:contourClr>
          </a:sp3d>
        </p:spPr>
      </p:pic>
      <p:sp>
        <p:nvSpPr>
          <p:cNvPr id="25604" name="TextBox 9"/>
          <p:cNvSpPr txBox="1">
            <a:spLocks noChangeArrowheads="1"/>
          </p:cNvSpPr>
          <p:nvPr/>
        </p:nvSpPr>
        <p:spPr bwMode="auto">
          <a:xfrm>
            <a:off x="2136070" y="9787451"/>
            <a:ext cx="2324537" cy="49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638" err="1">
                <a:solidFill>
                  <a:srgbClr val="000000"/>
                </a:solidFill>
                <a:latin typeface="Arial" panose="020B0604020202020204" pitchFamily="34" charset="0"/>
              </a:rPr>
              <a:t>Bagrada</a:t>
            </a:r>
            <a:r>
              <a:rPr lang="en-US" altLang="en-US" sz="2638">
                <a:solidFill>
                  <a:srgbClr val="000000"/>
                </a:solidFill>
                <a:latin typeface="Arial" panose="020B0604020202020204" pitchFamily="34" charset="0"/>
              </a:rPr>
              <a:t> Bug</a:t>
            </a:r>
          </a:p>
        </p:txBody>
      </p:sp>
      <p:pic>
        <p:nvPicPr>
          <p:cNvPr id="13" name="Picture 2" descr="brown marmorated stink bug">
            <a:hlinkClick r:id="rId4"/>
          </p:cNvPr>
          <p:cNvPicPr>
            <a:picLocks noChangeAspect="1" noChangeArrowheads="1"/>
          </p:cNvPicPr>
          <p:nvPr/>
        </p:nvPicPr>
        <p:blipFill rotWithShape="1">
          <a:blip r:embed="rId5" cstate="print"/>
          <a:srcRect l="2062" t="6293" r="4512" b="22634"/>
          <a:stretch/>
        </p:blipFill>
        <p:spPr bwMode="auto">
          <a:xfrm>
            <a:off x="584286" y="1855280"/>
            <a:ext cx="5428107" cy="3572267"/>
          </a:xfrm>
          <a:prstGeom prst="roundRect">
            <a:avLst/>
          </a:prstGeom>
          <a:ln w="38100" cap="rnd" cmpd="sng">
            <a:solidFill>
              <a:srgbClr val="000000"/>
            </a:solidFill>
          </a:ln>
          <a:effectLst/>
          <a:scene3d>
            <a:camera prst="orthographicFront"/>
            <a:lightRig rig="contrasting" dir="t">
              <a:rot lat="0" lon="0" rev="3000000"/>
            </a:lightRig>
          </a:scene3d>
          <a:sp3d contourW="7620">
            <a:bevelT w="95250" h="31750"/>
            <a:contourClr>
              <a:srgbClr val="333333"/>
            </a:contourClr>
          </a:sp3d>
        </p:spPr>
      </p:pic>
      <p:sp>
        <p:nvSpPr>
          <p:cNvPr id="25606" name="TextBox 11"/>
          <p:cNvSpPr txBox="1">
            <a:spLocks noChangeArrowheads="1"/>
          </p:cNvSpPr>
          <p:nvPr/>
        </p:nvSpPr>
        <p:spPr bwMode="auto">
          <a:xfrm>
            <a:off x="803568" y="5434284"/>
            <a:ext cx="4989539" cy="49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638">
                <a:solidFill>
                  <a:srgbClr val="000000"/>
                </a:solidFill>
                <a:latin typeface="Arial" panose="020B0604020202020204" pitchFamily="34" charset="0"/>
              </a:rPr>
              <a:t>Brown Marmorated Stink Bug</a:t>
            </a:r>
          </a:p>
        </p:txBody>
      </p:sp>
      <p:sp>
        <p:nvSpPr>
          <p:cNvPr id="25607" name="Text Box 38"/>
          <p:cNvSpPr txBox="1">
            <a:spLocks noChangeArrowheads="1"/>
          </p:cNvSpPr>
          <p:nvPr/>
        </p:nvSpPr>
        <p:spPr bwMode="auto">
          <a:xfrm>
            <a:off x="8503462" y="9085983"/>
            <a:ext cx="97798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200">
                <a:latin typeface="Arial" panose="020B0604020202020204" pitchFamily="34" charset="0"/>
              </a:rPr>
              <a:t>Multiple Interceptions</a:t>
            </a:r>
          </a:p>
        </p:txBody>
      </p:sp>
      <p:sp>
        <p:nvSpPr>
          <p:cNvPr id="25608" name="Text Box 6"/>
          <p:cNvSpPr txBox="1">
            <a:spLocks noChangeArrowheads="1"/>
          </p:cNvSpPr>
          <p:nvPr/>
        </p:nvSpPr>
        <p:spPr bwMode="auto">
          <a:xfrm>
            <a:off x="17253329" y="10379075"/>
            <a:ext cx="2509918" cy="3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en-US" altLang="en-US" sz="1484"/>
              <a:t>Map courtesy of: Florida CAPS</a:t>
            </a:r>
          </a:p>
        </p:txBody>
      </p:sp>
      <p:grpSp>
        <p:nvGrpSpPr>
          <p:cNvPr id="25609" name="Group 19" descr="pest interception stations marked on Florida map"/>
          <p:cNvGrpSpPr>
            <a:grpSpLocks/>
          </p:cNvGrpSpPr>
          <p:nvPr/>
        </p:nvGrpSpPr>
        <p:grpSpPr bwMode="auto">
          <a:xfrm>
            <a:off x="7360252" y="2165918"/>
            <a:ext cx="12066228" cy="6417118"/>
            <a:chOff x="3369702" y="715503"/>
            <a:chExt cx="5611658" cy="2985402"/>
          </a:xfrm>
        </p:grpSpPr>
        <p:pic>
          <p:nvPicPr>
            <p:cNvPr id="25610" name="Picture 2" descr="Bureau of Uniform Services Map of Loc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9702" y="715503"/>
              <a:ext cx="5611658" cy="298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431612" y="1166489"/>
              <a:ext cx="2744713" cy="8098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860616" y="1415802"/>
              <a:ext cx="693719" cy="21040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960940" y="625475"/>
            <a:ext cx="14155012" cy="1829915"/>
          </a:xfrm>
        </p:spPr>
        <p:txBody>
          <a:bodyPr rtlCol="0">
            <a:normAutofit/>
          </a:bodyPr>
          <a:lstStyle/>
          <a:p>
            <a:pPr algn="ctr">
              <a:defRPr/>
            </a:pPr>
            <a:r>
              <a:rPr lang="en-US">
                <a:solidFill>
                  <a:schemeClr val="tx1"/>
                </a:solidFill>
                <a:cs typeface="Arial" charset="0"/>
              </a:rPr>
              <a:t>Ficus Whitefly Damage</a:t>
            </a:r>
            <a:endParaRPr lang="en-US" sz="5112">
              <a:solidFill>
                <a:schemeClr val="tx1"/>
              </a:solidFill>
              <a:cs typeface="Arial" charset="0"/>
            </a:endParaRPr>
          </a:p>
        </p:txBody>
      </p:sp>
      <p:pic>
        <p:nvPicPr>
          <p:cNvPr id="9" name="Picture 8" descr="damaged plants around gate"/>
          <p:cNvPicPr>
            <a:picLocks noChangeAspect="1"/>
          </p:cNvPicPr>
          <p:nvPr/>
        </p:nvPicPr>
        <p:blipFill>
          <a:blip r:embed="rId3" cstate="print"/>
          <a:stretch>
            <a:fillRect/>
          </a:stretch>
        </p:blipFill>
        <p:spPr>
          <a:xfrm>
            <a:off x="3116443" y="3190281"/>
            <a:ext cx="6634819" cy="4976114"/>
          </a:xfrm>
          <a:prstGeom prst="roundRect">
            <a:avLst/>
          </a:prstGeom>
          <a:ln w="38100" cmpd="sng">
            <a:solidFill>
              <a:srgbClr val="000000"/>
            </a:solidFill>
          </a:ln>
        </p:spPr>
      </p:pic>
      <p:sp>
        <p:nvSpPr>
          <p:cNvPr id="11" name="Rectangle 16"/>
          <p:cNvSpPr>
            <a:spLocks noChangeArrowheads="1"/>
          </p:cNvSpPr>
          <p:nvPr/>
        </p:nvSpPr>
        <p:spPr bwMode="auto">
          <a:xfrm>
            <a:off x="223044" y="10346542"/>
            <a:ext cx="10976877" cy="320729"/>
          </a:xfrm>
          <a:prstGeom prst="rect">
            <a:avLst/>
          </a:prstGeom>
          <a:noFill/>
          <a:ln w="9525">
            <a:noFill/>
            <a:miter lim="800000"/>
            <a:headEnd/>
            <a:tailEnd/>
          </a:ln>
        </p:spPr>
        <p:txBody>
          <a:bodyPr>
            <a:spAutoFit/>
          </a:bodyPr>
          <a:lstStyle/>
          <a:p>
            <a:pPr>
              <a:defRPr/>
            </a:pPr>
            <a:r>
              <a:rPr lang="en-US" sz="1484"/>
              <a:t>Photos: A. Hunsberger, UF/IFAS, Miami-Dade County Extension; C. Mannion, UF/IFAS, Tropical REC </a:t>
            </a:r>
          </a:p>
        </p:txBody>
      </p:sp>
      <p:pic>
        <p:nvPicPr>
          <p:cNvPr id="10" name="Picture 9" descr="damaged bushes"/>
          <p:cNvPicPr>
            <a:picLocks noChangeAspect="1"/>
          </p:cNvPicPr>
          <p:nvPr/>
        </p:nvPicPr>
        <p:blipFill>
          <a:blip r:embed="rId4" cstate="print"/>
          <a:stretch>
            <a:fillRect/>
          </a:stretch>
        </p:blipFill>
        <p:spPr>
          <a:xfrm>
            <a:off x="10354428" y="3240544"/>
            <a:ext cx="6634820" cy="4976114"/>
          </a:xfrm>
          <a:prstGeom prst="roundRect">
            <a:avLst/>
          </a:prstGeom>
          <a:ln w="38100" cmpd="sng">
            <a:solidFill>
              <a:srgbClr val="000000"/>
            </a:solidFill>
          </a:ln>
        </p:spPr>
      </p:pic>
    </p:spTree>
    <p:extLst>
      <p:ext uri="{BB962C8B-B14F-4D97-AF65-F5344CB8AC3E}">
        <p14:creationId xmlns:p14="http://schemas.microsoft.com/office/powerpoint/2010/main" val="34774265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2513278" y="601189"/>
            <a:ext cx="15079133" cy="11672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91" tIns="75396" rIns="150791" bIns="75396" numCol="1" anchor="t" anchorCtr="0" compatLnSpc="1">
            <a:prstTxWarp prst="textNoShape">
              <a:avLst/>
            </a:prstTxWarp>
            <a:spAutoFit/>
          </a:bodyPr>
          <a:lstStyle/>
          <a:p>
            <a:pPr algn="ctr" eaLnBrk="1" hangingPunct="1"/>
            <a:r>
              <a:rPr lang="en-US" altLang="en-US" sz="6596">
                <a:solidFill>
                  <a:schemeClr val="tx1"/>
                </a:solidFill>
              </a:rPr>
              <a:t>Red Palm Weevil Damage</a:t>
            </a:r>
          </a:p>
        </p:txBody>
      </p:sp>
      <p:pic>
        <p:nvPicPr>
          <p:cNvPr id="5" name="Picture 4" descr="damaged palm wood"/>
          <p:cNvPicPr>
            <a:picLocks noChangeAspect="1"/>
          </p:cNvPicPr>
          <p:nvPr/>
        </p:nvPicPr>
        <p:blipFill rotWithShape="1">
          <a:blip r:embed="rId3" cstate="print">
            <a:extLst>
              <a:ext uri="{28A0092B-C50C-407E-A947-70E740481C1C}">
                <a14:useLocalDpi xmlns:a14="http://schemas.microsoft.com/office/drawing/2010/main" val="0"/>
              </a:ext>
            </a:extLst>
          </a:blip>
          <a:srcRect l="4674" t="31785" r="41507" b="14252"/>
          <a:stretch/>
        </p:blipFill>
        <p:spPr>
          <a:xfrm>
            <a:off x="13137856" y="2136212"/>
            <a:ext cx="4328895" cy="2893658"/>
          </a:xfrm>
          <a:prstGeom prst="roundRect">
            <a:avLst/>
          </a:prstGeom>
          <a:ln w="38100" cmpd="sng">
            <a:solidFill>
              <a:srgbClr val="000000"/>
            </a:solidFill>
          </a:ln>
        </p:spPr>
      </p:pic>
      <p:pic>
        <p:nvPicPr>
          <p:cNvPr id="7" name="Picture 6" descr="chewed up palm frond leaf"/>
          <p:cNvPicPr>
            <a:picLocks noChangeAspect="1"/>
          </p:cNvPicPr>
          <p:nvPr/>
        </p:nvPicPr>
        <p:blipFill rotWithShape="1">
          <a:blip r:embed="rId4" cstate="print">
            <a:extLst>
              <a:ext uri="{28A0092B-C50C-407E-A947-70E740481C1C}">
                <a14:useLocalDpi xmlns:a14="http://schemas.microsoft.com/office/drawing/2010/main" val="0"/>
              </a:ext>
            </a:extLst>
          </a:blip>
          <a:srcRect r="6316" b="6137"/>
          <a:stretch/>
        </p:blipFill>
        <p:spPr>
          <a:xfrm>
            <a:off x="2764596" y="6659951"/>
            <a:ext cx="4326969" cy="2890167"/>
          </a:xfrm>
          <a:prstGeom prst="roundRect">
            <a:avLst/>
          </a:prstGeom>
          <a:ln w="38100" cmpd="sng">
            <a:solidFill>
              <a:srgbClr val="000000"/>
            </a:solidFill>
          </a:ln>
        </p:spPr>
      </p:pic>
      <p:sp>
        <p:nvSpPr>
          <p:cNvPr id="26629" name="TextBox 11"/>
          <p:cNvSpPr txBox="1">
            <a:spLocks noChangeArrowheads="1"/>
          </p:cNvSpPr>
          <p:nvPr/>
        </p:nvSpPr>
        <p:spPr bwMode="auto">
          <a:xfrm>
            <a:off x="-1831855" y="10387432"/>
            <a:ext cx="19730111" cy="3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484"/>
              <a:t>Photos: (</a:t>
            </a:r>
            <a:r>
              <a:rPr lang="en-US" altLang="en-US" sz="1484" i="1"/>
              <a:t>Top left</a:t>
            </a:r>
            <a:r>
              <a:rPr lang="en-US" altLang="en-US" sz="1484"/>
              <a:t>) -  Christina Hoddle, University of California - Riverside, Bugwood.org #5432623; (Middle) – Katja Schulz; </a:t>
            </a:r>
            <a:r>
              <a:rPr lang="en-US" altLang="en-US" sz="1484" i="1"/>
              <a:t>Others</a:t>
            </a:r>
            <a:r>
              <a:rPr lang="en-US" altLang="en-US" sz="1484"/>
              <a:t>) - Center for Invasive Species Research, University of California, Riverside </a:t>
            </a:r>
          </a:p>
        </p:txBody>
      </p:sp>
      <p:pic>
        <p:nvPicPr>
          <p:cNvPr id="22" name="Picture 21" descr="Red palm weevil grubs feeding on palm wood"/>
          <p:cNvPicPr>
            <a:picLocks noChangeAspect="1"/>
          </p:cNvPicPr>
          <p:nvPr/>
        </p:nvPicPr>
        <p:blipFill rotWithShape="1">
          <a:blip r:embed="rId5" cstate="print">
            <a:extLst>
              <a:ext uri="{28A0092B-C50C-407E-A947-70E740481C1C}">
                <a14:useLocalDpi xmlns:a14="http://schemas.microsoft.com/office/drawing/2010/main" val="0"/>
              </a:ext>
            </a:extLst>
          </a:blip>
          <a:srcRect l="27812" t="2522" r="1183" b="5924"/>
          <a:stretch/>
        </p:blipFill>
        <p:spPr>
          <a:xfrm>
            <a:off x="2638938" y="2136211"/>
            <a:ext cx="4391855" cy="4247289"/>
          </a:xfrm>
          <a:prstGeom prst="roundRect">
            <a:avLst/>
          </a:prstGeom>
          <a:ln w="38100" cmpd="sng">
            <a:solidFill>
              <a:srgbClr val="000000"/>
            </a:solidFill>
          </a:ln>
        </p:spPr>
      </p:pic>
      <p:pic>
        <p:nvPicPr>
          <p:cNvPr id="25" name="Picture 24" descr="red palm weevil pupal cases"/>
          <p:cNvPicPr>
            <a:picLocks noChangeAspect="1"/>
          </p:cNvPicPr>
          <p:nvPr/>
        </p:nvPicPr>
        <p:blipFill rotWithShape="1">
          <a:blip r:embed="rId6" cstate="print">
            <a:extLst>
              <a:ext uri="{28A0092B-C50C-407E-A947-70E740481C1C}">
                <a14:useLocalDpi xmlns:a14="http://schemas.microsoft.com/office/drawing/2010/main" val="0"/>
              </a:ext>
            </a:extLst>
          </a:blip>
          <a:srcRect l="8036" t="16997" r="27728"/>
          <a:stretch/>
        </p:blipFill>
        <p:spPr>
          <a:xfrm>
            <a:off x="13173043" y="5529015"/>
            <a:ext cx="4293709" cy="4146762"/>
          </a:xfrm>
          <a:prstGeom prst="roundRect">
            <a:avLst/>
          </a:prstGeom>
          <a:ln w="38100" cmpd="sng">
            <a:solidFill>
              <a:srgbClr val="000000"/>
            </a:solidFill>
          </a:ln>
        </p:spPr>
      </p:pic>
      <p:pic>
        <p:nvPicPr>
          <p:cNvPr id="3" name="Picture 2" descr="wilting palm tree"/>
          <p:cNvPicPr>
            <a:picLocks noChangeAspect="1"/>
          </p:cNvPicPr>
          <p:nvPr/>
        </p:nvPicPr>
        <p:blipFill rotWithShape="1">
          <a:blip r:embed="rId7">
            <a:extLst>
              <a:ext uri="{28A0092B-C50C-407E-A947-70E740481C1C}">
                <a14:useLocalDpi xmlns:a14="http://schemas.microsoft.com/office/drawing/2010/main" val="0"/>
              </a:ext>
            </a:extLst>
          </a:blip>
          <a:srcRect l="5758" t="10226" r="52386"/>
          <a:stretch/>
        </p:blipFill>
        <p:spPr>
          <a:xfrm>
            <a:off x="7304451" y="2890167"/>
            <a:ext cx="5638560" cy="6031653"/>
          </a:xfrm>
          <a:prstGeom prst="roundRect">
            <a:avLst>
              <a:gd name="adj" fmla="val 8594"/>
            </a:avLst>
          </a:prstGeom>
          <a:solidFill>
            <a:srgbClr val="FFFFFF">
              <a:shade val="85000"/>
            </a:srgbClr>
          </a:solidFill>
          <a:ln w="38100">
            <a:solidFill>
              <a:schemeClr val="tx1"/>
            </a:solidFill>
          </a:ln>
          <a:effectLst/>
        </p:spPr>
      </p:pic>
    </p:spTree>
    <p:extLst>
      <p:ext uri="{BB962C8B-B14F-4D97-AF65-F5344CB8AC3E}">
        <p14:creationId xmlns:p14="http://schemas.microsoft.com/office/powerpoint/2010/main" val="1679685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2432844" y="448789"/>
            <a:ext cx="15511955" cy="900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91" tIns="75396" rIns="150791" bIns="75396" numCol="1" anchor="t" anchorCtr="0" compatLnSpc="1">
            <a:prstTxWarp prst="textNoShape">
              <a:avLst/>
            </a:prstTxWarp>
            <a:spAutoFit/>
          </a:bodyPr>
          <a:lstStyle/>
          <a:p>
            <a:pPr algn="ctr" eaLnBrk="1" hangingPunct="1"/>
            <a:r>
              <a:rPr lang="en-US" altLang="en-US" sz="5400">
                <a:solidFill>
                  <a:schemeClr val="tx1"/>
                </a:solidFill>
              </a:rPr>
              <a:t>South American Palm Weevil Damage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385" y="1833162"/>
            <a:ext cx="5038205" cy="3783335"/>
          </a:xfrm>
          <a:prstGeom prst="roundRect">
            <a:avLst>
              <a:gd name="adj" fmla="val 8594"/>
            </a:avLst>
          </a:prstGeom>
          <a:solidFill>
            <a:srgbClr val="FFFFFF">
              <a:shade val="85000"/>
            </a:srgbClr>
          </a:solidFill>
          <a:ln w="38100">
            <a:solidFill>
              <a:schemeClr val="tx1"/>
            </a:solidFill>
            <a:miter lim="800000"/>
            <a:headEnd/>
            <a:tailEnd/>
          </a:ln>
          <a:effec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2336" y="5833539"/>
            <a:ext cx="5192304" cy="3891821"/>
          </a:xfrm>
          <a:prstGeom prst="roundRect">
            <a:avLst>
              <a:gd name="adj" fmla="val 8594"/>
            </a:avLst>
          </a:prstGeom>
          <a:solidFill>
            <a:srgbClr val="FFFFFF">
              <a:shade val="85000"/>
            </a:srgbClr>
          </a:solidFill>
          <a:ln w="38100">
            <a:solidFill>
              <a:schemeClr val="tx1"/>
            </a:solidFill>
            <a:miter lim="800000"/>
            <a:headEnd/>
            <a:tailEnd/>
          </a:ln>
          <a:effectLst/>
        </p:spPr>
      </p:pic>
      <p:sp>
        <p:nvSpPr>
          <p:cNvPr id="32773" name="TextBox 5"/>
          <p:cNvSpPr txBox="1">
            <a:spLocks noChangeArrowheads="1"/>
          </p:cNvSpPr>
          <p:nvPr/>
        </p:nvSpPr>
        <p:spPr bwMode="auto">
          <a:xfrm>
            <a:off x="2513278" y="2437271"/>
            <a:ext cx="2416327" cy="237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968">
                <a:latin typeface="Arial" panose="020B0604020202020204" pitchFamily="34" charset="0"/>
                <a:cs typeface="Arial" panose="020B0604020202020204" pitchFamily="34" charset="0"/>
              </a:rPr>
              <a:t>Palm trunk damaged by </a:t>
            </a:r>
            <a:r>
              <a:rPr lang="en-US" altLang="en-US" sz="2968" i="1">
                <a:latin typeface="Arial" panose="020B0604020202020204" pitchFamily="34" charset="0"/>
                <a:cs typeface="Arial" panose="020B0604020202020204" pitchFamily="34" charset="0"/>
              </a:rPr>
              <a:t>R. palmarum </a:t>
            </a:r>
            <a:r>
              <a:rPr lang="en-US" altLang="en-US" sz="2968">
                <a:latin typeface="Arial" panose="020B0604020202020204" pitchFamily="34" charset="0"/>
                <a:cs typeface="Arial" panose="020B0604020202020204" pitchFamily="34" charset="0"/>
              </a:rPr>
              <a:t>in Costa Rica</a:t>
            </a:r>
          </a:p>
        </p:txBody>
      </p:sp>
      <p:sp>
        <p:nvSpPr>
          <p:cNvPr id="32774" name="TextBox 6"/>
          <p:cNvSpPr txBox="1">
            <a:spLocks noChangeArrowheads="1"/>
          </p:cNvSpPr>
          <p:nvPr/>
        </p:nvSpPr>
        <p:spPr bwMode="auto">
          <a:xfrm>
            <a:off x="3128486" y="9824999"/>
            <a:ext cx="14325177" cy="77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484"/>
              <a:t>Photos</a:t>
            </a:r>
            <a:r>
              <a:rPr lang="en-US" altLang="en-US" sz="1484">
                <a:sym typeface="Wingdings" pitchFamily="2" charset="2"/>
              </a:rPr>
              <a:t>:  (</a:t>
            </a:r>
            <a:r>
              <a:rPr lang="en-US" altLang="en-US" sz="1484" i="1">
                <a:sym typeface="Wingdings" pitchFamily="2" charset="2"/>
              </a:rPr>
              <a:t>Top left</a:t>
            </a:r>
            <a:r>
              <a:rPr lang="en-US" altLang="en-US" sz="1484">
                <a:sym typeface="Wingdings" pitchFamily="2" charset="2"/>
              </a:rPr>
              <a:t>) - Reinaldo Aguilar, </a:t>
            </a:r>
            <a:r>
              <a:rPr lang="en-US" altLang="en-US" sz="1484">
                <a:sym typeface="Wingdings" pitchFamily="2" charset="2"/>
                <a:hlinkClick r:id="rId5"/>
              </a:rPr>
              <a:t>www.osaresearch.org</a:t>
            </a:r>
            <a:r>
              <a:rPr lang="en-US" altLang="en-US" sz="1484">
                <a:sym typeface="Wingdings" pitchFamily="2" charset="2"/>
              </a:rPr>
              <a:t>; (</a:t>
            </a:r>
            <a:r>
              <a:rPr lang="en-US" altLang="en-US" sz="1484" i="1">
                <a:sym typeface="Wingdings" pitchFamily="2" charset="2"/>
              </a:rPr>
              <a:t>Others</a:t>
            </a:r>
            <a:r>
              <a:rPr lang="en-US" altLang="en-US" sz="1484">
                <a:sym typeface="Wingdings" pitchFamily="2" charset="2"/>
              </a:rPr>
              <a:t>) - </a:t>
            </a:r>
            <a:r>
              <a:rPr lang="en-US" altLang="en-US" sz="1484"/>
              <a:t>Center for Invasive Species Research, University of California, Riverside;  Pupa - Robin M. Giblin-Davis , University of Florida</a:t>
            </a:r>
          </a:p>
          <a:p>
            <a:pPr eaLnBrk="1" hangingPunct="1"/>
            <a:endParaRPr lang="en-US" altLang="en-US" sz="1484"/>
          </a:p>
        </p:txBody>
      </p:sp>
      <p:sp>
        <p:nvSpPr>
          <p:cNvPr id="32775" name="TextBox 8"/>
          <p:cNvSpPr txBox="1">
            <a:spLocks noChangeArrowheads="1"/>
          </p:cNvSpPr>
          <p:nvPr/>
        </p:nvSpPr>
        <p:spPr bwMode="auto">
          <a:xfrm>
            <a:off x="15484999" y="3942565"/>
            <a:ext cx="2107413" cy="328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968">
                <a:latin typeface="Arial" panose="020B0604020202020204" pitchFamily="34" charset="0"/>
                <a:cs typeface="Arial" panose="020B0604020202020204" pitchFamily="34" charset="0"/>
              </a:rPr>
              <a:t>Palm</a:t>
            </a:r>
            <a:r>
              <a:rPr lang="en-US" altLang="en-US" sz="2968"/>
              <a:t> frond damage caused by larval tunneling of </a:t>
            </a:r>
            <a:r>
              <a:rPr lang="en-US" altLang="en-US" sz="2968" i="1"/>
              <a:t>R. palmarum</a:t>
            </a: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5026" y="5833539"/>
            <a:ext cx="4980684" cy="3872865"/>
          </a:xfrm>
          <a:prstGeom prst="roundRect">
            <a:avLst>
              <a:gd name="adj" fmla="val 8594"/>
            </a:avLst>
          </a:prstGeom>
          <a:solidFill>
            <a:srgbClr val="FFFFFF">
              <a:shade val="85000"/>
            </a:srgbClr>
          </a:solidFill>
          <a:ln w="38100">
            <a:solidFill>
              <a:schemeClr val="tx1"/>
            </a:solidFill>
            <a:miter lim="800000"/>
            <a:headEnd/>
            <a:tailEnd/>
          </a:ln>
          <a:effectLst/>
        </p:spPr>
      </p:pic>
      <p:sp>
        <p:nvSpPr>
          <p:cNvPr id="32777" name="TextBox 10"/>
          <p:cNvSpPr txBox="1">
            <a:spLocks noChangeArrowheads="1"/>
          </p:cNvSpPr>
          <p:nvPr/>
        </p:nvSpPr>
        <p:spPr bwMode="auto">
          <a:xfrm>
            <a:off x="2489716" y="6133753"/>
            <a:ext cx="2439889" cy="283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968">
                <a:latin typeface="Arial" panose="020B0604020202020204" pitchFamily="34" charset="0"/>
                <a:cs typeface="Arial" panose="020B0604020202020204" pitchFamily="34" charset="0"/>
              </a:rPr>
              <a:t>Red ring disease showing the characteristic “red ring” in a coconut palm</a:t>
            </a:r>
            <a:endParaRPr lang="en-US" altLang="en-US" sz="2968"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5025" y="1782080"/>
            <a:ext cx="5026378" cy="3769783"/>
          </a:xfrm>
          <a:prstGeom prst="roundRect">
            <a:avLst>
              <a:gd name="adj" fmla="val 8594"/>
            </a:avLst>
          </a:prstGeom>
          <a:solidFill>
            <a:srgbClr val="FFFFFF">
              <a:shade val="85000"/>
            </a:srgbClr>
          </a:solidFill>
          <a:ln w="38100">
            <a:solidFill>
              <a:schemeClr val="tx1"/>
            </a:solidFill>
          </a:ln>
          <a:effectLst/>
        </p:spPr>
      </p:pic>
    </p:spTree>
    <p:extLst>
      <p:ext uri="{BB962C8B-B14F-4D97-AF65-F5344CB8AC3E}">
        <p14:creationId xmlns:p14="http://schemas.microsoft.com/office/powerpoint/2010/main" val="2383366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7593" y="491252"/>
            <a:ext cx="18970502" cy="21822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spAutoFit/>
          </a:bodyPr>
          <a:lstStyle/>
          <a:p>
            <a:pPr algn="ctr" eaLnBrk="1" hangingPunct="1"/>
            <a:r>
              <a:rPr lang="en-US" altLang="en-US" sz="6596">
                <a:solidFill>
                  <a:schemeClr val="tx1"/>
                </a:solidFill>
              </a:rPr>
              <a:t>Why is Florida a likely place for invasive species to establish?</a:t>
            </a:r>
          </a:p>
        </p:txBody>
      </p:sp>
      <p:sp>
        <p:nvSpPr>
          <p:cNvPr id="5" name="Content Placeholder 4"/>
          <p:cNvSpPr>
            <a:spLocks noGrp="1"/>
          </p:cNvSpPr>
          <p:nvPr>
            <p:ph idx="1"/>
          </p:nvPr>
        </p:nvSpPr>
        <p:spPr>
          <a:xfrm>
            <a:off x="908844" y="3218299"/>
            <a:ext cx="8607068" cy="6093976"/>
          </a:xfrm>
        </p:spPr>
        <p:txBody>
          <a:bodyPr>
            <a:normAutofit lnSpcReduction="10000"/>
          </a:bodyPr>
          <a:lstStyle/>
          <a:p>
            <a:pPr marL="848163" indent="-848163">
              <a:defRPr/>
            </a:pPr>
            <a:r>
              <a:rPr lang="en-US" b="0">
                <a:solidFill>
                  <a:schemeClr val="tx1"/>
                </a:solidFill>
              </a:rPr>
              <a:t>Live plant material is imported through airports, deepwater ports, and interstate travel</a:t>
            </a:r>
          </a:p>
          <a:p>
            <a:pPr marL="848163" indent="-848163">
              <a:defRPr/>
            </a:pPr>
            <a:r>
              <a:rPr lang="en-US" b="0">
                <a:solidFill>
                  <a:schemeClr val="tx1"/>
                </a:solidFill>
              </a:rPr>
              <a:t>Florida has a large tourism industry</a:t>
            </a:r>
          </a:p>
          <a:p>
            <a:pPr marL="848163" indent="-848163">
              <a:defRPr/>
            </a:pPr>
            <a:r>
              <a:rPr lang="en-US" b="0">
                <a:solidFill>
                  <a:schemeClr val="tx1"/>
                </a:solidFill>
              </a:rPr>
              <a:t>Florida has prolonged growing seasons and a favorable climate</a:t>
            </a:r>
          </a:p>
        </p:txBody>
      </p:sp>
      <p:sp>
        <p:nvSpPr>
          <p:cNvPr id="26628" name="TextBox 3"/>
          <p:cNvSpPr txBox="1">
            <a:spLocks noChangeArrowheads="1"/>
          </p:cNvSpPr>
          <p:nvPr/>
        </p:nvSpPr>
        <p:spPr bwMode="auto">
          <a:xfrm>
            <a:off x="22351693" y="8921593"/>
            <a:ext cx="18473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968"/>
          </a:p>
        </p:txBody>
      </p:sp>
      <p:pic>
        <p:nvPicPr>
          <p:cNvPr id="3" name="Picture 2" descr="screenshot of top 25 beaches in United States list">
            <a:extLst>
              <a:ext uri="{FF2B5EF4-FFF2-40B4-BE49-F238E27FC236}">
                <a16:creationId xmlns:a16="http://schemas.microsoft.com/office/drawing/2014/main" id="{CBD7A2F2-8B07-4255-A025-5CC806361376}"/>
              </a:ext>
            </a:extLst>
          </p:cNvPr>
          <p:cNvPicPr>
            <a:picLocks noChangeAspect="1"/>
          </p:cNvPicPr>
          <p:nvPr/>
        </p:nvPicPr>
        <p:blipFill rotWithShape="1">
          <a:blip r:embed="rId3"/>
          <a:srcRect l="19896" t="20671" r="21354" b="10741"/>
          <a:stretch/>
        </p:blipFill>
        <p:spPr>
          <a:xfrm>
            <a:off x="9748044" y="2932061"/>
            <a:ext cx="9758865" cy="6408581"/>
          </a:xfrm>
          <a:prstGeom prst="roundRect">
            <a:avLst/>
          </a:prstGeom>
          <a:ln w="38100" cap="rnd" cmpd="sng">
            <a:solidFill>
              <a:srgbClr val="000000"/>
            </a:solidFill>
          </a:ln>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B77AD498-A2DF-48A1-A449-A6B3FFBC272D}"/>
              </a:ext>
            </a:extLst>
          </p:cNvPr>
          <p:cNvSpPr txBox="1"/>
          <p:nvPr/>
        </p:nvSpPr>
        <p:spPr>
          <a:xfrm>
            <a:off x="223044" y="10401778"/>
            <a:ext cx="11339969" cy="320729"/>
          </a:xfrm>
          <a:prstGeom prst="rect">
            <a:avLst/>
          </a:prstGeom>
          <a:noFill/>
        </p:spPr>
        <p:txBody>
          <a:bodyPr wrap="square">
            <a:spAutoFit/>
          </a:bodyPr>
          <a:lstStyle/>
          <a:p>
            <a:r>
              <a:rPr lang="en-US" sz="1484"/>
              <a:t>Photo: </a:t>
            </a:r>
            <a:r>
              <a:rPr lang="en-US" sz="1484">
                <a:hlinkClick r:id="rId4"/>
              </a:rPr>
              <a:t>https://www.tripadvisor.com/TravelersChoice-Beaches-cTop-g191</a:t>
            </a:r>
            <a:r>
              <a:rPr lang="en-US" sz="1484"/>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hes of blueberry plants"/>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13276015" y="4553747"/>
            <a:ext cx="6008032" cy="4221861"/>
          </a:xfrm>
          <a:prstGeom prst="roundRect">
            <a:avLst/>
          </a:prstGeom>
          <a:ln w="38100" cmpd="sng">
            <a:solidFill>
              <a:srgbClr val="000000"/>
            </a:solidFill>
          </a:ln>
          <a:effectLst/>
        </p:spPr>
      </p:pic>
      <p:sp>
        <p:nvSpPr>
          <p:cNvPr id="15367" name="Rectangle 9"/>
          <p:cNvSpPr>
            <a:spLocks noChangeArrowheads="1"/>
          </p:cNvSpPr>
          <p:nvPr/>
        </p:nvSpPr>
        <p:spPr bwMode="auto">
          <a:xfrm>
            <a:off x="250695" y="10317910"/>
            <a:ext cx="11394000" cy="3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84">
                <a:solidFill>
                  <a:srgbClr val="000000"/>
                </a:solidFill>
              </a:rPr>
              <a:t>Photo: (</a:t>
            </a:r>
            <a:r>
              <a:rPr lang="en-US" altLang="en-US" sz="1484" i="1">
                <a:solidFill>
                  <a:srgbClr val="000000"/>
                </a:solidFill>
              </a:rPr>
              <a:t>Left</a:t>
            </a:r>
            <a:r>
              <a:rPr lang="en-US" altLang="en-US" sz="1484">
                <a:solidFill>
                  <a:srgbClr val="000000"/>
                </a:solidFill>
              </a:rPr>
              <a:t>) – )- Chuck </a:t>
            </a:r>
            <a:r>
              <a:rPr lang="en-US" altLang="en-US" sz="1484" err="1">
                <a:solidFill>
                  <a:srgbClr val="000000"/>
                </a:solidFill>
              </a:rPr>
              <a:t>Bargeron</a:t>
            </a:r>
            <a:r>
              <a:rPr lang="en-US" altLang="en-US" sz="1484">
                <a:solidFill>
                  <a:srgbClr val="000000"/>
                </a:solidFill>
              </a:rPr>
              <a:t>, University of Georgia, Bugwood.org, #</a:t>
            </a:r>
            <a:r>
              <a:rPr lang="en-US" sz="1484"/>
              <a:t>1150068</a:t>
            </a:r>
            <a:r>
              <a:rPr lang="en-US" altLang="en-US" sz="1484">
                <a:solidFill>
                  <a:srgbClr val="000000"/>
                </a:solidFill>
              </a:rPr>
              <a:t>; (</a:t>
            </a:r>
            <a:r>
              <a:rPr lang="en-US" altLang="en-US" sz="1484" i="1">
                <a:solidFill>
                  <a:srgbClr val="000000"/>
                </a:solidFill>
              </a:rPr>
              <a:t>Middle and Right</a:t>
            </a:r>
            <a:r>
              <a:rPr lang="en-US" altLang="en-US" sz="1484">
                <a:solidFill>
                  <a:srgbClr val="000000"/>
                </a:solidFill>
              </a:rPr>
              <a:t>) – Wikimedia Commons.</a:t>
            </a:r>
          </a:p>
        </p:txBody>
      </p:sp>
      <p:sp>
        <p:nvSpPr>
          <p:cNvPr id="15368" name="TextBox 8"/>
          <p:cNvSpPr txBox="1">
            <a:spLocks noChangeArrowheads="1"/>
          </p:cNvSpPr>
          <p:nvPr/>
        </p:nvSpPr>
        <p:spPr bwMode="auto">
          <a:xfrm>
            <a:off x="1589105" y="8809902"/>
            <a:ext cx="3601114"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Japanese honeysuckle</a:t>
            </a:r>
          </a:p>
        </p:txBody>
      </p:sp>
      <p:sp>
        <p:nvSpPr>
          <p:cNvPr id="15371" name="TextBox 12"/>
          <p:cNvSpPr txBox="1">
            <a:spLocks noChangeArrowheads="1"/>
          </p:cNvSpPr>
          <p:nvPr/>
        </p:nvSpPr>
        <p:spPr bwMode="auto">
          <a:xfrm>
            <a:off x="15562197" y="8827922"/>
            <a:ext cx="1696555"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Blueberry</a:t>
            </a:r>
          </a:p>
        </p:txBody>
      </p:sp>
      <p:pic>
        <p:nvPicPr>
          <p:cNvPr id="12" name="Picture 11" descr="A honey bee">
            <a:extLst>
              <a:ext uri="{FF2B5EF4-FFF2-40B4-BE49-F238E27FC236}">
                <a16:creationId xmlns:a16="http://schemas.microsoft.com/office/drawing/2014/main" id="{0AC1EDE4-C0B7-425E-87B9-03C6BD41FF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7886" y="4541941"/>
            <a:ext cx="5629150" cy="4221861"/>
          </a:xfrm>
          <a:prstGeom prst="roundRect">
            <a:avLst/>
          </a:prstGeom>
          <a:ln w="38100" cmpd="sng">
            <a:solidFill>
              <a:srgbClr val="000000"/>
            </a:solidFill>
          </a:ln>
        </p:spPr>
      </p:pic>
      <p:pic>
        <p:nvPicPr>
          <p:cNvPr id="9" name="Picture 8" descr="A white Japanese honeysuckle flower on a tree">
            <a:extLst>
              <a:ext uri="{FF2B5EF4-FFF2-40B4-BE49-F238E27FC236}">
                <a16:creationId xmlns:a16="http://schemas.microsoft.com/office/drawing/2014/main" id="{718D577B-0433-41F1-8C1F-93B66E1F5944}"/>
              </a:ext>
            </a:extLst>
          </p:cNvPr>
          <p:cNvPicPr>
            <a:picLocks noChangeAspect="1"/>
          </p:cNvPicPr>
          <p:nvPr/>
        </p:nvPicPr>
        <p:blipFill rotWithShape="1">
          <a:blip r:embed="rId5"/>
          <a:srcRect l="9550" r="7681" b="6521"/>
          <a:stretch/>
        </p:blipFill>
        <p:spPr>
          <a:xfrm>
            <a:off x="821641" y="4541941"/>
            <a:ext cx="5607266" cy="4221861"/>
          </a:xfrm>
          <a:prstGeom prst="roundRect">
            <a:avLst/>
          </a:prstGeom>
          <a:ln w="38100" cmpd="sng">
            <a:solidFill>
              <a:schemeClr val="tx1"/>
            </a:solidFill>
          </a:ln>
        </p:spPr>
      </p:pic>
      <p:sp>
        <p:nvSpPr>
          <p:cNvPr id="18" name="TextBox 8">
            <a:extLst>
              <a:ext uri="{FF2B5EF4-FFF2-40B4-BE49-F238E27FC236}">
                <a16:creationId xmlns:a16="http://schemas.microsoft.com/office/drawing/2014/main" id="{80A7EECA-04A4-415F-875C-92303B341E4A}"/>
              </a:ext>
            </a:extLst>
          </p:cNvPr>
          <p:cNvSpPr txBox="1">
            <a:spLocks noChangeArrowheads="1"/>
          </p:cNvSpPr>
          <p:nvPr/>
        </p:nvSpPr>
        <p:spPr bwMode="auto">
          <a:xfrm>
            <a:off x="9110464" y="8796653"/>
            <a:ext cx="1759584"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Honeybee</a:t>
            </a:r>
          </a:p>
        </p:txBody>
      </p:sp>
      <p:sp>
        <p:nvSpPr>
          <p:cNvPr id="21" name="Title 1">
            <a:extLst>
              <a:ext uri="{FF2B5EF4-FFF2-40B4-BE49-F238E27FC236}">
                <a16:creationId xmlns:a16="http://schemas.microsoft.com/office/drawing/2014/main" id="{CBBA61D1-4DFC-4089-A07F-FFE9C33678E7}"/>
              </a:ext>
            </a:extLst>
          </p:cNvPr>
          <p:cNvSpPr>
            <a:spLocks noGrp="1"/>
          </p:cNvSpPr>
          <p:nvPr>
            <p:ph type="ctrTitle"/>
          </p:nvPr>
        </p:nvSpPr>
        <p:spPr bwMode="auto">
          <a:xfrm>
            <a:off x="238984" y="535413"/>
            <a:ext cx="19623600" cy="9832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spAutoFit/>
          </a:bodyPr>
          <a:lstStyle/>
          <a:p>
            <a:r>
              <a:rPr lang="en-US" sz="6000">
                <a:solidFill>
                  <a:schemeClr val="tx1"/>
                </a:solidFill>
              </a:rPr>
              <a:t>What Is </a:t>
            </a:r>
            <a:r>
              <a:rPr lang="en-US" sz="6000"/>
              <a:t>T</a:t>
            </a:r>
            <a:r>
              <a:rPr lang="en-US" sz="6000">
                <a:solidFill>
                  <a:schemeClr val="tx1"/>
                </a:solidFill>
              </a:rPr>
              <a:t>he Difference?</a:t>
            </a:r>
          </a:p>
        </p:txBody>
      </p:sp>
      <p:sp>
        <p:nvSpPr>
          <p:cNvPr id="23" name="TextBox 22">
            <a:extLst>
              <a:ext uri="{FF2B5EF4-FFF2-40B4-BE49-F238E27FC236}">
                <a16:creationId xmlns:a16="http://schemas.microsoft.com/office/drawing/2014/main" id="{D9C91809-DD31-470E-86E2-EA818891ABDC}"/>
              </a:ext>
            </a:extLst>
          </p:cNvPr>
          <p:cNvSpPr txBox="1"/>
          <p:nvPr/>
        </p:nvSpPr>
        <p:spPr>
          <a:xfrm>
            <a:off x="207119" y="1793213"/>
            <a:ext cx="19691450" cy="1716496"/>
          </a:xfrm>
          <a:prstGeom prst="rect">
            <a:avLst/>
          </a:prstGeom>
          <a:noFill/>
        </p:spPr>
        <p:txBody>
          <a:bodyPr wrap="square">
            <a:spAutoFit/>
          </a:bodyPr>
          <a:lstStyle/>
          <a:p>
            <a:pPr algn="ctr"/>
            <a:r>
              <a:rPr lang="en-US" sz="5277">
                <a:latin typeface="Arial" panose="020B0604020202020204" pitchFamily="34" charset="0"/>
                <a:cs typeface="Arial" panose="020B0604020202020204" pitchFamily="34" charset="0"/>
              </a:rPr>
              <a:t>Native? Introduced? Invasive? </a:t>
            </a:r>
          </a:p>
          <a:p>
            <a:pPr algn="ctr"/>
            <a:r>
              <a:rPr lang="en-US" sz="5277">
                <a:latin typeface="Arial" panose="020B0604020202020204" pitchFamily="34" charset="0"/>
                <a:cs typeface="Arial" panose="020B0604020202020204" pitchFamily="34" charset="0"/>
              </a:rPr>
              <a:t>What about non-native and exotic?</a:t>
            </a:r>
            <a:endParaRPr lang="en-US" sz="3298">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00FE-D21B-4F64-A5D9-42493AFA3286}"/>
              </a:ext>
            </a:extLst>
          </p:cNvPr>
          <p:cNvSpPr>
            <a:spLocks noGrp="1"/>
          </p:cNvSpPr>
          <p:nvPr>
            <p:ph type="title"/>
          </p:nvPr>
        </p:nvSpPr>
        <p:spPr>
          <a:xfrm>
            <a:off x="1005999" y="3978275"/>
            <a:ext cx="18093690" cy="1522596"/>
          </a:xfrm>
        </p:spPr>
        <p:txBody>
          <a:bodyPr/>
          <a:lstStyle/>
          <a:p>
            <a:pPr algn="ctr"/>
            <a:r>
              <a:rPr lang="en-US" sz="9894">
                <a:solidFill>
                  <a:schemeClr val="tx1"/>
                </a:solidFill>
              </a:rPr>
              <a:t>Thank you!</a:t>
            </a:r>
          </a:p>
        </p:txBody>
      </p:sp>
    </p:spTree>
    <p:extLst>
      <p:ext uri="{BB962C8B-B14F-4D97-AF65-F5344CB8AC3E}">
        <p14:creationId xmlns:p14="http://schemas.microsoft.com/office/powerpoint/2010/main" val="1692900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4B6035-015F-1BBC-7529-6A2A72DAB2AD}"/>
              </a:ext>
            </a:extLst>
          </p:cNvPr>
          <p:cNvSpPr>
            <a:spLocks noGrp="1"/>
          </p:cNvSpPr>
          <p:nvPr>
            <p:ph type="body" sz="quarter" idx="17"/>
          </p:nvPr>
        </p:nvSpPr>
        <p:spPr>
          <a:xfrm>
            <a:off x="947665" y="625873"/>
            <a:ext cx="18210362" cy="738606"/>
          </a:xfrm>
        </p:spPr>
        <p:txBody>
          <a:bodyPr>
            <a:normAutofit lnSpcReduction="10000"/>
          </a:bodyPr>
          <a:lstStyle/>
          <a:p>
            <a:pPr marL="0" indent="0" algn="ctr">
              <a:buNone/>
            </a:pPr>
            <a:r>
              <a:rPr lang="en-US" sz="4800" dirty="0">
                <a:solidFill>
                  <a:schemeClr val="tx1"/>
                </a:solidFill>
              </a:rPr>
              <a:t>Lab Team</a:t>
            </a:r>
          </a:p>
        </p:txBody>
      </p:sp>
      <p:sp>
        <p:nvSpPr>
          <p:cNvPr id="3" name="Content Placeholder 2">
            <a:extLst>
              <a:ext uri="{FF2B5EF4-FFF2-40B4-BE49-F238E27FC236}">
                <a16:creationId xmlns:a16="http://schemas.microsoft.com/office/drawing/2014/main" id="{9966CFB9-6A26-BC88-63BB-AF2414E66CC4}"/>
              </a:ext>
            </a:extLst>
          </p:cNvPr>
          <p:cNvSpPr>
            <a:spLocks noGrp="1"/>
          </p:cNvSpPr>
          <p:nvPr>
            <p:ph sz="half" idx="1"/>
          </p:nvPr>
        </p:nvSpPr>
        <p:spPr>
          <a:xfrm>
            <a:off x="947666" y="1522039"/>
            <a:ext cx="18210360" cy="8908514"/>
          </a:xfrm>
        </p:spPr>
        <p:txBody>
          <a:bodyPr vert="horz" lIns="91440" tIns="45720" rIns="91440" bIns="45720" rtlCol="0" anchor="t">
            <a:normAutofit fontScale="85000" lnSpcReduction="20000"/>
          </a:bodyPr>
          <a:lstStyle/>
          <a:p>
            <a:pPr marL="0" indent="0">
              <a:spcBef>
                <a:spcPts val="1200"/>
              </a:spcBef>
              <a:spcAft>
                <a:spcPts val="2399"/>
              </a:spcAft>
              <a:buNone/>
            </a:pPr>
            <a:r>
              <a:rPr lang="en-US" sz="4700" b="1" dirty="0">
                <a:solidFill>
                  <a:prstClr val="black"/>
                </a:solidFill>
                <a:latin typeface="Arial"/>
                <a:ea typeface="ＭＳ Ｐゴシック"/>
                <a:cs typeface="Arial"/>
              </a:rPr>
              <a:t>Authors &amp; Editors</a:t>
            </a:r>
          </a:p>
          <a:p>
            <a:pPr marL="0" indent="-914400">
              <a:spcBef>
                <a:spcPts val="1200"/>
              </a:spcBef>
              <a:spcAft>
                <a:spcPts val="2300"/>
              </a:spcAft>
              <a:buNone/>
            </a:pPr>
            <a:r>
              <a:rPr lang="en-US" sz="4700" dirty="0">
                <a:solidFill>
                  <a:prstClr val="black"/>
                </a:solidFill>
                <a:latin typeface="Arial"/>
                <a:ea typeface="ＭＳ Ｐゴシック"/>
                <a:cs typeface="Arial"/>
              </a:rPr>
              <a:t>Daniela Perez Lugones, M.S. – Graduate Student, Doctor of Plant Medicine 	Program, University of Florida</a:t>
            </a:r>
            <a:endParaRPr lang="en-US" sz="3900" dirty="0">
              <a:solidFill>
                <a:prstClr val="black"/>
              </a:solidFill>
            </a:endParaRPr>
          </a:p>
          <a:p>
            <a:pPr marL="0" indent="-914400">
              <a:spcBef>
                <a:spcPts val="1200"/>
              </a:spcBef>
              <a:spcAft>
                <a:spcPts val="2300"/>
              </a:spcAft>
              <a:buNone/>
            </a:pPr>
            <a:r>
              <a:rPr lang="en-US" sz="4700" dirty="0">
                <a:solidFill>
                  <a:prstClr val="black"/>
                </a:solidFill>
                <a:latin typeface="Arial"/>
                <a:ea typeface="ＭＳ Ｐゴシック"/>
                <a:cs typeface="Arial"/>
              </a:rPr>
              <a:t>Lindsay Mikell, M.S. – Graduate Student, Doctor of Plant Medicine Program, 	University of Florida</a:t>
            </a:r>
          </a:p>
          <a:p>
            <a:pPr marL="0" indent="-914400">
              <a:spcBef>
                <a:spcPts val="1200"/>
              </a:spcBef>
              <a:spcAft>
                <a:spcPts val="2300"/>
              </a:spcAft>
              <a:buNone/>
            </a:pPr>
            <a:r>
              <a:rPr lang="en-US" sz="4700" dirty="0" err="1">
                <a:solidFill>
                  <a:prstClr val="black"/>
                </a:solidFill>
                <a:latin typeface="Arial"/>
                <a:ea typeface="ＭＳ Ｐゴシック"/>
                <a:cs typeface="Arial"/>
              </a:rPr>
              <a:t>Lyuyi</a:t>
            </a:r>
            <a:r>
              <a:rPr lang="en-US" sz="4700" dirty="0">
                <a:solidFill>
                  <a:prstClr val="black"/>
                </a:solidFill>
                <a:latin typeface="Arial"/>
                <a:ea typeface="ＭＳ Ｐゴシック"/>
                <a:cs typeface="Arial"/>
              </a:rPr>
              <a:t> Chen, M.S. – Graduate Student, Doctor of Plant Medicine Program, 	University of Florida</a:t>
            </a:r>
            <a:endParaRPr lang="en-US" sz="4700" dirty="0">
              <a:solidFill>
                <a:prstClr val="black"/>
              </a:solidFill>
            </a:endParaRPr>
          </a:p>
          <a:p>
            <a:pPr marL="0" indent="-914400">
              <a:spcBef>
                <a:spcPts val="1200"/>
              </a:spcBef>
              <a:spcAft>
                <a:spcPts val="2300"/>
              </a:spcAft>
              <a:buNone/>
            </a:pPr>
            <a:r>
              <a:rPr lang="en-US" sz="4700" dirty="0">
                <a:solidFill>
                  <a:prstClr val="black"/>
                </a:solidFill>
                <a:latin typeface="Arial"/>
                <a:ea typeface="ＭＳ Ｐゴシック"/>
                <a:cs typeface="Arial"/>
              </a:rPr>
              <a:t>Sarah Tafel, B.S. – Graduate Student, Doctor of Plant Medicine Program, 	University of 	Florida</a:t>
            </a:r>
            <a:br>
              <a:rPr lang="en-US" sz="4600" dirty="0">
                <a:ea typeface="ＭＳ Ｐゴシック" pitchFamily="34" charset="-128"/>
              </a:rPr>
            </a:br>
            <a:endParaRPr lang="en-US" sz="4617" dirty="0">
              <a:solidFill>
                <a:prstClr val="black"/>
              </a:solidFill>
              <a:ea typeface="ＭＳ Ｐゴシック" pitchFamily="34" charset="-128"/>
            </a:endParaRPr>
          </a:p>
          <a:p>
            <a:pPr marL="0" indent="0">
              <a:spcBef>
                <a:spcPts val="1200"/>
              </a:spcBef>
              <a:spcAft>
                <a:spcPts val="2399"/>
              </a:spcAft>
              <a:buNone/>
            </a:pPr>
            <a:r>
              <a:rPr lang="en-US" sz="4700" b="1" dirty="0">
                <a:solidFill>
                  <a:prstClr val="black"/>
                </a:solidFill>
                <a:latin typeface="Arial"/>
                <a:ea typeface="ＭＳ Ｐゴシック"/>
                <a:cs typeface="Arial"/>
              </a:rPr>
              <a:t>Lab Director</a:t>
            </a:r>
          </a:p>
          <a:p>
            <a:pPr marL="0" indent="-456565">
              <a:lnSpc>
                <a:spcPct val="100000"/>
              </a:lnSpc>
              <a:spcBef>
                <a:spcPts val="1200"/>
              </a:spcBef>
              <a:spcAft>
                <a:spcPts val="2399"/>
              </a:spcAft>
              <a:buClrTx/>
              <a:buNone/>
              <a:defRPr/>
            </a:pPr>
            <a:r>
              <a:rPr lang="en-US" sz="4700" dirty="0">
                <a:solidFill>
                  <a:prstClr val="black"/>
                </a:solidFill>
                <a:latin typeface="Arial"/>
                <a:ea typeface="ＭＳ Ｐゴシック"/>
                <a:cs typeface="Arial"/>
              </a:rPr>
              <a:t>Amanda Hodges, Ph.D. - Associate Extension Scientist, Department of 	Entomology and Nematology, University of Florida </a:t>
            </a:r>
            <a:endParaRPr lang="en-US" sz="4700" dirty="0">
              <a:solidFill>
                <a:prstClr val="black"/>
              </a:solidFill>
              <a:ea typeface="ＭＳ Ｐゴシック" pitchFamily="34" charset="-128"/>
            </a:endParaRPr>
          </a:p>
          <a:p>
            <a:pPr marL="0" indent="0">
              <a:spcBef>
                <a:spcPts val="1200"/>
              </a:spcBef>
              <a:spcAft>
                <a:spcPts val="2399"/>
              </a:spcAft>
              <a:buNone/>
            </a:pPr>
            <a:endParaRPr lang="en-US" sz="4617" dirty="0">
              <a:solidFill>
                <a:prstClr val="black"/>
              </a:solidFill>
              <a:ea typeface="ＭＳ Ｐゴシック" pitchFamily="34" charset="-128"/>
            </a:endParaRPr>
          </a:p>
          <a:p>
            <a:pPr marL="0" indent="0">
              <a:spcBef>
                <a:spcPts val="1200"/>
              </a:spcBef>
              <a:spcAft>
                <a:spcPts val="2399"/>
              </a:spcAft>
              <a:buNone/>
            </a:pPr>
            <a:endParaRPr lang="en-US" sz="4000" dirty="0"/>
          </a:p>
        </p:txBody>
      </p:sp>
    </p:spTree>
    <p:extLst>
      <p:ext uri="{BB962C8B-B14F-4D97-AF65-F5344CB8AC3E}">
        <p14:creationId xmlns:p14="http://schemas.microsoft.com/office/powerpoint/2010/main" val="4092056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22B4F-7171-0681-100A-FF706483E7BD}"/>
              </a:ext>
            </a:extLst>
          </p:cNvPr>
          <p:cNvSpPr>
            <a:spLocks noGrp="1"/>
          </p:cNvSpPr>
          <p:nvPr>
            <p:ph type="body" sz="quarter" idx="17"/>
          </p:nvPr>
        </p:nvSpPr>
        <p:spPr>
          <a:xfrm>
            <a:off x="908844" y="625475"/>
            <a:ext cx="18211800" cy="738664"/>
          </a:xfrm>
        </p:spPr>
        <p:txBody>
          <a:bodyPr>
            <a:normAutofit lnSpcReduction="10000"/>
          </a:bodyPr>
          <a:lstStyle/>
          <a:p>
            <a:pPr marL="0" indent="0" algn="ctr">
              <a:buNone/>
            </a:pPr>
            <a:r>
              <a:rPr lang="en-US" altLang="en-US" sz="4800">
                <a:solidFill>
                  <a:schemeClr val="tx1"/>
                </a:solidFill>
                <a:ea typeface="MS PGothic" panose="020B0600070205080204" pitchFamily="34" charset="-128"/>
              </a:rPr>
              <a:t>Collaborating Agencies </a:t>
            </a:r>
            <a:endParaRPr lang="en-US" sz="4800">
              <a:solidFill>
                <a:schemeClr val="tx1"/>
              </a:solidFill>
            </a:endParaRPr>
          </a:p>
        </p:txBody>
      </p:sp>
      <p:sp>
        <p:nvSpPr>
          <p:cNvPr id="3" name="Content Placeholder 2">
            <a:extLst>
              <a:ext uri="{FF2B5EF4-FFF2-40B4-BE49-F238E27FC236}">
                <a16:creationId xmlns:a16="http://schemas.microsoft.com/office/drawing/2014/main" id="{4FECDF94-F77A-0E04-6BB4-A21842C40167}"/>
              </a:ext>
            </a:extLst>
          </p:cNvPr>
          <p:cNvSpPr>
            <a:spLocks noGrp="1"/>
          </p:cNvSpPr>
          <p:nvPr>
            <p:ph sz="half" idx="1"/>
          </p:nvPr>
        </p:nvSpPr>
        <p:spPr>
          <a:xfrm>
            <a:off x="946945" y="1539876"/>
            <a:ext cx="18211799" cy="9264075"/>
          </a:xfrm>
        </p:spPr>
        <p:txBody>
          <a:bodyPr/>
          <a:lstStyle/>
          <a:p>
            <a:pPr marL="471230" indent="-471230" defTabSz="753969" fontAlgn="base">
              <a:lnSpc>
                <a:spcPct val="100000"/>
              </a:lnSpc>
              <a:spcBef>
                <a:spcPts val="1200"/>
              </a:spcBef>
              <a:spcAft>
                <a:spcPts val="2400"/>
              </a:spcAft>
              <a:buClrTx/>
              <a:defRPr/>
            </a:pPr>
            <a:r>
              <a:rPr lang="en-US" altLang="en-US">
                <a:solidFill>
                  <a:prstClr val="black"/>
                </a:solidFill>
                <a:cs typeface="+mn-cs"/>
              </a:rPr>
              <a:t>U.S. Department of Agriculture Animal and Plant Health Inspection Service (USDA-APHIS)</a:t>
            </a:r>
          </a:p>
          <a:p>
            <a:pPr marL="471230" indent="-471230" defTabSz="753969" fontAlgn="base">
              <a:lnSpc>
                <a:spcPct val="100000"/>
              </a:lnSpc>
              <a:spcBef>
                <a:spcPts val="1200"/>
              </a:spcBef>
              <a:spcAft>
                <a:spcPts val="2400"/>
              </a:spcAft>
              <a:buClrTx/>
              <a:defRPr/>
            </a:pPr>
            <a:r>
              <a:rPr lang="en-US" altLang="en-US">
                <a:solidFill>
                  <a:prstClr val="black"/>
                </a:solidFill>
                <a:cs typeface="+mn-cs"/>
              </a:rPr>
              <a:t>Cooperative Agricultural Pest Survey Program (CAPS)</a:t>
            </a:r>
          </a:p>
          <a:p>
            <a:pPr marL="471230" indent="-471230" defTabSz="753969" fontAlgn="base">
              <a:lnSpc>
                <a:spcPct val="100000"/>
              </a:lnSpc>
              <a:spcBef>
                <a:spcPts val="1200"/>
              </a:spcBef>
              <a:spcAft>
                <a:spcPts val="2400"/>
              </a:spcAft>
              <a:buClrTx/>
              <a:defRPr/>
            </a:pPr>
            <a:r>
              <a:rPr lang="en-US" altLang="en-US">
                <a:solidFill>
                  <a:prstClr val="black"/>
                </a:solidFill>
                <a:cs typeface="+mn-cs"/>
              </a:rPr>
              <a:t>Florida Department of Agriculture and Consumer Services (FDACS)</a:t>
            </a:r>
          </a:p>
          <a:p>
            <a:pPr marL="471230" indent="-471230" defTabSz="753969" fontAlgn="base">
              <a:lnSpc>
                <a:spcPct val="100000"/>
              </a:lnSpc>
              <a:spcBef>
                <a:spcPts val="1200"/>
              </a:spcBef>
              <a:spcAft>
                <a:spcPts val="2400"/>
              </a:spcAft>
              <a:buClrTx/>
              <a:defRPr/>
            </a:pPr>
            <a:r>
              <a:rPr lang="en-US" altLang="en-US">
                <a:solidFill>
                  <a:prstClr val="black"/>
                </a:solidFill>
                <a:cs typeface="+mn-cs"/>
              </a:rPr>
              <a:t>National Plant Diagnostic Network (NPDN)</a:t>
            </a:r>
          </a:p>
          <a:p>
            <a:pPr marL="471230" indent="-471230" defTabSz="753969" fontAlgn="base">
              <a:lnSpc>
                <a:spcPct val="100000"/>
              </a:lnSpc>
              <a:spcBef>
                <a:spcPts val="1200"/>
              </a:spcBef>
              <a:spcAft>
                <a:spcPts val="2400"/>
              </a:spcAft>
              <a:buClrTx/>
              <a:defRPr/>
            </a:pPr>
            <a:r>
              <a:rPr lang="en-US" altLang="en-US">
                <a:solidFill>
                  <a:prstClr val="black"/>
                </a:solidFill>
                <a:cs typeface="+mn-cs"/>
              </a:rPr>
              <a:t>Sentinel Plant Network (SPN)</a:t>
            </a:r>
          </a:p>
          <a:p>
            <a:pPr marL="471230" indent="-471230" defTabSz="753969" fontAlgn="base">
              <a:spcBef>
                <a:spcPts val="1200"/>
              </a:spcBef>
              <a:spcAft>
                <a:spcPts val="2400"/>
              </a:spcAft>
              <a:buClrTx/>
              <a:defRPr/>
            </a:pPr>
            <a:r>
              <a:rPr lang="en-US" altLang="en-US">
                <a:solidFill>
                  <a:prstClr val="black"/>
                </a:solidFill>
                <a:cs typeface="+mn-cs"/>
              </a:rPr>
              <a:t>University of Florida Institute of Food and Agricultural Sciences (UF-IFAS)</a:t>
            </a:r>
          </a:p>
          <a:p>
            <a:pPr marL="471230" indent="-471230" defTabSz="753969" fontAlgn="base">
              <a:lnSpc>
                <a:spcPct val="100000"/>
              </a:lnSpc>
              <a:spcBef>
                <a:spcPts val="1200"/>
              </a:spcBef>
              <a:spcAft>
                <a:spcPts val="2400"/>
              </a:spcAft>
              <a:buClrTx/>
              <a:defRPr/>
            </a:pPr>
            <a:r>
              <a:rPr lang="en-US" altLang="en-US">
                <a:solidFill>
                  <a:prstClr val="black"/>
                </a:solidFill>
                <a:cs typeface="+mn-cs"/>
              </a:rPr>
              <a:t>Protect U.S.</a:t>
            </a:r>
          </a:p>
          <a:p>
            <a:pPr>
              <a:spcBef>
                <a:spcPts val="1200"/>
              </a:spcBef>
              <a:spcAft>
                <a:spcPts val="2400"/>
              </a:spcAft>
            </a:pPr>
            <a:endParaRPr lang="en-US" sz="4000"/>
          </a:p>
        </p:txBody>
      </p:sp>
    </p:spTree>
    <p:extLst>
      <p:ext uri="{BB962C8B-B14F-4D97-AF65-F5344CB8AC3E}">
        <p14:creationId xmlns:p14="http://schemas.microsoft.com/office/powerpoint/2010/main" val="4020195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DE4856-A696-0CCE-DA4D-121C48496766}"/>
              </a:ext>
            </a:extLst>
          </p:cNvPr>
          <p:cNvSpPr>
            <a:spLocks noGrp="1"/>
          </p:cNvSpPr>
          <p:nvPr>
            <p:ph type="body" sz="quarter" idx="17"/>
          </p:nvPr>
        </p:nvSpPr>
        <p:spPr>
          <a:xfrm>
            <a:off x="946944" y="643058"/>
            <a:ext cx="18211800" cy="1477328"/>
          </a:xfrm>
        </p:spPr>
        <p:txBody>
          <a:bodyPr/>
          <a:lstStyle/>
          <a:p>
            <a:pPr marL="0" indent="0" algn="ctr">
              <a:buNone/>
            </a:pPr>
            <a:r>
              <a:rPr lang="en-US" sz="4800">
                <a:solidFill>
                  <a:schemeClr val="tx1"/>
                </a:solidFill>
              </a:rPr>
              <a:t>Educational Disclaimer and Citation</a:t>
            </a:r>
          </a:p>
          <a:p>
            <a:endParaRPr lang="en-US" sz="4800"/>
          </a:p>
        </p:txBody>
      </p:sp>
      <p:sp>
        <p:nvSpPr>
          <p:cNvPr id="3" name="Content Placeholder 2">
            <a:extLst>
              <a:ext uri="{FF2B5EF4-FFF2-40B4-BE49-F238E27FC236}">
                <a16:creationId xmlns:a16="http://schemas.microsoft.com/office/drawing/2014/main" id="{EEA78178-4A6C-9A0F-4641-D3E9C3084F0A}"/>
              </a:ext>
            </a:extLst>
          </p:cNvPr>
          <p:cNvSpPr>
            <a:spLocks noGrp="1"/>
          </p:cNvSpPr>
          <p:nvPr>
            <p:ph sz="half" idx="1"/>
          </p:nvPr>
        </p:nvSpPr>
        <p:spPr>
          <a:xfrm>
            <a:off x="944606" y="2392244"/>
            <a:ext cx="18211799" cy="6524863"/>
          </a:xfrm>
        </p:spPr>
        <p:txBody>
          <a:bodyPr vert="horz" lIns="91440" tIns="45720" rIns="91440" bIns="45720" rtlCol="0" anchor="t">
            <a:normAutofit lnSpcReduction="10000"/>
          </a:bodyPr>
          <a:lstStyle/>
          <a:p>
            <a:pPr marL="565150" indent="-565150" fontAlgn="base">
              <a:lnSpc>
                <a:spcPct val="100000"/>
              </a:lnSpc>
              <a:spcBef>
                <a:spcPts val="1200"/>
              </a:spcBef>
              <a:spcAft>
                <a:spcPts val="2400"/>
              </a:spcAft>
              <a:buClrTx/>
              <a:defRPr/>
            </a:pPr>
            <a:r>
              <a:rPr lang="en-US" altLang="en-US">
                <a:solidFill>
                  <a:prstClr val="black"/>
                </a:solidFill>
                <a:ea typeface="MS PGothic" panose="020B0600070205080204" pitchFamily="34" charset="-128"/>
                <a:cs typeface="+mn-cs"/>
              </a:rPr>
              <a:t>This presentation can be used for educational purposes for NON-PROFIT workshops, trainings, etc.</a:t>
            </a:r>
            <a:endParaRPr lang="en-US">
              <a:cs typeface="+mn-cs"/>
            </a:endParaRPr>
          </a:p>
          <a:p>
            <a:pPr marL="565150" indent="-565150" fontAlgn="base">
              <a:lnSpc>
                <a:spcPct val="100000"/>
              </a:lnSpc>
              <a:spcBef>
                <a:spcPts val="1200"/>
              </a:spcBef>
              <a:spcAft>
                <a:spcPts val="2400"/>
              </a:spcAft>
              <a:buClrTx/>
              <a:defRPr/>
            </a:pPr>
            <a:endParaRPr lang="en-US" altLang="en-US">
              <a:solidFill>
                <a:prstClr val="black"/>
              </a:solidFill>
              <a:ea typeface="MS PGothic" panose="020B0600070205080204" pitchFamily="34" charset="-128"/>
            </a:endParaRPr>
          </a:p>
          <a:p>
            <a:pPr marL="565150" indent="-565150" fontAlgn="base">
              <a:lnSpc>
                <a:spcPct val="100000"/>
              </a:lnSpc>
              <a:spcBef>
                <a:spcPts val="1200"/>
              </a:spcBef>
              <a:spcAft>
                <a:spcPts val="2400"/>
              </a:spcAft>
              <a:buClrTx/>
              <a:defRPr/>
            </a:pPr>
            <a:r>
              <a:rPr lang="en-US" altLang="en-US" dirty="0">
                <a:solidFill>
                  <a:prstClr val="black"/>
                </a:solidFill>
                <a:latin typeface="Arial"/>
                <a:ea typeface="MS PGothic"/>
                <a:cs typeface="Arial"/>
              </a:rPr>
              <a:t>Citation:</a:t>
            </a:r>
          </a:p>
          <a:p>
            <a:pPr lvl="1" defTabSz="914400">
              <a:spcBef>
                <a:spcPct val="20000"/>
              </a:spcBef>
            </a:pPr>
            <a:r>
              <a:rPr lang="en-US" sz="4400" dirty="0">
                <a:latin typeface="Arial"/>
                <a:ea typeface="MS PGothic"/>
                <a:cs typeface="Arial"/>
              </a:rPr>
              <a:t>–University of Florida, Entomology and Nematology Department, Biosecurity Research and Education Lab. October 2023. </a:t>
            </a:r>
            <a:r>
              <a:rPr lang="en-US" sz="4400" dirty="0">
                <a:latin typeface="Arial"/>
                <a:cs typeface="Arial"/>
              </a:rPr>
              <a:t>Collaborative and Enhanced First Detector Training: Pests and Pathways, Day Accessed</a:t>
            </a:r>
          </a:p>
          <a:p>
            <a:pPr marL="457200" lvl="1" indent="0" defTabSz="914400">
              <a:spcBef>
                <a:spcPct val="20000"/>
              </a:spcBef>
              <a:buClr>
                <a:srgbClr val="000000"/>
              </a:buClr>
              <a:buNone/>
            </a:pPr>
            <a:endParaRPr lang="en-US" altLang="en-US" sz="4400" dirty="0">
              <a:latin typeface="Arial"/>
              <a:ea typeface="MS PGothic"/>
              <a:cs typeface="Arial"/>
            </a:endParaRPr>
          </a:p>
          <a:p>
            <a:pPr>
              <a:spcBef>
                <a:spcPts val="1200"/>
              </a:spcBef>
              <a:spcAft>
                <a:spcPts val="2400"/>
              </a:spcAft>
            </a:pPr>
            <a:endParaRPr lang="en-US" sz="4000"/>
          </a:p>
        </p:txBody>
      </p:sp>
    </p:spTree>
    <p:extLst>
      <p:ext uri="{BB962C8B-B14F-4D97-AF65-F5344CB8AC3E}">
        <p14:creationId xmlns:p14="http://schemas.microsoft.com/office/powerpoint/2010/main" val="300386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4B6035-015F-1BBC-7529-6A2A72DAB2AD}"/>
              </a:ext>
            </a:extLst>
          </p:cNvPr>
          <p:cNvSpPr>
            <a:spLocks noGrp="1"/>
          </p:cNvSpPr>
          <p:nvPr>
            <p:ph type="body" sz="quarter" idx="17"/>
          </p:nvPr>
        </p:nvSpPr>
        <p:spPr>
          <a:xfrm>
            <a:off x="946944" y="625475"/>
            <a:ext cx="18211800" cy="738664"/>
          </a:xfrm>
        </p:spPr>
        <p:txBody>
          <a:bodyPr>
            <a:normAutofit lnSpcReduction="10000"/>
          </a:bodyPr>
          <a:lstStyle/>
          <a:p>
            <a:pPr marL="0" indent="0" algn="ctr">
              <a:buNone/>
            </a:pPr>
            <a:r>
              <a:rPr lang="en-US" altLang="en-US" sz="4800">
                <a:solidFill>
                  <a:schemeClr val="tx1"/>
                </a:solidFill>
              </a:rPr>
              <a:t>Original Author</a:t>
            </a:r>
            <a:endParaRPr lang="en-US" sz="4800">
              <a:solidFill>
                <a:schemeClr val="tx1"/>
              </a:solidFill>
            </a:endParaRPr>
          </a:p>
        </p:txBody>
      </p:sp>
      <p:sp>
        <p:nvSpPr>
          <p:cNvPr id="3" name="Content Placeholder 2">
            <a:extLst>
              <a:ext uri="{FF2B5EF4-FFF2-40B4-BE49-F238E27FC236}">
                <a16:creationId xmlns:a16="http://schemas.microsoft.com/office/drawing/2014/main" id="{9966CFB9-6A26-BC88-63BB-AF2414E66CC4}"/>
              </a:ext>
            </a:extLst>
          </p:cNvPr>
          <p:cNvSpPr>
            <a:spLocks noGrp="1"/>
          </p:cNvSpPr>
          <p:nvPr>
            <p:ph sz="half" idx="1"/>
          </p:nvPr>
        </p:nvSpPr>
        <p:spPr>
          <a:xfrm>
            <a:off x="946945" y="3838793"/>
            <a:ext cx="18211799" cy="3631763"/>
          </a:xfrm>
        </p:spPr>
        <p:txBody>
          <a:bodyPr/>
          <a:lstStyle/>
          <a:p>
            <a:pPr marL="0" indent="0">
              <a:lnSpc>
                <a:spcPct val="100000"/>
              </a:lnSpc>
              <a:spcBef>
                <a:spcPts val="1200"/>
              </a:spcBef>
              <a:spcAft>
                <a:spcPts val="2400"/>
              </a:spcAft>
              <a:buClrTx/>
              <a:buNone/>
              <a:defRPr/>
            </a:pPr>
            <a:r>
              <a:rPr lang="en-US" sz="4800">
                <a:solidFill>
                  <a:prstClr val="black"/>
                </a:solidFill>
                <a:ea typeface="ＭＳ Ｐゴシック" pitchFamily="34" charset="-128"/>
              </a:rPr>
              <a:t>Jennifer Hamel, Ph.D. - Postdoctoral Associate, Department of 	Entomology and Nematology, University of Florida</a:t>
            </a:r>
          </a:p>
          <a:p>
            <a:pPr>
              <a:spcBef>
                <a:spcPts val="1200"/>
              </a:spcBef>
              <a:spcAft>
                <a:spcPts val="2400"/>
              </a:spcAft>
            </a:pPr>
            <a:endParaRPr lang="en-US" sz="4000"/>
          </a:p>
        </p:txBody>
      </p:sp>
    </p:spTree>
    <p:extLst>
      <p:ext uri="{BB962C8B-B14F-4D97-AF65-F5344CB8AC3E}">
        <p14:creationId xmlns:p14="http://schemas.microsoft.com/office/powerpoint/2010/main" val="102389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169309-833D-0C26-563A-F8364D40AD2F}"/>
              </a:ext>
            </a:extLst>
          </p:cNvPr>
          <p:cNvSpPr>
            <a:spLocks noGrp="1"/>
          </p:cNvSpPr>
          <p:nvPr>
            <p:ph type="body" sz="quarter" idx="17"/>
          </p:nvPr>
        </p:nvSpPr>
        <p:spPr>
          <a:xfrm>
            <a:off x="906504" y="625475"/>
            <a:ext cx="18211800" cy="738664"/>
          </a:xfrm>
        </p:spPr>
        <p:txBody>
          <a:bodyPr>
            <a:normAutofit lnSpcReduction="10000"/>
          </a:bodyPr>
          <a:lstStyle/>
          <a:p>
            <a:pPr marL="0" indent="0" algn="ctr">
              <a:buNone/>
            </a:pPr>
            <a:r>
              <a:rPr lang="en-US" altLang="en-US" sz="4800">
                <a:solidFill>
                  <a:schemeClr val="tx1"/>
                </a:solidFill>
              </a:rPr>
              <a:t>Editors</a:t>
            </a:r>
            <a:endParaRPr lang="en-US" sz="4800">
              <a:solidFill>
                <a:schemeClr val="tx1"/>
              </a:solidFill>
            </a:endParaRPr>
          </a:p>
        </p:txBody>
      </p:sp>
      <p:sp>
        <p:nvSpPr>
          <p:cNvPr id="3" name="Content Placeholder 2">
            <a:extLst>
              <a:ext uri="{FF2B5EF4-FFF2-40B4-BE49-F238E27FC236}">
                <a16:creationId xmlns:a16="http://schemas.microsoft.com/office/drawing/2014/main" id="{29929A40-4015-5E12-FE61-97CD3A1674AC}"/>
              </a:ext>
            </a:extLst>
          </p:cNvPr>
          <p:cNvSpPr>
            <a:spLocks noGrp="1"/>
          </p:cNvSpPr>
          <p:nvPr>
            <p:ph sz="half" idx="1"/>
          </p:nvPr>
        </p:nvSpPr>
        <p:spPr>
          <a:xfrm>
            <a:off x="946946" y="1562423"/>
            <a:ext cx="18211799" cy="8184504"/>
          </a:xfrm>
        </p:spPr>
        <p:txBody>
          <a:bodyPr>
            <a:normAutofit/>
          </a:bodyPr>
          <a:lstStyle/>
          <a:p>
            <a:pPr marL="0">
              <a:lnSpc>
                <a:spcPct val="100000"/>
              </a:lnSpc>
              <a:spcBef>
                <a:spcPts val="1200"/>
              </a:spcBef>
              <a:spcAft>
                <a:spcPts val="2400"/>
              </a:spcAft>
              <a:buClrTx/>
              <a:buNone/>
              <a:defRPr/>
            </a:pPr>
            <a:r>
              <a:rPr lang="en-US" sz="3600">
                <a:solidFill>
                  <a:prstClr val="black"/>
                </a:solidFill>
                <a:ea typeface="ＭＳ Ｐゴシック" pitchFamily="34" charset="-128"/>
              </a:rPr>
              <a:t>Sarah Tafel, B.S. – Graduate Student, Doctor of Plant Medicine Program, University of 	Florida</a:t>
            </a:r>
          </a:p>
          <a:p>
            <a:pPr marL="0">
              <a:lnSpc>
                <a:spcPct val="100000"/>
              </a:lnSpc>
              <a:spcBef>
                <a:spcPts val="1200"/>
              </a:spcBef>
              <a:spcAft>
                <a:spcPts val="2400"/>
              </a:spcAft>
              <a:buClrTx/>
              <a:buNone/>
              <a:defRPr/>
            </a:pPr>
            <a:r>
              <a:rPr lang="en-US" sz="3600">
                <a:solidFill>
                  <a:prstClr val="black"/>
                </a:solidFill>
                <a:ea typeface="ＭＳ Ｐゴシック" pitchFamily="34" charset="-128"/>
              </a:rPr>
              <a:t>Lindsay Mikell, M.S. – Graduate Student, Doctor of Plant Medicine Program, University 	of Florida</a:t>
            </a:r>
          </a:p>
          <a:p>
            <a:pPr marL="0">
              <a:lnSpc>
                <a:spcPct val="100000"/>
              </a:lnSpc>
              <a:spcBef>
                <a:spcPts val="1200"/>
              </a:spcBef>
              <a:spcAft>
                <a:spcPts val="2400"/>
              </a:spcAft>
              <a:buClrTx/>
              <a:buNone/>
              <a:defRPr/>
            </a:pPr>
            <a:r>
              <a:rPr lang="en-US" sz="3600">
                <a:solidFill>
                  <a:prstClr val="black"/>
                </a:solidFill>
                <a:ea typeface="ＭＳ Ｐゴシック" pitchFamily="34" charset="-128"/>
              </a:rPr>
              <a:t>Amanda Hodges, Ph.D. - Associate Extension Scientist, Department of Entomology and 	Nematology, University of Florida </a:t>
            </a:r>
          </a:p>
          <a:p>
            <a:pPr marL="0">
              <a:lnSpc>
                <a:spcPct val="100000"/>
              </a:lnSpc>
              <a:spcBef>
                <a:spcPts val="1200"/>
              </a:spcBef>
              <a:spcAft>
                <a:spcPts val="2400"/>
              </a:spcAft>
              <a:buClrTx/>
              <a:buNone/>
              <a:defRPr/>
            </a:pPr>
            <a:r>
              <a:rPr lang="en-US" sz="3600">
                <a:solidFill>
                  <a:prstClr val="black"/>
                </a:solidFill>
              </a:rPr>
              <a:t>Matthew D. Smith, Ph.D. - Postdoctoral Associate, Department of Entomology and 	Nematology, University of Florida</a:t>
            </a:r>
          </a:p>
          <a:p>
            <a:pPr marL="0">
              <a:lnSpc>
                <a:spcPct val="100000"/>
              </a:lnSpc>
              <a:spcBef>
                <a:spcPts val="1200"/>
              </a:spcBef>
              <a:spcAft>
                <a:spcPts val="2400"/>
              </a:spcAft>
              <a:buClrTx/>
              <a:buNone/>
              <a:defRPr/>
            </a:pPr>
            <a:r>
              <a:rPr lang="en-US" sz="3600">
                <a:solidFill>
                  <a:prstClr val="black"/>
                </a:solidFill>
                <a:ea typeface="ＭＳ Ｐゴシック" pitchFamily="34" charset="-128"/>
              </a:rPr>
              <a:t>Keumchul Shin, M.S. - Graduate student, Doctor of  Plant Medicine program, University 	of Florida</a:t>
            </a:r>
          </a:p>
          <a:p>
            <a:pPr marL="753969" indent="0">
              <a:lnSpc>
                <a:spcPct val="100000"/>
              </a:lnSpc>
              <a:spcBef>
                <a:spcPts val="1200"/>
              </a:spcBef>
              <a:spcAft>
                <a:spcPts val="2400"/>
              </a:spcAft>
              <a:buClrTx/>
              <a:buNone/>
              <a:defRPr/>
            </a:pPr>
            <a:endParaRPr lang="en-US" sz="4000">
              <a:solidFill>
                <a:prstClr val="black"/>
              </a:solidFill>
              <a:ea typeface="ＭＳ Ｐゴシック" pitchFamily="34" charset="-128"/>
            </a:endParaRPr>
          </a:p>
          <a:p>
            <a:pPr>
              <a:spcBef>
                <a:spcPts val="1200"/>
              </a:spcBef>
              <a:spcAft>
                <a:spcPts val="2400"/>
              </a:spcAft>
            </a:pPr>
            <a:endParaRPr lang="en-US" sz="4800"/>
          </a:p>
        </p:txBody>
      </p:sp>
    </p:spTree>
    <p:extLst>
      <p:ext uri="{BB962C8B-B14F-4D97-AF65-F5344CB8AC3E}">
        <p14:creationId xmlns:p14="http://schemas.microsoft.com/office/powerpoint/2010/main" val="2746744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786830-56C7-CF0F-56E6-68F742F94C01}"/>
              </a:ext>
            </a:extLst>
          </p:cNvPr>
          <p:cNvSpPr>
            <a:spLocks noGrp="1"/>
          </p:cNvSpPr>
          <p:nvPr>
            <p:ph type="body" sz="quarter" idx="17"/>
          </p:nvPr>
        </p:nvSpPr>
        <p:spPr>
          <a:xfrm>
            <a:off x="910515" y="625475"/>
            <a:ext cx="18211800" cy="738664"/>
          </a:xfrm>
        </p:spPr>
        <p:txBody>
          <a:bodyPr>
            <a:normAutofit lnSpcReduction="10000"/>
          </a:bodyPr>
          <a:lstStyle/>
          <a:p>
            <a:pPr marL="0" indent="0" algn="ctr">
              <a:buNone/>
            </a:pPr>
            <a:r>
              <a:rPr lang="en-US" altLang="en-US" sz="4800">
                <a:solidFill>
                  <a:schemeClr val="tx1"/>
                </a:solidFill>
              </a:rPr>
              <a:t>Reviewers</a:t>
            </a:r>
            <a:endParaRPr lang="en-US" sz="4800">
              <a:solidFill>
                <a:schemeClr val="tx1"/>
              </a:solidFill>
            </a:endParaRPr>
          </a:p>
        </p:txBody>
      </p:sp>
      <p:sp>
        <p:nvSpPr>
          <p:cNvPr id="3" name="Content Placeholder 2">
            <a:extLst>
              <a:ext uri="{FF2B5EF4-FFF2-40B4-BE49-F238E27FC236}">
                <a16:creationId xmlns:a16="http://schemas.microsoft.com/office/drawing/2014/main" id="{9BC81976-28B9-70CB-5E85-F208C5F27BCA}"/>
              </a:ext>
            </a:extLst>
          </p:cNvPr>
          <p:cNvSpPr>
            <a:spLocks noGrp="1"/>
          </p:cNvSpPr>
          <p:nvPr>
            <p:ph sz="half" idx="1"/>
          </p:nvPr>
        </p:nvSpPr>
        <p:spPr>
          <a:xfrm>
            <a:off x="946943" y="2442530"/>
            <a:ext cx="18211799" cy="6424290"/>
          </a:xfrm>
        </p:spPr>
        <p:txBody>
          <a:bodyPr/>
          <a:lstStyle/>
          <a:p>
            <a:pPr marL="761823" indent="-761823" defTabSz="753969">
              <a:lnSpc>
                <a:spcPct val="150000"/>
              </a:lnSpc>
              <a:spcBef>
                <a:spcPts val="600"/>
              </a:spcBef>
              <a:spcAft>
                <a:spcPts val="1200"/>
              </a:spcAft>
              <a:buClrTx/>
              <a:buNone/>
              <a:defRPr/>
            </a:pPr>
            <a:r>
              <a:rPr lang="en-US" sz="4000">
                <a:solidFill>
                  <a:prstClr val="black"/>
                </a:solidFill>
              </a:rPr>
              <a:t>Stephanie Stocks, M.S. - Assistant-In, Extension Scientist, Department of Entomology and Nematology, University of Florida </a:t>
            </a:r>
          </a:p>
          <a:p>
            <a:pPr marL="761823" indent="-761823" defTabSz="753969">
              <a:lnSpc>
                <a:spcPct val="150000"/>
              </a:lnSpc>
              <a:spcBef>
                <a:spcPts val="600"/>
              </a:spcBef>
              <a:spcAft>
                <a:spcPts val="1200"/>
              </a:spcAft>
              <a:buClrTx/>
              <a:buNone/>
              <a:defRPr/>
            </a:pPr>
            <a:r>
              <a:rPr lang="en-US" sz="4000">
                <a:solidFill>
                  <a:prstClr val="black"/>
                </a:solidFill>
              </a:rPr>
              <a:t>Amanda Hodges, Ph.D. - Associate Extension Scientist, Department of Entomology and Nematology, University of Florida</a:t>
            </a:r>
          </a:p>
          <a:p>
            <a:pPr marL="761823" indent="-761823" defTabSz="753969">
              <a:lnSpc>
                <a:spcPct val="150000"/>
              </a:lnSpc>
              <a:spcBef>
                <a:spcPts val="600"/>
              </a:spcBef>
              <a:spcAft>
                <a:spcPts val="1200"/>
              </a:spcAft>
              <a:buClrTx/>
              <a:buNone/>
              <a:defRPr/>
            </a:pPr>
            <a:r>
              <a:rPr lang="en-US" sz="4000">
                <a:solidFill>
                  <a:prstClr val="black"/>
                </a:solidFill>
              </a:rPr>
              <a:t>Smriti </a:t>
            </a:r>
            <a:r>
              <a:rPr lang="en-US" sz="4000" err="1">
                <a:solidFill>
                  <a:prstClr val="black"/>
                </a:solidFill>
              </a:rPr>
              <a:t>Bhotika</a:t>
            </a:r>
            <a:r>
              <a:rPr lang="en-US" sz="4000">
                <a:solidFill>
                  <a:prstClr val="black"/>
                </a:solidFill>
              </a:rPr>
              <a:t>, Ph.D. - Postdoctoral Associate, Department of Entomology and Nematology, University of Florida</a:t>
            </a:r>
          </a:p>
          <a:p>
            <a:pPr>
              <a:spcBef>
                <a:spcPts val="600"/>
              </a:spcBef>
              <a:spcAft>
                <a:spcPts val="1200"/>
              </a:spcAft>
            </a:pPr>
            <a:endParaRPr lang="en-US" sz="4000"/>
          </a:p>
        </p:txBody>
      </p:sp>
    </p:spTree>
    <p:extLst>
      <p:ext uri="{BB962C8B-B14F-4D97-AF65-F5344CB8AC3E}">
        <p14:creationId xmlns:p14="http://schemas.microsoft.com/office/powerpoint/2010/main" val="1990196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DF33-BA58-0C04-588C-AA8C39085845}"/>
              </a:ext>
            </a:extLst>
          </p:cNvPr>
          <p:cNvSpPr>
            <a:spLocks noGrp="1"/>
          </p:cNvSpPr>
          <p:nvPr>
            <p:ph type="title"/>
          </p:nvPr>
        </p:nvSpPr>
        <p:spPr>
          <a:xfrm>
            <a:off x="1382343" y="350264"/>
            <a:ext cx="17341003" cy="2185952"/>
          </a:xfrm>
        </p:spPr>
        <p:txBody>
          <a:bodyPr>
            <a:normAutofit fontScale="90000"/>
          </a:bodyPr>
          <a:lstStyle/>
          <a:p>
            <a:pPr algn="ctr">
              <a:lnSpc>
                <a:spcPct val="150000"/>
              </a:lnSpc>
            </a:pPr>
            <a:r>
              <a:rPr lang="en-US">
                <a:latin typeface="Arial" panose="020B0604020202020204" pitchFamily="34" charset="0"/>
                <a:cs typeface="Arial" panose="020B0604020202020204" pitchFamily="34" charset="0"/>
              </a:rPr>
              <a:t>UPDATE INFORMATION FOR AUTHORS</a:t>
            </a:r>
            <a:br>
              <a:rPr lang="en-US">
                <a:latin typeface="Arial" panose="020B0604020202020204" pitchFamily="34" charset="0"/>
                <a:cs typeface="Arial" panose="020B0604020202020204" pitchFamily="34" charset="0"/>
              </a:rPr>
            </a:br>
            <a:r>
              <a:rPr lang="en-US" sz="4617">
                <a:latin typeface="Arial" panose="020B0604020202020204" pitchFamily="34" charset="0"/>
                <a:cs typeface="Arial" panose="020B0604020202020204" pitchFamily="34" charset="0"/>
              </a:rPr>
              <a:t>*Keep slide hidden*</a:t>
            </a:r>
            <a:endParaRPr lang="en-US">
              <a:latin typeface="Arial" panose="020B0604020202020204" pitchFamily="34" charset="0"/>
              <a:cs typeface="Arial" panose="020B0604020202020204" pitchFamily="34" charset="0"/>
            </a:endParaRPr>
          </a:p>
        </p:txBody>
      </p:sp>
      <p:sp>
        <p:nvSpPr>
          <p:cNvPr id="4" name="TextBox 1">
            <a:extLst>
              <a:ext uri="{FF2B5EF4-FFF2-40B4-BE49-F238E27FC236}">
                <a16:creationId xmlns:a16="http://schemas.microsoft.com/office/drawing/2014/main" id="{D2D6FF03-DCD1-E031-1CE2-5CB5BC26217A}"/>
              </a:ext>
            </a:extLst>
          </p:cNvPr>
          <p:cNvSpPr txBox="1"/>
          <p:nvPr/>
        </p:nvSpPr>
        <p:spPr>
          <a:xfrm>
            <a:off x="400146" y="2979747"/>
            <a:ext cx="19406298" cy="52897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53893" indent="-753893" defTabSz="1507937">
              <a:lnSpc>
                <a:spcPct val="150000"/>
              </a:lnSpc>
              <a:buFont typeface="Arial" panose="020B0604020202020204" pitchFamily="34" charset="0"/>
              <a:buChar char="•"/>
            </a:pPr>
            <a:r>
              <a:rPr lang="en-US" sz="4617">
                <a:solidFill>
                  <a:prstClr val="black"/>
                </a:solidFill>
                <a:latin typeface="Arial" panose="020B0604020202020204" pitchFamily="34" charset="0"/>
                <a:cs typeface="Arial" panose="020B0604020202020204" pitchFamily="34" charset="0"/>
              </a:rPr>
              <a:t>Presentation Topic: Invasive Pests and Pathways</a:t>
            </a:r>
          </a:p>
          <a:p>
            <a:pPr marL="753893" indent="-753893" defTabSz="1507937">
              <a:lnSpc>
                <a:spcPct val="150000"/>
              </a:lnSpc>
              <a:buFont typeface="Arial" panose="020B0604020202020204" pitchFamily="34" charset="0"/>
              <a:buChar char="•"/>
            </a:pPr>
            <a:r>
              <a:rPr lang="en-US" sz="4617">
                <a:solidFill>
                  <a:prstClr val="black"/>
                </a:solidFill>
                <a:latin typeface="Arial" panose="020B0604020202020204" pitchFamily="34" charset="0"/>
                <a:cs typeface="Arial" panose="020B0604020202020204" pitchFamily="34" charset="0"/>
              </a:rPr>
              <a:t>Updated by: Sarah Tafel</a:t>
            </a:r>
          </a:p>
          <a:p>
            <a:pPr marL="753893" indent="-753893" defTabSz="1507937">
              <a:lnSpc>
                <a:spcPct val="150000"/>
              </a:lnSpc>
              <a:buFont typeface="Arial" panose="020B0604020202020204" pitchFamily="34" charset="0"/>
              <a:buChar char="•"/>
            </a:pPr>
            <a:r>
              <a:rPr lang="en-US" sz="4617">
                <a:solidFill>
                  <a:prstClr val="black"/>
                </a:solidFill>
                <a:latin typeface="Arial" panose="020B0604020202020204" pitchFamily="34" charset="0"/>
                <a:cs typeface="Arial" panose="020B0604020202020204" pitchFamily="34" charset="0"/>
              </a:rPr>
              <a:t>Update began (</a:t>
            </a:r>
            <a:r>
              <a:rPr lang="en-US" sz="4617" i="1">
                <a:solidFill>
                  <a:prstClr val="black"/>
                </a:solidFill>
                <a:latin typeface="Arial" panose="020B0604020202020204" pitchFamily="34" charset="0"/>
                <a:cs typeface="Arial" panose="020B0604020202020204" pitchFamily="34" charset="0"/>
              </a:rPr>
              <a:t>dd/mm/</a:t>
            </a:r>
            <a:r>
              <a:rPr lang="en-US" sz="4617" i="1" err="1">
                <a:solidFill>
                  <a:prstClr val="black"/>
                </a:solidFill>
                <a:latin typeface="Arial" panose="020B0604020202020204" pitchFamily="34" charset="0"/>
                <a:cs typeface="Arial" panose="020B0604020202020204" pitchFamily="34" charset="0"/>
              </a:rPr>
              <a:t>yy</a:t>
            </a:r>
            <a:r>
              <a:rPr lang="en-US" sz="4617">
                <a:solidFill>
                  <a:prstClr val="black"/>
                </a:solidFill>
                <a:latin typeface="Arial" panose="020B0604020202020204" pitchFamily="34" charset="0"/>
                <a:cs typeface="Arial" panose="020B0604020202020204" pitchFamily="34" charset="0"/>
              </a:rPr>
              <a:t>): 9/5/2023</a:t>
            </a:r>
          </a:p>
          <a:p>
            <a:pPr marL="753893" indent="-753893" defTabSz="1507937">
              <a:lnSpc>
                <a:spcPct val="150000"/>
              </a:lnSpc>
              <a:buFont typeface="Arial" panose="020B0604020202020204" pitchFamily="34" charset="0"/>
              <a:buChar char="•"/>
            </a:pPr>
            <a:r>
              <a:rPr lang="en-US" sz="4617">
                <a:solidFill>
                  <a:prstClr val="black"/>
                </a:solidFill>
                <a:latin typeface="Arial" panose="020B0604020202020204" pitchFamily="34" charset="0"/>
                <a:cs typeface="Arial" panose="020B0604020202020204" pitchFamily="34" charset="0"/>
              </a:rPr>
              <a:t>Update complete (</a:t>
            </a:r>
            <a:r>
              <a:rPr lang="en-US" sz="4617" i="1">
                <a:solidFill>
                  <a:prstClr val="black"/>
                </a:solidFill>
                <a:latin typeface="Arial" panose="020B0604020202020204" pitchFamily="34" charset="0"/>
                <a:cs typeface="Arial" panose="020B0604020202020204" pitchFamily="34" charset="0"/>
              </a:rPr>
              <a:t>dd/mm/</a:t>
            </a:r>
            <a:r>
              <a:rPr lang="en-US" sz="4617" i="1" err="1">
                <a:solidFill>
                  <a:prstClr val="black"/>
                </a:solidFill>
                <a:latin typeface="Arial" panose="020B0604020202020204" pitchFamily="34" charset="0"/>
                <a:cs typeface="Arial" panose="020B0604020202020204" pitchFamily="34" charset="0"/>
              </a:rPr>
              <a:t>yy</a:t>
            </a:r>
            <a:r>
              <a:rPr lang="en-US" sz="4617">
                <a:solidFill>
                  <a:prstClr val="black"/>
                </a:solidFill>
                <a:latin typeface="Arial" panose="020B0604020202020204" pitchFamily="34" charset="0"/>
                <a:cs typeface="Arial" panose="020B0604020202020204" pitchFamily="34" charset="0"/>
              </a:rPr>
              <a:t>): 9/12/2023</a:t>
            </a:r>
          </a:p>
          <a:p>
            <a:pPr marL="753893" indent="-753893" defTabSz="1507937">
              <a:lnSpc>
                <a:spcPct val="150000"/>
              </a:lnSpc>
              <a:buFont typeface="Arial" panose="020B0604020202020204" pitchFamily="34" charset="0"/>
              <a:buChar char="•"/>
            </a:pPr>
            <a:r>
              <a:rPr lang="en-US" sz="4617">
                <a:solidFill>
                  <a:prstClr val="black"/>
                </a:solidFill>
                <a:latin typeface="Arial" panose="020B0604020202020204" pitchFamily="34" charset="0"/>
                <a:cs typeface="Arial" panose="020B0604020202020204" pitchFamily="34" charset="0"/>
              </a:rPr>
              <a:t>Uploaded to site (</a:t>
            </a:r>
            <a:r>
              <a:rPr lang="en-US" sz="4617" i="1">
                <a:solidFill>
                  <a:prstClr val="black"/>
                </a:solidFill>
                <a:latin typeface="Arial" panose="020B0604020202020204" pitchFamily="34" charset="0"/>
                <a:cs typeface="Arial" panose="020B0604020202020204" pitchFamily="34" charset="0"/>
              </a:rPr>
              <a:t>dd/mm/</a:t>
            </a:r>
            <a:r>
              <a:rPr lang="en-US" sz="4617" i="1" err="1">
                <a:solidFill>
                  <a:prstClr val="black"/>
                </a:solidFill>
                <a:latin typeface="Arial" panose="020B0604020202020204" pitchFamily="34" charset="0"/>
                <a:cs typeface="Arial" panose="020B0604020202020204" pitchFamily="34" charset="0"/>
              </a:rPr>
              <a:t>yy</a:t>
            </a:r>
            <a:r>
              <a:rPr lang="en-US" sz="4617">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3718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bwMode="auto">
          <a:xfrm>
            <a:off x="2513808" y="525001"/>
            <a:ext cx="15078075" cy="11672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spAutoFit/>
          </a:bodyPr>
          <a:lstStyle/>
          <a:p>
            <a:pPr eaLnBrk="1" hangingPunct="1"/>
            <a:r>
              <a:rPr lang="en-US" altLang="en-US" sz="6596">
                <a:solidFill>
                  <a:schemeClr val="tx1"/>
                </a:solidFill>
              </a:rPr>
              <a:t>Native</a:t>
            </a:r>
          </a:p>
        </p:txBody>
      </p:sp>
      <p:sp>
        <p:nvSpPr>
          <p:cNvPr id="16387" name="TextBox 3"/>
          <p:cNvSpPr txBox="1">
            <a:spLocks noChangeArrowheads="1"/>
          </p:cNvSpPr>
          <p:nvPr/>
        </p:nvSpPr>
        <p:spPr bwMode="auto">
          <a:xfrm>
            <a:off x="22351693" y="8921593"/>
            <a:ext cx="18473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968"/>
          </a:p>
        </p:txBody>
      </p:sp>
      <p:sp>
        <p:nvSpPr>
          <p:cNvPr id="3" name="TextBox 2"/>
          <p:cNvSpPr txBox="1"/>
          <p:nvPr/>
        </p:nvSpPr>
        <p:spPr>
          <a:xfrm>
            <a:off x="1766185" y="1780047"/>
            <a:ext cx="16510492" cy="1513363"/>
          </a:xfrm>
          <a:prstGeom prst="rect">
            <a:avLst/>
          </a:prstGeom>
          <a:noFill/>
        </p:spPr>
        <p:txBody>
          <a:bodyPr wrap="square">
            <a:spAutoFit/>
          </a:bodyPr>
          <a:lstStyle/>
          <a:p>
            <a:pPr marL="0" lvl="1">
              <a:defRPr/>
            </a:pPr>
            <a:r>
              <a:rPr lang="en-US" sz="4617"/>
              <a:t>Organisms that occur in an ecosystem as a result of only natural processes, with no human intervention.</a:t>
            </a:r>
            <a:endParaRPr lang="en-US" sz="1731"/>
          </a:p>
        </p:txBody>
      </p:sp>
      <p:pic>
        <p:nvPicPr>
          <p:cNvPr id="27" name="Picture 26" descr="male and female wild turkeys"/>
          <p:cNvPicPr>
            <a:picLocks noChangeAspect="1"/>
          </p:cNvPicPr>
          <p:nvPr/>
        </p:nvPicPr>
        <p:blipFill rotWithShape="1">
          <a:blip r:embed="rId3"/>
          <a:srcRect l="13995"/>
          <a:stretch/>
        </p:blipFill>
        <p:spPr>
          <a:xfrm>
            <a:off x="14079609" y="4306832"/>
            <a:ext cx="5650167" cy="4523423"/>
          </a:xfrm>
          <a:prstGeom prst="roundRect">
            <a:avLst/>
          </a:prstGeom>
          <a:ln w="38100" cmpd="sng">
            <a:solidFill>
              <a:srgbClr val="000000"/>
            </a:solidFill>
          </a:ln>
        </p:spPr>
      </p:pic>
      <p:sp>
        <p:nvSpPr>
          <p:cNvPr id="16390" name="Rectangle 22"/>
          <p:cNvSpPr>
            <a:spLocks noChangeArrowheads="1"/>
          </p:cNvSpPr>
          <p:nvPr/>
        </p:nvSpPr>
        <p:spPr bwMode="auto">
          <a:xfrm>
            <a:off x="174547" y="10452013"/>
            <a:ext cx="10009848" cy="3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84">
                <a:solidFill>
                  <a:srgbClr val="000000"/>
                </a:solidFill>
              </a:rPr>
              <a:t>Photos: (</a:t>
            </a:r>
            <a:r>
              <a:rPr lang="en-US" altLang="en-US" sz="1484" i="1">
                <a:solidFill>
                  <a:srgbClr val="000000"/>
                </a:solidFill>
              </a:rPr>
              <a:t>Left and middle</a:t>
            </a:r>
            <a:r>
              <a:rPr lang="en-US" altLang="en-US" sz="1484">
                <a:solidFill>
                  <a:srgbClr val="000000"/>
                </a:solidFill>
              </a:rPr>
              <a:t>) – Wikimedia Commons; (</a:t>
            </a:r>
            <a:r>
              <a:rPr lang="en-US" altLang="en-US" sz="1484" i="1">
                <a:solidFill>
                  <a:srgbClr val="000000"/>
                </a:solidFill>
              </a:rPr>
              <a:t>Right</a:t>
            </a:r>
            <a:r>
              <a:rPr lang="en-US" altLang="en-US" sz="1484">
                <a:solidFill>
                  <a:srgbClr val="000000"/>
                </a:solidFill>
              </a:rPr>
              <a:t>) - Jennifer A. Hamel, University of Florida</a:t>
            </a:r>
            <a:r>
              <a:rPr lang="hu-HU" altLang="en-US" sz="1484">
                <a:solidFill>
                  <a:srgbClr val="000000"/>
                </a:solidFill>
              </a:rPr>
              <a:t>.</a:t>
            </a:r>
            <a:endParaRPr lang="en-US" altLang="en-US" sz="1484">
              <a:solidFill>
                <a:srgbClr val="000000"/>
              </a:solidFill>
            </a:endParaRPr>
          </a:p>
        </p:txBody>
      </p:sp>
      <p:pic>
        <p:nvPicPr>
          <p:cNvPr id="9" name="Picture 8" descr="bushes of blueberry plant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14" y="4302898"/>
            <a:ext cx="6031230" cy="4523423"/>
          </a:xfrm>
          <a:prstGeom prst="roundRect">
            <a:avLst/>
          </a:prstGeom>
          <a:ln w="38100" cmpd="sng">
            <a:solidFill>
              <a:srgbClr val="000000"/>
            </a:solidFill>
          </a:ln>
          <a:effectLst/>
        </p:spPr>
      </p:pic>
      <p:sp>
        <p:nvSpPr>
          <p:cNvPr id="16392" name="TextBox 7"/>
          <p:cNvSpPr txBox="1">
            <a:spLocks noChangeArrowheads="1"/>
          </p:cNvSpPr>
          <p:nvPr/>
        </p:nvSpPr>
        <p:spPr bwMode="auto">
          <a:xfrm>
            <a:off x="2513808" y="9017114"/>
            <a:ext cx="1696555"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Blueberry</a:t>
            </a:r>
          </a:p>
        </p:txBody>
      </p:sp>
      <p:sp>
        <p:nvSpPr>
          <p:cNvPr id="16393" name="TextBox 9"/>
          <p:cNvSpPr txBox="1">
            <a:spLocks noChangeArrowheads="1"/>
          </p:cNvSpPr>
          <p:nvPr/>
        </p:nvSpPr>
        <p:spPr bwMode="auto">
          <a:xfrm>
            <a:off x="15862839" y="8830255"/>
            <a:ext cx="1963743"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Wild turkey</a:t>
            </a:r>
          </a:p>
        </p:txBody>
      </p:sp>
      <p:pic>
        <p:nvPicPr>
          <p:cNvPr id="10" name="Picture 9" descr="Alligator submerged in water">
            <a:extLst>
              <a:ext uri="{FF2B5EF4-FFF2-40B4-BE49-F238E27FC236}">
                <a16:creationId xmlns:a16="http://schemas.microsoft.com/office/drawing/2014/main" id="{7E131773-5D6F-48CB-AB69-97AFDB72B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306" y="4302898"/>
            <a:ext cx="6802138" cy="4523423"/>
          </a:xfrm>
          <a:prstGeom prst="roundRect">
            <a:avLst/>
          </a:prstGeom>
          <a:ln w="38100" cmpd="sng">
            <a:solidFill>
              <a:schemeClr val="tx1"/>
            </a:solidFill>
          </a:ln>
        </p:spPr>
      </p:pic>
      <p:sp>
        <p:nvSpPr>
          <p:cNvPr id="11" name="TextBox 10">
            <a:extLst>
              <a:ext uri="{FF2B5EF4-FFF2-40B4-BE49-F238E27FC236}">
                <a16:creationId xmlns:a16="http://schemas.microsoft.com/office/drawing/2014/main" id="{2430D497-56F1-4027-AE21-818D1806A606}"/>
              </a:ext>
            </a:extLst>
          </p:cNvPr>
          <p:cNvSpPr txBox="1">
            <a:spLocks noChangeArrowheads="1"/>
          </p:cNvSpPr>
          <p:nvPr/>
        </p:nvSpPr>
        <p:spPr bwMode="auto">
          <a:xfrm>
            <a:off x="9447591" y="8830255"/>
            <a:ext cx="1473609"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Alligator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bwMode="auto">
          <a:xfrm>
            <a:off x="2513808" y="677401"/>
            <a:ext cx="15078075" cy="11672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spAutoFit/>
          </a:bodyPr>
          <a:lstStyle/>
          <a:p>
            <a:pPr eaLnBrk="1" hangingPunct="1"/>
            <a:r>
              <a:rPr lang="en-US" altLang="en-US" sz="6596">
                <a:solidFill>
                  <a:schemeClr val="tx1"/>
                </a:solidFill>
              </a:rPr>
              <a:t>Introduced</a:t>
            </a:r>
          </a:p>
        </p:txBody>
      </p:sp>
      <p:sp>
        <p:nvSpPr>
          <p:cNvPr id="17411" name="TextBox 3"/>
          <p:cNvSpPr txBox="1">
            <a:spLocks noChangeArrowheads="1"/>
          </p:cNvSpPr>
          <p:nvPr/>
        </p:nvSpPr>
        <p:spPr bwMode="auto">
          <a:xfrm>
            <a:off x="22351693" y="8921593"/>
            <a:ext cx="18473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968"/>
          </a:p>
        </p:txBody>
      </p:sp>
      <p:sp>
        <p:nvSpPr>
          <p:cNvPr id="5" name="TextBox 4"/>
          <p:cNvSpPr txBox="1"/>
          <p:nvPr/>
        </p:nvSpPr>
        <p:spPr>
          <a:xfrm>
            <a:off x="698649" y="2766448"/>
            <a:ext cx="11545592" cy="5776453"/>
          </a:xfrm>
          <a:prstGeom prst="rect">
            <a:avLst/>
          </a:prstGeom>
          <a:noFill/>
        </p:spPr>
        <p:txBody>
          <a:bodyPr wrap="square">
            <a:spAutoFit/>
          </a:bodyPr>
          <a:lstStyle/>
          <a:p>
            <a:pPr marL="0" lvl="1">
              <a:defRPr/>
            </a:pPr>
            <a:r>
              <a:rPr lang="en-US" sz="4617">
                <a:latin typeface="Arial" panose="020B0604020202020204" pitchFamily="34" charset="0"/>
                <a:cs typeface="Arial" panose="020B0604020202020204" pitchFamily="34" charset="0"/>
              </a:rPr>
              <a:t>Organisms that are introduced to a new ecosystem where they become established and survive</a:t>
            </a:r>
          </a:p>
          <a:p>
            <a:pPr marL="1505229" lvl="1" indent="-753923">
              <a:buFont typeface="Arial"/>
              <a:buChar char="•"/>
              <a:defRPr/>
            </a:pPr>
            <a:r>
              <a:rPr lang="en-US" sz="4617">
                <a:latin typeface="Arial" panose="020B0604020202020204" pitchFamily="34" charset="0"/>
                <a:cs typeface="Arial" panose="020B0604020202020204" pitchFamily="34" charset="0"/>
              </a:rPr>
              <a:t>AKA Exotic, Non-native</a:t>
            </a:r>
          </a:p>
          <a:p>
            <a:pPr marL="1505229" lvl="1" indent="-753923">
              <a:buFont typeface="Arial"/>
              <a:buChar char="•"/>
              <a:defRPr/>
            </a:pPr>
            <a:r>
              <a:rPr lang="en-US" sz="4617">
                <a:latin typeface="Arial" panose="020B0604020202020204" pitchFamily="34" charset="0"/>
                <a:cs typeface="Arial" panose="020B0604020202020204" pitchFamily="34" charset="0"/>
              </a:rPr>
              <a:t>Usually introduced via human intervention</a:t>
            </a:r>
          </a:p>
          <a:p>
            <a:pPr marL="1505229" lvl="1" indent="-753923">
              <a:buFont typeface="Arial"/>
              <a:buChar char="•"/>
              <a:defRPr/>
            </a:pPr>
            <a:r>
              <a:rPr lang="en-US" sz="4617">
                <a:latin typeface="Arial" panose="020B0604020202020204" pitchFamily="34" charset="0"/>
                <a:cs typeface="Arial" panose="020B0604020202020204" pitchFamily="34" charset="0"/>
              </a:rPr>
              <a:t>Can have beneficial or detrimental effects on environment</a:t>
            </a:r>
          </a:p>
        </p:txBody>
      </p:sp>
      <p:sp>
        <p:nvSpPr>
          <p:cNvPr id="17414" name="Rectangle 6"/>
          <p:cNvSpPr>
            <a:spLocks noChangeArrowheads="1"/>
          </p:cNvSpPr>
          <p:nvPr/>
        </p:nvSpPr>
        <p:spPr bwMode="auto">
          <a:xfrm>
            <a:off x="223044" y="10397521"/>
            <a:ext cx="2462276" cy="3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tr-TR" altLang="en-US" sz="1484">
                <a:solidFill>
                  <a:srgbClr val="000000"/>
                </a:solidFill>
              </a:rPr>
              <a:t>Photos: </a:t>
            </a:r>
            <a:r>
              <a:rPr lang="en-US" altLang="en-US" sz="1484">
                <a:solidFill>
                  <a:srgbClr val="000000"/>
                </a:solidFill>
              </a:rPr>
              <a:t>Wikimedia Commons</a:t>
            </a:r>
          </a:p>
        </p:txBody>
      </p:sp>
      <p:grpSp>
        <p:nvGrpSpPr>
          <p:cNvPr id="3" name="Group 2" descr="close up of a honey bee">
            <a:extLst>
              <a:ext uri="{FF2B5EF4-FFF2-40B4-BE49-F238E27FC236}">
                <a16:creationId xmlns:a16="http://schemas.microsoft.com/office/drawing/2014/main" id="{7C3B7BA9-72B2-8E12-3F44-9BAD424A2E22}"/>
              </a:ext>
            </a:extLst>
          </p:cNvPr>
          <p:cNvGrpSpPr/>
          <p:nvPr/>
        </p:nvGrpSpPr>
        <p:grpSpPr>
          <a:xfrm>
            <a:off x="13827521" y="6695113"/>
            <a:ext cx="4681571" cy="3892354"/>
            <a:chOff x="11117132" y="5719152"/>
            <a:chExt cx="5887126" cy="489467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7132" y="5719152"/>
              <a:ext cx="5887126" cy="4415343"/>
            </a:xfrm>
            <a:prstGeom prst="roundRect">
              <a:avLst/>
            </a:prstGeom>
            <a:ln w="38100" cmpd="sng">
              <a:solidFill>
                <a:srgbClr val="000000"/>
              </a:solidFill>
            </a:ln>
          </p:spPr>
        </p:pic>
        <p:sp>
          <p:nvSpPr>
            <p:cNvPr id="17416" name="TextBox 8"/>
            <p:cNvSpPr txBox="1">
              <a:spLocks noChangeArrowheads="1"/>
            </p:cNvSpPr>
            <p:nvPr/>
          </p:nvSpPr>
          <p:spPr bwMode="auto">
            <a:xfrm>
              <a:off x="13180903" y="10064768"/>
              <a:ext cx="1759584"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Honeybee</a:t>
              </a:r>
            </a:p>
          </p:txBody>
        </p:sp>
      </p:grpSp>
      <p:grpSp>
        <p:nvGrpSpPr>
          <p:cNvPr id="2" name="Group 1" descr="peaches on plant">
            <a:extLst>
              <a:ext uri="{FF2B5EF4-FFF2-40B4-BE49-F238E27FC236}">
                <a16:creationId xmlns:a16="http://schemas.microsoft.com/office/drawing/2014/main" id="{F23C4816-CEFC-895C-4EDD-B9E138A8EA4F}"/>
              </a:ext>
            </a:extLst>
          </p:cNvPr>
          <p:cNvGrpSpPr/>
          <p:nvPr/>
        </p:nvGrpSpPr>
        <p:grpSpPr>
          <a:xfrm>
            <a:off x="13634244" y="1789719"/>
            <a:ext cx="5074502" cy="4513859"/>
            <a:chOff x="14060697" y="721883"/>
            <a:chExt cx="5660233" cy="503487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0697" y="721883"/>
              <a:ext cx="5660233" cy="4523423"/>
            </a:xfrm>
            <a:prstGeom prst="roundRect">
              <a:avLst/>
            </a:prstGeom>
            <a:ln w="38100" cmpd="sng">
              <a:solidFill>
                <a:srgbClr val="000000"/>
              </a:solidFill>
            </a:ln>
          </p:spPr>
        </p:pic>
        <p:sp>
          <p:nvSpPr>
            <p:cNvPr id="17417" name="TextBox 9"/>
            <p:cNvSpPr txBox="1">
              <a:spLocks noChangeArrowheads="1"/>
            </p:cNvSpPr>
            <p:nvPr/>
          </p:nvSpPr>
          <p:spPr bwMode="auto">
            <a:xfrm>
              <a:off x="16168307" y="5207699"/>
              <a:ext cx="144501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Peaches</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bwMode="auto">
          <a:xfrm>
            <a:off x="2513808" y="372601"/>
            <a:ext cx="15078075" cy="11672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spAutoFit/>
          </a:bodyPr>
          <a:lstStyle/>
          <a:p>
            <a:pPr eaLnBrk="1" hangingPunct="1"/>
            <a:r>
              <a:rPr lang="en-US" altLang="en-US" sz="6596">
                <a:solidFill>
                  <a:schemeClr val="tx1"/>
                </a:solidFill>
              </a:rPr>
              <a:t>Invasive</a:t>
            </a:r>
          </a:p>
        </p:txBody>
      </p:sp>
      <p:sp>
        <p:nvSpPr>
          <p:cNvPr id="18435" name="TextBox 3"/>
          <p:cNvSpPr txBox="1">
            <a:spLocks noChangeArrowheads="1"/>
          </p:cNvSpPr>
          <p:nvPr/>
        </p:nvSpPr>
        <p:spPr bwMode="auto">
          <a:xfrm>
            <a:off x="22351693" y="8921593"/>
            <a:ext cx="18473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968"/>
          </a:p>
        </p:txBody>
      </p:sp>
      <p:sp>
        <p:nvSpPr>
          <p:cNvPr id="5" name="TextBox 4"/>
          <p:cNvSpPr txBox="1"/>
          <p:nvPr/>
        </p:nvSpPr>
        <p:spPr>
          <a:xfrm>
            <a:off x="1753621" y="1327584"/>
            <a:ext cx="16585883" cy="3477875"/>
          </a:xfrm>
          <a:prstGeom prst="rect">
            <a:avLst/>
          </a:prstGeom>
          <a:noFill/>
        </p:spPr>
        <p:txBody>
          <a:bodyPr wrap="square">
            <a:spAutoFit/>
          </a:bodyPr>
          <a:lstStyle/>
          <a:p>
            <a:pPr marL="0" lvl="1">
              <a:defRPr/>
            </a:pPr>
            <a:r>
              <a:rPr lang="en-US" sz="4400">
                <a:latin typeface="Arial" panose="020B0604020202020204" pitchFamily="34" charset="0"/>
                <a:cs typeface="Arial" panose="020B0604020202020204" pitchFamily="34" charset="0"/>
              </a:rPr>
              <a:t>Organisms that are introduced to an ecosystem where they establish and survive, causing harm.</a:t>
            </a:r>
          </a:p>
          <a:p>
            <a:pPr marL="1505229" lvl="1" indent="-753923">
              <a:buFont typeface="Arial"/>
              <a:buChar char="•"/>
              <a:defRPr/>
            </a:pPr>
            <a:r>
              <a:rPr lang="en-US" sz="4400">
                <a:latin typeface="Arial" panose="020B0604020202020204" pitchFamily="34" charset="0"/>
                <a:cs typeface="Arial" panose="020B0604020202020204" pitchFamily="34" charset="0"/>
              </a:rPr>
              <a:t>Usually introduced via human intervention</a:t>
            </a:r>
          </a:p>
          <a:p>
            <a:pPr marL="1505229" lvl="1" indent="-753923">
              <a:buFont typeface="Arial"/>
              <a:buChar char="•"/>
              <a:defRPr/>
            </a:pPr>
            <a:r>
              <a:rPr lang="en-US" sz="4400">
                <a:latin typeface="Arial" panose="020B0604020202020204" pitchFamily="34" charset="0"/>
                <a:cs typeface="Arial" panose="020B0604020202020204" pitchFamily="34" charset="0"/>
              </a:rPr>
              <a:t>Only have detrimental effects (economic, ecological, and/or human health)</a:t>
            </a:r>
          </a:p>
        </p:txBody>
      </p:sp>
      <p:sp>
        <p:nvSpPr>
          <p:cNvPr id="17" name="TextBox 16">
            <a:extLst>
              <a:ext uri="{FF2B5EF4-FFF2-40B4-BE49-F238E27FC236}">
                <a16:creationId xmlns:a16="http://schemas.microsoft.com/office/drawing/2014/main" id="{162887FC-B9C7-4276-B315-17B5768D7E3B}"/>
              </a:ext>
            </a:extLst>
          </p:cNvPr>
          <p:cNvSpPr txBox="1"/>
          <p:nvPr/>
        </p:nvSpPr>
        <p:spPr>
          <a:xfrm>
            <a:off x="223044" y="10150475"/>
            <a:ext cx="19659600" cy="599908"/>
          </a:xfrm>
          <a:prstGeom prst="rect">
            <a:avLst/>
          </a:prstGeom>
          <a:noFill/>
        </p:spPr>
        <p:txBody>
          <a:bodyPr wrap="square">
            <a:spAutoFit/>
          </a:bodyPr>
          <a:lstStyle/>
          <a:p>
            <a:r>
              <a:rPr lang="tr-TR" altLang="en-US" sz="1649">
                <a:solidFill>
                  <a:srgbClr val="000000"/>
                </a:solidFill>
              </a:rPr>
              <a:t>Photos: </a:t>
            </a:r>
            <a:r>
              <a:rPr lang="en-US" altLang="en-US" sz="1649">
                <a:solidFill>
                  <a:srgbClr val="000000"/>
                </a:solidFill>
              </a:rPr>
              <a:t>(</a:t>
            </a:r>
            <a:r>
              <a:rPr lang="en-US" altLang="en-US" sz="1649" i="1">
                <a:solidFill>
                  <a:srgbClr val="000000"/>
                </a:solidFill>
              </a:rPr>
              <a:t>Left</a:t>
            </a:r>
            <a:r>
              <a:rPr lang="en-US" altLang="en-US" sz="1649">
                <a:solidFill>
                  <a:srgbClr val="000000"/>
                </a:solidFill>
              </a:rPr>
              <a:t>)- Chuck </a:t>
            </a:r>
            <a:r>
              <a:rPr lang="en-US" altLang="en-US" sz="1649" err="1">
                <a:solidFill>
                  <a:srgbClr val="000000"/>
                </a:solidFill>
              </a:rPr>
              <a:t>Bargeron</a:t>
            </a:r>
            <a:r>
              <a:rPr lang="en-US" altLang="en-US" sz="1649">
                <a:solidFill>
                  <a:srgbClr val="000000"/>
                </a:solidFill>
              </a:rPr>
              <a:t>, University of Georgia, Bugwood.org, #</a:t>
            </a:r>
            <a:r>
              <a:rPr lang="en-US" sz="1649"/>
              <a:t>1150068</a:t>
            </a:r>
          </a:p>
          <a:p>
            <a:pPr eaLnBrk="1" hangingPunct="1"/>
            <a:r>
              <a:rPr lang="en-US" altLang="en-US" sz="1649">
                <a:solidFill>
                  <a:srgbClr val="000000"/>
                </a:solidFill>
              </a:rPr>
              <a:t> (</a:t>
            </a:r>
            <a:r>
              <a:rPr lang="en-US" altLang="en-US" sz="1649" i="1">
                <a:solidFill>
                  <a:srgbClr val="000000"/>
                </a:solidFill>
              </a:rPr>
              <a:t>Middle</a:t>
            </a:r>
            <a:r>
              <a:rPr lang="en-US" altLang="en-US" sz="1649">
                <a:solidFill>
                  <a:srgbClr val="000000"/>
                </a:solidFill>
              </a:rPr>
              <a:t>)- </a:t>
            </a:r>
            <a:r>
              <a:rPr lang="en-US" altLang="en-US" sz="1649"/>
              <a:t>Pest and Diseases Image Library, Bugwood.org, #5502140; </a:t>
            </a:r>
            <a:r>
              <a:rPr lang="en-US" altLang="en-US" sz="1649">
                <a:solidFill>
                  <a:srgbClr val="000000"/>
                </a:solidFill>
              </a:rPr>
              <a:t>(</a:t>
            </a:r>
            <a:r>
              <a:rPr lang="en-US" altLang="en-US" sz="1649" i="1">
                <a:solidFill>
                  <a:srgbClr val="000000"/>
                </a:solidFill>
              </a:rPr>
              <a:t>Right</a:t>
            </a:r>
            <a:r>
              <a:rPr lang="en-US" altLang="en-US" sz="1649">
                <a:solidFill>
                  <a:srgbClr val="000000"/>
                </a:solidFill>
              </a:rPr>
              <a:t>) - </a:t>
            </a:r>
            <a:r>
              <a:rPr lang="en-US" altLang="en-US" sz="1649"/>
              <a:t>USDA-ARS Photo, </a:t>
            </a:r>
            <a:r>
              <a:rPr lang="en-US" altLang="en-US" sz="1649">
                <a:hlinkClick r:id="rId3"/>
              </a:rPr>
              <a:t>http://www.ars.usda.gov/Main/docs.htm?docid=9910</a:t>
            </a:r>
            <a:r>
              <a:rPr lang="en-US" altLang="en-US" sz="1649"/>
              <a:t> </a:t>
            </a:r>
          </a:p>
        </p:txBody>
      </p:sp>
      <p:grpSp>
        <p:nvGrpSpPr>
          <p:cNvPr id="2" name="Group 1" descr="A white Japanese honeysuckle flower on a tree">
            <a:extLst>
              <a:ext uri="{FF2B5EF4-FFF2-40B4-BE49-F238E27FC236}">
                <a16:creationId xmlns:a16="http://schemas.microsoft.com/office/drawing/2014/main" id="{9E78DA23-3EFB-82A3-59B7-A60A75A07785}"/>
              </a:ext>
            </a:extLst>
          </p:cNvPr>
          <p:cNvGrpSpPr/>
          <p:nvPr/>
        </p:nvGrpSpPr>
        <p:grpSpPr>
          <a:xfrm>
            <a:off x="365103" y="5045075"/>
            <a:ext cx="19375483" cy="4793563"/>
            <a:chOff x="365103" y="5286788"/>
            <a:chExt cx="19375483" cy="4793563"/>
          </a:xfrm>
        </p:grpSpPr>
        <p:pic>
          <p:nvPicPr>
            <p:cNvPr id="10" name="Content Placeholder 10" descr="wheat stalks infected with stem rust"/>
            <p:cNvPicPr>
              <a:picLocks noChangeAspect="1"/>
            </p:cNvPicPr>
            <p:nvPr/>
          </p:nvPicPr>
          <p:blipFill rotWithShape="1">
            <a:blip r:embed="rId4"/>
            <a:srcRect r="7985" b="4562"/>
            <a:stretch/>
          </p:blipFill>
          <p:spPr>
            <a:xfrm>
              <a:off x="13613217" y="5286788"/>
              <a:ext cx="6127369" cy="4221861"/>
            </a:xfrm>
            <a:prstGeom prst="roundRect">
              <a:avLst/>
            </a:prstGeom>
            <a:ln w="38100">
              <a:solidFill>
                <a:schemeClr val="tx1"/>
              </a:solidFill>
            </a:ln>
            <a:effectLst/>
          </p:spPr>
        </p:pic>
        <p:sp>
          <p:nvSpPr>
            <p:cNvPr id="18441" name="TextBox 12"/>
            <p:cNvSpPr txBox="1">
              <a:spLocks noChangeArrowheads="1"/>
            </p:cNvSpPr>
            <p:nvPr/>
          </p:nvSpPr>
          <p:spPr bwMode="auto">
            <a:xfrm>
              <a:off x="15460011" y="9472216"/>
              <a:ext cx="2762103"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Wheat stem rust</a:t>
              </a:r>
            </a:p>
          </p:txBody>
        </p:sp>
        <p:pic>
          <p:nvPicPr>
            <p:cNvPr id="12" name="Picture 11" descr="A white flower on a tree&#10;&#10;Description automatically generated with low confidence">
              <a:extLst>
                <a:ext uri="{FF2B5EF4-FFF2-40B4-BE49-F238E27FC236}">
                  <a16:creationId xmlns:a16="http://schemas.microsoft.com/office/drawing/2014/main" id="{7FB245BB-B148-4EBB-AB66-2854BEF2459E}"/>
                </a:ext>
              </a:extLst>
            </p:cNvPr>
            <p:cNvPicPr>
              <a:picLocks noChangeAspect="1"/>
            </p:cNvPicPr>
            <p:nvPr/>
          </p:nvPicPr>
          <p:blipFill rotWithShape="1">
            <a:blip r:embed="rId5"/>
            <a:srcRect l="9550" r="7681" b="6521"/>
            <a:stretch/>
          </p:blipFill>
          <p:spPr>
            <a:xfrm>
              <a:off x="365103" y="5286788"/>
              <a:ext cx="5607266" cy="4221861"/>
            </a:xfrm>
            <a:prstGeom prst="roundRect">
              <a:avLst/>
            </a:prstGeom>
            <a:ln w="38100" cmpd="sng">
              <a:solidFill>
                <a:schemeClr val="tx1"/>
              </a:solidFill>
            </a:ln>
          </p:spPr>
        </p:pic>
        <p:pic>
          <p:nvPicPr>
            <p:cNvPr id="14" name="Picture 13" descr="Giant African land snail on gloved hand">
              <a:extLst>
                <a:ext uri="{FF2B5EF4-FFF2-40B4-BE49-F238E27FC236}">
                  <a16:creationId xmlns:a16="http://schemas.microsoft.com/office/drawing/2014/main" id="{150FAEAB-DA75-44C6-B626-31A9E8A77C69}"/>
                </a:ext>
              </a:extLst>
            </p:cNvPr>
            <p:cNvPicPr>
              <a:picLocks noChangeAspect="1"/>
            </p:cNvPicPr>
            <p:nvPr/>
          </p:nvPicPr>
          <p:blipFill rotWithShape="1">
            <a:blip r:embed="rId6"/>
            <a:srcRect l="10901" t="15086" r="2993" b="13121"/>
            <a:stretch/>
          </p:blipFill>
          <p:spPr>
            <a:xfrm>
              <a:off x="6415591" y="5309429"/>
              <a:ext cx="6751154" cy="4221861"/>
            </a:xfrm>
            <a:prstGeom prst="roundRect">
              <a:avLst>
                <a:gd name="adj" fmla="val 19237"/>
              </a:avLst>
            </a:prstGeom>
            <a:blipFill dpi="0" rotWithShape="1">
              <a:blip r:embed="rId7" cstate="print"/>
              <a:srcRect/>
              <a:stretch>
                <a:fillRect/>
              </a:stretch>
            </a:blipFill>
            <a:ln w="38100">
              <a:solidFill>
                <a:schemeClr val="tx1"/>
              </a:solidFill>
              <a:round/>
              <a:headEnd/>
              <a:tailEnd/>
            </a:ln>
            <a:effectLst>
              <a:outerShdw dist="23000" dir="5400000" rotWithShape="0">
                <a:srgbClr val="808080">
                  <a:alpha val="34999"/>
                </a:srgbClr>
              </a:outerShdw>
            </a:effectLst>
          </p:spPr>
        </p:pic>
        <p:sp>
          <p:nvSpPr>
            <p:cNvPr id="15" name="TextBox 8">
              <a:extLst>
                <a:ext uri="{FF2B5EF4-FFF2-40B4-BE49-F238E27FC236}">
                  <a16:creationId xmlns:a16="http://schemas.microsoft.com/office/drawing/2014/main" id="{74BE3E1A-C3FB-44B4-9CF8-8B14DD83720C}"/>
                </a:ext>
              </a:extLst>
            </p:cNvPr>
            <p:cNvSpPr txBox="1">
              <a:spLocks noChangeArrowheads="1"/>
            </p:cNvSpPr>
            <p:nvPr/>
          </p:nvSpPr>
          <p:spPr bwMode="auto">
            <a:xfrm>
              <a:off x="1250574" y="9531290"/>
              <a:ext cx="3601114"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Japanese honeysuckle</a:t>
              </a:r>
            </a:p>
          </p:txBody>
        </p:sp>
        <p:sp>
          <p:nvSpPr>
            <p:cNvPr id="18" name="TextBox 8">
              <a:extLst>
                <a:ext uri="{FF2B5EF4-FFF2-40B4-BE49-F238E27FC236}">
                  <a16:creationId xmlns:a16="http://schemas.microsoft.com/office/drawing/2014/main" id="{A1F56669-1985-4543-83AB-33D766B4D6AC}"/>
                </a:ext>
              </a:extLst>
            </p:cNvPr>
            <p:cNvSpPr txBox="1">
              <a:spLocks noChangeArrowheads="1"/>
            </p:cNvSpPr>
            <p:nvPr/>
          </p:nvSpPr>
          <p:spPr bwMode="auto">
            <a:xfrm>
              <a:off x="7843583" y="9508650"/>
              <a:ext cx="3749488"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968"/>
                <a:t>Giant African land snail</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bwMode="auto">
          <a:xfrm>
            <a:off x="2513806" y="286740"/>
            <a:ext cx="15078075" cy="11672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spAutoFit/>
          </a:bodyPr>
          <a:lstStyle/>
          <a:p>
            <a:pPr eaLnBrk="1" hangingPunct="1"/>
            <a:r>
              <a:rPr lang="en-US" altLang="en-US" sz="6596">
                <a:solidFill>
                  <a:schemeClr val="tx1"/>
                </a:solidFill>
              </a:rPr>
              <a:t>Pest</a:t>
            </a:r>
          </a:p>
        </p:txBody>
      </p:sp>
      <p:sp>
        <p:nvSpPr>
          <p:cNvPr id="19459" name="TextBox 3"/>
          <p:cNvSpPr txBox="1">
            <a:spLocks noChangeArrowheads="1"/>
          </p:cNvSpPr>
          <p:nvPr/>
        </p:nvSpPr>
        <p:spPr bwMode="auto">
          <a:xfrm>
            <a:off x="22351693" y="8921593"/>
            <a:ext cx="18473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968"/>
          </a:p>
        </p:txBody>
      </p:sp>
      <p:sp>
        <p:nvSpPr>
          <p:cNvPr id="5" name="TextBox 4"/>
          <p:cNvSpPr txBox="1"/>
          <p:nvPr/>
        </p:nvSpPr>
        <p:spPr>
          <a:xfrm>
            <a:off x="1759901" y="1710603"/>
            <a:ext cx="16585883" cy="2554545"/>
          </a:xfrm>
          <a:prstGeom prst="rect">
            <a:avLst/>
          </a:prstGeom>
          <a:noFill/>
        </p:spPr>
        <p:txBody>
          <a:bodyPr wrap="square">
            <a:spAutoFit/>
          </a:bodyPr>
          <a:lstStyle/>
          <a:p>
            <a:pPr marL="0" lvl="1">
              <a:defRPr/>
            </a:pPr>
            <a:r>
              <a:rPr lang="en-US" sz="4000">
                <a:latin typeface="Arial" panose="020B0604020202020204" pitchFamily="34" charset="0"/>
                <a:cs typeface="Arial" panose="020B0604020202020204" pitchFamily="34" charset="0"/>
              </a:rPr>
              <a:t>Organisms that compete with humans for resources</a:t>
            </a:r>
          </a:p>
          <a:p>
            <a:pPr marL="1505229" lvl="1" indent="-753923">
              <a:buFont typeface="Arial"/>
              <a:buChar char="•"/>
              <a:defRPr/>
            </a:pPr>
            <a:r>
              <a:rPr lang="en-US" sz="4000">
                <a:latin typeface="Arial" panose="020B0604020202020204" pitchFamily="34" charset="0"/>
                <a:cs typeface="Arial" panose="020B0604020202020204" pitchFamily="34" charset="0"/>
              </a:rPr>
              <a:t>Competition includes consuming or damaging food, fiber, other resources that humans value</a:t>
            </a:r>
          </a:p>
          <a:p>
            <a:pPr marL="1505229" lvl="1" indent="-753923">
              <a:buFont typeface="Arial"/>
              <a:buChar char="•"/>
              <a:defRPr/>
            </a:pPr>
            <a:r>
              <a:rPr lang="en-US" sz="4000">
                <a:latin typeface="Arial" panose="020B0604020202020204" pitchFamily="34" charset="0"/>
                <a:cs typeface="Arial" panose="020B0604020202020204" pitchFamily="34" charset="0"/>
              </a:rPr>
              <a:t>Pests can be native, introduced, or invasive</a:t>
            </a:r>
          </a:p>
        </p:txBody>
      </p:sp>
      <p:sp>
        <p:nvSpPr>
          <p:cNvPr id="19461" name="Rectangle 10"/>
          <p:cNvSpPr>
            <a:spLocks noChangeAspect="1"/>
          </p:cNvSpPr>
          <p:nvPr/>
        </p:nvSpPr>
        <p:spPr bwMode="auto">
          <a:xfrm>
            <a:off x="293079" y="10156918"/>
            <a:ext cx="20028442" cy="54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en-US" sz="1484">
                <a:solidFill>
                  <a:srgbClr val="000000"/>
                </a:solidFill>
              </a:rPr>
              <a:t>Photos: </a:t>
            </a:r>
            <a:r>
              <a:rPr lang="en-US" altLang="en-US" sz="1484">
                <a:solidFill>
                  <a:srgbClr val="000000"/>
                </a:solidFill>
              </a:rPr>
              <a:t>(</a:t>
            </a:r>
            <a:r>
              <a:rPr lang="en-US" altLang="en-US" sz="1484" i="1">
                <a:solidFill>
                  <a:srgbClr val="000000"/>
                </a:solidFill>
              </a:rPr>
              <a:t>Left, main</a:t>
            </a:r>
            <a:r>
              <a:rPr lang="en-US" altLang="en-US" sz="1484">
                <a:solidFill>
                  <a:srgbClr val="000000"/>
                </a:solidFill>
              </a:rPr>
              <a:t>) - </a:t>
            </a:r>
            <a:r>
              <a:rPr lang="en-US" altLang="en-US" sz="1484"/>
              <a:t>Ronald F. Billings, Texas Forest Service, </a:t>
            </a:r>
            <a:r>
              <a:rPr lang="en-US" altLang="en-US" sz="1484">
                <a:hlinkClick r:id="rId3"/>
              </a:rPr>
              <a:t>www.bugwood.org</a:t>
            </a:r>
            <a:r>
              <a:rPr lang="en-US" altLang="en-US" sz="1484"/>
              <a:t>, #1546017; (</a:t>
            </a:r>
            <a:r>
              <a:rPr lang="en-US" altLang="en-US" sz="1484" i="1">
                <a:solidFill>
                  <a:srgbClr val="000000"/>
                </a:solidFill>
              </a:rPr>
              <a:t>Left, inset</a:t>
            </a:r>
            <a:r>
              <a:rPr lang="en-US" altLang="en-US" sz="1484">
                <a:solidFill>
                  <a:srgbClr val="000000"/>
                </a:solidFill>
              </a:rPr>
              <a:t>) -</a:t>
            </a:r>
            <a:r>
              <a:rPr lang="en-US" altLang="en-US" sz="1484"/>
              <a:t> Erich G. </a:t>
            </a:r>
            <a:r>
              <a:rPr lang="en-US" altLang="en-US" sz="1484" err="1"/>
              <a:t>Vallery</a:t>
            </a:r>
            <a:r>
              <a:rPr lang="en-US" altLang="en-US" sz="1484"/>
              <a:t>, USDA Forest Service - SRS-4552, </a:t>
            </a:r>
            <a:r>
              <a:rPr lang="en-US" altLang="en-US" sz="1484">
                <a:hlinkClick r:id="rId3"/>
              </a:rPr>
              <a:t>www.bugwood.org</a:t>
            </a:r>
            <a:r>
              <a:rPr lang="en-US" altLang="en-US" sz="1484"/>
              <a:t>, #5289035; (</a:t>
            </a:r>
            <a:r>
              <a:rPr lang="en-US" altLang="en-US" sz="1484" i="1"/>
              <a:t>Right</a:t>
            </a:r>
            <a:r>
              <a:rPr lang="en-US" altLang="en-US" sz="1484" i="1">
                <a:solidFill>
                  <a:srgbClr val="000000"/>
                </a:solidFill>
              </a:rPr>
              <a:t>, main</a:t>
            </a:r>
            <a:r>
              <a:rPr lang="en-US" altLang="en-US" sz="1484">
                <a:solidFill>
                  <a:srgbClr val="000000"/>
                </a:solidFill>
              </a:rPr>
              <a:t>) - </a:t>
            </a:r>
            <a:r>
              <a:rPr lang="en-US" altLang="en-US" sz="1484"/>
              <a:t>Daniel Herms, The Ohio State University, </a:t>
            </a:r>
            <a:r>
              <a:rPr lang="en-US" altLang="en-US" sz="1484">
                <a:hlinkClick r:id="rId3"/>
              </a:rPr>
              <a:t>www.bugwood.org</a:t>
            </a:r>
            <a:r>
              <a:rPr lang="en-US" altLang="en-US" sz="1484"/>
              <a:t>, #5171038; (</a:t>
            </a:r>
            <a:r>
              <a:rPr lang="en-US" altLang="en-US" sz="1484" i="1">
                <a:solidFill>
                  <a:srgbClr val="000000"/>
                </a:solidFill>
              </a:rPr>
              <a:t>Right, inset</a:t>
            </a:r>
            <a:r>
              <a:rPr lang="en-US" altLang="en-US" sz="1484">
                <a:solidFill>
                  <a:srgbClr val="000000"/>
                </a:solidFill>
              </a:rPr>
              <a:t>) -</a:t>
            </a:r>
            <a:r>
              <a:rPr lang="en-US" altLang="en-US" sz="1484"/>
              <a:t> David </a:t>
            </a:r>
            <a:r>
              <a:rPr lang="en-US" altLang="en-US" sz="1484" err="1"/>
              <a:t>Cappaert</a:t>
            </a:r>
            <a:r>
              <a:rPr lang="en-US" altLang="en-US" sz="1484"/>
              <a:t>, Michigan State University, </a:t>
            </a:r>
            <a:r>
              <a:rPr lang="en-US" altLang="en-US" sz="1484">
                <a:hlinkClick r:id="rId3"/>
              </a:rPr>
              <a:t>www.bugwood.org</a:t>
            </a:r>
            <a:r>
              <a:rPr lang="en-US" altLang="en-US" sz="1484"/>
              <a:t>, #2106098.</a:t>
            </a:r>
          </a:p>
        </p:txBody>
      </p:sp>
      <p:grpSp>
        <p:nvGrpSpPr>
          <p:cNvPr id="3" name="Group 2">
            <a:extLst>
              <a:ext uri="{FF2B5EF4-FFF2-40B4-BE49-F238E27FC236}">
                <a16:creationId xmlns:a16="http://schemas.microsoft.com/office/drawing/2014/main" id="{7541E61F-F188-207B-B831-8C8A93C20492}"/>
              </a:ext>
            </a:extLst>
          </p:cNvPr>
          <p:cNvGrpSpPr/>
          <p:nvPr/>
        </p:nvGrpSpPr>
        <p:grpSpPr>
          <a:xfrm>
            <a:off x="10523950" y="4526560"/>
            <a:ext cx="8075613" cy="5177874"/>
            <a:chOff x="10307300" y="3919616"/>
            <a:chExt cx="9015026" cy="5780202"/>
          </a:xfrm>
        </p:grpSpPr>
        <p:sp>
          <p:nvSpPr>
            <p:cNvPr id="12" name="Rounded Rectangle 11" descr="row of damaged ash trees"/>
            <p:cNvSpPr>
              <a:spLocks noChangeAspect="1"/>
            </p:cNvSpPr>
            <p:nvPr/>
          </p:nvSpPr>
          <p:spPr bwMode="auto">
            <a:xfrm>
              <a:off x="10307300" y="4243987"/>
              <a:ext cx="8572145" cy="4975765"/>
            </a:xfrm>
            <a:prstGeom prst="roundRect">
              <a:avLst/>
            </a:prstGeom>
            <a:blipFill>
              <a:blip r:embed="rId4" cstate="print"/>
              <a:stretch>
                <a:fillRect/>
              </a:stretch>
            </a:blip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968"/>
            </a:p>
          </p:txBody>
        </p:sp>
        <p:sp>
          <p:nvSpPr>
            <p:cNvPr id="13" name="Rounded Rectangle 12" descr="emerald ash borer"/>
            <p:cNvSpPr>
              <a:spLocks noChangeAspect="1"/>
            </p:cNvSpPr>
            <p:nvPr/>
          </p:nvSpPr>
          <p:spPr bwMode="auto">
            <a:xfrm>
              <a:off x="15861435" y="3919616"/>
              <a:ext cx="3460891" cy="1960150"/>
            </a:xfrm>
            <a:prstGeom prst="roundRect">
              <a:avLst>
                <a:gd name="adj" fmla="val 29723"/>
              </a:avLst>
            </a:prstGeom>
            <a:blipFill>
              <a:blip r:embed="rId5" cstate="print"/>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968"/>
            </a:p>
          </p:txBody>
        </p:sp>
        <p:sp>
          <p:nvSpPr>
            <p:cNvPr id="19464" name="TextBox 15"/>
            <p:cNvSpPr txBox="1">
              <a:spLocks noChangeArrowheads="1"/>
            </p:cNvSpPr>
            <p:nvPr/>
          </p:nvSpPr>
          <p:spPr bwMode="auto">
            <a:xfrm>
              <a:off x="11493821" y="9253164"/>
              <a:ext cx="6199102" cy="44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latin typeface="Arial" panose="020B0604020202020204" pitchFamily="34" charset="0"/>
                </a:rPr>
                <a:t>Ash tree damage caused by Emerald ash borer</a:t>
              </a:r>
            </a:p>
          </p:txBody>
        </p:sp>
      </p:grpSp>
      <p:grpSp>
        <p:nvGrpSpPr>
          <p:cNvPr id="2" name="Group 1">
            <a:extLst>
              <a:ext uri="{FF2B5EF4-FFF2-40B4-BE49-F238E27FC236}">
                <a16:creationId xmlns:a16="http://schemas.microsoft.com/office/drawing/2014/main" id="{20342566-9685-4E8A-4450-87C12065CB3D}"/>
              </a:ext>
            </a:extLst>
          </p:cNvPr>
          <p:cNvGrpSpPr/>
          <p:nvPr/>
        </p:nvGrpSpPr>
        <p:grpSpPr>
          <a:xfrm>
            <a:off x="1198202" y="4526560"/>
            <a:ext cx="7663454" cy="5251137"/>
            <a:chOff x="499513" y="3919616"/>
            <a:chExt cx="8521384" cy="5839006"/>
          </a:xfrm>
        </p:grpSpPr>
        <p:pic>
          <p:nvPicPr>
            <p:cNvPr id="9" name="Picture 8" descr="row of damaged pine trees"/>
            <p:cNvPicPr>
              <a:picLocks noChangeAspect="1"/>
            </p:cNvPicPr>
            <p:nvPr/>
          </p:nvPicPr>
          <p:blipFill>
            <a:blip r:embed="rId6" cstate="print"/>
            <a:stretch>
              <a:fillRect/>
            </a:stretch>
          </p:blipFill>
          <p:spPr bwMode="auto">
            <a:xfrm>
              <a:off x="1082812" y="4234781"/>
              <a:ext cx="7938085" cy="4975765"/>
            </a:xfrm>
            <a:prstGeom prst="roundRect">
              <a:avLst/>
            </a:prstGeom>
            <a:ln w="38100">
              <a:solidFill>
                <a:schemeClr val="tx1"/>
              </a:solidFill>
            </a:ln>
            <a:effectLst/>
          </p:spPr>
        </p:pic>
        <p:pic>
          <p:nvPicPr>
            <p:cNvPr id="10" name="Picture 8" descr="southern pine beetle"/>
            <p:cNvPicPr>
              <a:picLocks noChangeAspect="1"/>
            </p:cNvPicPr>
            <p:nvPr/>
          </p:nvPicPr>
          <p:blipFill>
            <a:blip r:embed="rId7" cstate="print"/>
            <a:stretch>
              <a:fillRect/>
            </a:stretch>
          </p:blipFill>
          <p:spPr bwMode="auto">
            <a:xfrm>
              <a:off x="499513" y="3919616"/>
              <a:ext cx="2478897" cy="1960150"/>
            </a:xfrm>
            <a:prstGeom prst="roundRect">
              <a:avLst>
                <a:gd name="adj" fmla="val 37890"/>
              </a:avLst>
            </a:prstGeom>
            <a:ln w="38100">
              <a:solidFill>
                <a:schemeClr val="tx1"/>
              </a:solidFill>
            </a:ln>
            <a:effectLst/>
          </p:spPr>
        </p:pic>
        <p:sp>
          <p:nvSpPr>
            <p:cNvPr id="19467" name="TextBox 18"/>
            <p:cNvSpPr txBox="1">
              <a:spLocks noChangeArrowheads="1"/>
            </p:cNvSpPr>
            <p:nvPr/>
          </p:nvSpPr>
          <p:spPr bwMode="auto">
            <a:xfrm>
              <a:off x="1780861" y="9313719"/>
              <a:ext cx="6541987" cy="44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latin typeface="Arial" panose="020B0604020202020204" pitchFamily="34" charset="0"/>
                </a:rPr>
                <a:t>Pine tree damage caused by Southern pine beetle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solidFill>
                  <a:schemeClr val="tx1"/>
                </a:solidFill>
              </a:rPr>
              <a:t>Don’t Pack a Pest!</a:t>
            </a:r>
          </a:p>
        </p:txBody>
      </p:sp>
      <p:pic>
        <p:nvPicPr>
          <p:cNvPr id="12" name="Content Placeholder 11" descr="U.S. Customs and Border Protection poste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90044" y="2066131"/>
            <a:ext cx="5538319" cy="7177088"/>
          </a:xfrm>
        </p:spPr>
      </p:pic>
      <p:pic>
        <p:nvPicPr>
          <p:cNvPr id="8" name="Content Placeholder 7" descr="Don't Pack a Pest post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0178503" y="3150202"/>
            <a:ext cx="6659951" cy="3502444"/>
          </a:xfrm>
        </p:spPr>
      </p:pic>
      <p:sp>
        <p:nvSpPr>
          <p:cNvPr id="11" name="TextBox 10"/>
          <p:cNvSpPr txBox="1"/>
          <p:nvPr/>
        </p:nvSpPr>
        <p:spPr>
          <a:xfrm>
            <a:off x="10851909" y="6881778"/>
            <a:ext cx="5551200" cy="549061"/>
          </a:xfrm>
          <a:prstGeom prst="rect">
            <a:avLst/>
          </a:prstGeom>
          <a:noFill/>
        </p:spPr>
        <p:txBody>
          <a:bodyPr wrap="none" rtlCol="0">
            <a:spAutoFit/>
          </a:bodyPr>
          <a:lstStyle/>
          <a:p>
            <a:r>
              <a:rPr lang="en-US" sz="2968">
                <a:hlinkClick r:id="rId5"/>
              </a:rPr>
              <a:t>http://www.dontpackapest.com/</a:t>
            </a:r>
            <a:r>
              <a:rPr lang="en-US" sz="2968"/>
              <a:t> </a:t>
            </a:r>
          </a:p>
        </p:txBody>
      </p:sp>
    </p:spTree>
    <p:extLst>
      <p:ext uri="{BB962C8B-B14F-4D97-AF65-F5344CB8AC3E}">
        <p14:creationId xmlns:p14="http://schemas.microsoft.com/office/powerpoint/2010/main" val="1081380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chemeClr val="tx1"/>
                </a:solidFill>
              </a:rPr>
              <a:t>Don’t Pack a Pest!</a:t>
            </a:r>
          </a:p>
        </p:txBody>
      </p:sp>
      <p:pic>
        <p:nvPicPr>
          <p:cNvPr id="5" name="x0S99cwnDqM" descr="Don't pack a pest youtube video"/>
          <p:cNvPicPr>
            <a:picLocks noGrp="1" noRot="1" noChangeAspect="1"/>
          </p:cNvPicPr>
          <p:nvPr>
            <p:ph idx="1"/>
            <a:videoFile r:link="rId1"/>
          </p:nvPr>
        </p:nvPicPr>
        <p:blipFill>
          <a:blip r:embed="rId4"/>
          <a:stretch>
            <a:fillRect/>
          </a:stretch>
        </p:blipFill>
        <p:spPr>
          <a:xfrm>
            <a:off x="5500688" y="2606675"/>
            <a:ext cx="9105900" cy="5145088"/>
          </a:xfrm>
          <a:prstGeom prst="rect">
            <a:avLst/>
          </a:prstGeom>
        </p:spPr>
      </p:pic>
      <p:sp>
        <p:nvSpPr>
          <p:cNvPr id="7" name="TextBox 6"/>
          <p:cNvSpPr txBox="1"/>
          <p:nvPr/>
        </p:nvSpPr>
        <p:spPr>
          <a:xfrm>
            <a:off x="5740734" y="7940675"/>
            <a:ext cx="8598572" cy="1005788"/>
          </a:xfrm>
          <a:prstGeom prst="rect">
            <a:avLst/>
          </a:prstGeom>
          <a:noFill/>
        </p:spPr>
        <p:txBody>
          <a:bodyPr wrap="none" rtlCol="0">
            <a:spAutoFit/>
          </a:bodyPr>
          <a:lstStyle/>
          <a:p>
            <a:r>
              <a:rPr lang="en-US" sz="2968" u="sng">
                <a:hlinkClick r:id="rId5"/>
              </a:rPr>
              <a:t>https://www.youtube.com/watch?v=x0S99cwnDqM</a:t>
            </a:r>
            <a:r>
              <a:rPr lang="en-US" sz="2968"/>
              <a:t> </a:t>
            </a:r>
          </a:p>
          <a:p>
            <a:endParaRPr lang="en-US" sz="2968"/>
          </a:p>
        </p:txBody>
      </p:sp>
    </p:spTree>
    <p:extLst>
      <p:ext uri="{BB962C8B-B14F-4D97-AF65-F5344CB8AC3E}">
        <p14:creationId xmlns:p14="http://schemas.microsoft.com/office/powerpoint/2010/main" val="145982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bwMode="auto">
          <a:xfrm>
            <a:off x="2513808" y="3835361"/>
            <a:ext cx="15078075" cy="21822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spAutoFit/>
          </a:bodyPr>
          <a:lstStyle/>
          <a:p>
            <a:pPr eaLnBrk="1" hangingPunct="1"/>
            <a:r>
              <a:rPr lang="en-US" altLang="en-US" sz="6596">
                <a:solidFill>
                  <a:schemeClr val="tx1"/>
                </a:solidFill>
              </a:rPr>
              <a:t>How are new species introduced and why does Florida seem to get so many?</a:t>
            </a:r>
          </a:p>
        </p:txBody>
      </p:sp>
      <p:sp>
        <p:nvSpPr>
          <p:cNvPr id="20483" name="TextBox 3"/>
          <p:cNvSpPr txBox="1">
            <a:spLocks noChangeArrowheads="1"/>
          </p:cNvSpPr>
          <p:nvPr/>
        </p:nvSpPr>
        <p:spPr bwMode="auto">
          <a:xfrm>
            <a:off x="22351693" y="8921593"/>
            <a:ext cx="18473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968"/>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FD_ma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FD_main" id="{2DC5313D-0D5C-4D68-8953-51C20DB70053}" vid="{E8698E5B-986D-41A8-ADB2-F488E654BD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DA418E97DD594380460BA712B78699" ma:contentTypeVersion="17" ma:contentTypeDescription="Create a new document." ma:contentTypeScope="" ma:versionID="beabc4085b6da2ed66b52b587f167e2d">
  <xsd:schema xmlns:xsd="http://www.w3.org/2001/XMLSchema" xmlns:xs="http://www.w3.org/2001/XMLSchema" xmlns:p="http://schemas.microsoft.com/office/2006/metadata/properties" xmlns:ns2="2320b21e-0b11-4304-9a2e-9db4c7e910bf" xmlns:ns3="76111ae2-3ff6-4260-8153-07e8d277a97d" targetNamespace="http://schemas.microsoft.com/office/2006/metadata/properties" ma:root="true" ma:fieldsID="c8a55e13a4a3a2fd5617ec6c879786ba" ns2:_="" ns3:_="">
    <xsd:import namespace="2320b21e-0b11-4304-9a2e-9db4c7e910bf"/>
    <xsd:import namespace="76111ae2-3ff6-4260-8153-07e8d277a9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20b21e-0b11-4304-9a2e-9db4c7e91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a0c477a-f09e-4137-8c49-77869fdcca9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111ae2-3ff6-4260-8153-07e8d277a97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a632ac4-7864-469e-886c-2181e7b5ade3}" ma:internalName="TaxCatchAll" ma:showField="CatchAllData" ma:web="76111ae2-3ff6-4260-8153-07e8d277a97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320b21e-0b11-4304-9a2e-9db4c7e910bf">
      <Terms xmlns="http://schemas.microsoft.com/office/infopath/2007/PartnerControls"/>
    </lcf76f155ced4ddcb4097134ff3c332f>
    <TaxCatchAll xmlns="76111ae2-3ff6-4260-8153-07e8d277a97d" xsi:nil="true"/>
    <SharedWithUsers xmlns="76111ae2-3ff6-4260-8153-07e8d277a97d">
      <UserInfo>
        <DisplayName>Mcmillan,Alexandor M</DisplayName>
        <AccountId>39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5CAB3F-72AF-4119-8636-27CFB84B3EFF}">
  <ds:schemaRefs>
    <ds:schemaRef ds:uri="2320b21e-0b11-4304-9a2e-9db4c7e910bf"/>
    <ds:schemaRef ds:uri="76111ae2-3ff6-4260-8153-07e8d277a9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277F39-F9E0-4719-A333-A82FFC20B256}">
  <ds:schemaRefs>
    <ds:schemaRef ds:uri="2320b21e-0b11-4304-9a2e-9db4c7e910bf"/>
    <ds:schemaRef ds:uri="76111ae2-3ff6-4260-8153-07e8d277a9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A1C904F-0DB5-4099-B4E3-E67ACC5668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27</Slides>
  <Notes>18</Notes>
  <HiddenSlides>4</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Custom Design</vt:lpstr>
      <vt:lpstr>FLFD_main</vt:lpstr>
      <vt:lpstr>Invasive Pests and pathways</vt:lpstr>
      <vt:lpstr>What Is The Difference?</vt:lpstr>
      <vt:lpstr>Native</vt:lpstr>
      <vt:lpstr>Introduced</vt:lpstr>
      <vt:lpstr>Invasive</vt:lpstr>
      <vt:lpstr>Pest</vt:lpstr>
      <vt:lpstr>Don’t Pack a Pest!</vt:lpstr>
      <vt:lpstr>Don’t Pack a Pest!</vt:lpstr>
      <vt:lpstr>How are new species introduced and why does Florida seem to get so many?</vt:lpstr>
      <vt:lpstr>PowerPoint Presentation</vt:lpstr>
      <vt:lpstr>PowerPoint Presentation</vt:lpstr>
      <vt:lpstr>PowerPoint Presentation</vt:lpstr>
      <vt:lpstr>PowerPoint Presentation</vt:lpstr>
      <vt:lpstr>Stowaways in Cargo</vt:lpstr>
      <vt:lpstr>Agricultural Interdiction Stations</vt:lpstr>
      <vt:lpstr>Ficus Whitefly Damage</vt:lpstr>
      <vt:lpstr>Red Palm Weevil Damage</vt:lpstr>
      <vt:lpstr>South American Palm Weevil Damage</vt:lpstr>
      <vt:lpstr>Why is Florida a likely place for invasive species to establish?</vt:lpstr>
      <vt:lpstr>Thank you!</vt:lpstr>
      <vt:lpstr>PowerPoint Presentation</vt:lpstr>
      <vt:lpstr>PowerPoint Presentation</vt:lpstr>
      <vt:lpstr>PowerPoint Presentation</vt:lpstr>
      <vt:lpstr>PowerPoint Presentation</vt:lpstr>
      <vt:lpstr>PowerPoint Presentation</vt:lpstr>
      <vt:lpstr>PowerPoint Presentation</vt:lpstr>
      <vt:lpstr>UPDATE INFORMATION FOR AUTHORS *Keep slide hidden*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17</cp:revision>
  <dcterms:created xsi:type="dcterms:W3CDTF">2021-09-07T15:14:09Z</dcterms:created>
  <dcterms:modified xsi:type="dcterms:W3CDTF">2023-11-01T15:56:59Z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2021-08-17T00:00:00Z</vt:filetime>
  </property>
  <property fmtid="{D5CDD505-2E9C-101B-9397-08002B2CF9AE}" pid="3" name="Creator">
    <vt:lpwstr>Adobe InDesign 16.1 (Macintosh)</vt:lpwstr>
  </property>
  <property fmtid="{D5CDD505-2E9C-101B-9397-08002B2CF9AE}" pid="4" name="LastSaved">
    <vt:filetime>2021-09-07T00:00:00Z</vt:filetime>
  </property>
  <property fmtid="{D5CDD505-2E9C-101B-9397-08002B2CF9AE}" pid="5" name="ContentTypeId">
    <vt:lpwstr>0x010100A5DA418E97DD594380460BA712B78699</vt:lpwstr>
  </property>
  <property fmtid="{D5CDD505-2E9C-101B-9397-08002B2CF9AE}" pid="6" name="MediaServiceImageTags">
    <vt:lpwstr/>
  </property>
</Properties>
</file>