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78" r:id="rId3"/>
    <p:sldMasterId id="2147483687" r:id="rId4"/>
    <p:sldMasterId id="2147483696" r:id="rId5"/>
    <p:sldMasterId id="2147483713" r:id="rId6"/>
  </p:sldMasterIdLst>
  <p:notesMasterIdLst>
    <p:notesMasterId r:id="rId37"/>
  </p:notesMasterIdLst>
  <p:sldIdLst>
    <p:sldId id="256" r:id="rId7"/>
    <p:sldId id="257" r:id="rId8"/>
    <p:sldId id="292" r:id="rId9"/>
    <p:sldId id="259" r:id="rId10"/>
    <p:sldId id="261" r:id="rId11"/>
    <p:sldId id="262" r:id="rId12"/>
    <p:sldId id="263" r:id="rId13"/>
    <p:sldId id="264" r:id="rId14"/>
    <p:sldId id="265" r:id="rId15"/>
    <p:sldId id="266" r:id="rId16"/>
    <p:sldId id="267" r:id="rId17"/>
    <p:sldId id="268" r:id="rId18"/>
    <p:sldId id="286" r:id="rId19"/>
    <p:sldId id="287" r:id="rId20"/>
    <p:sldId id="289" r:id="rId21"/>
    <p:sldId id="269" r:id="rId22"/>
    <p:sldId id="270" r:id="rId23"/>
    <p:sldId id="271" r:id="rId24"/>
    <p:sldId id="284" r:id="rId25"/>
    <p:sldId id="273" r:id="rId26"/>
    <p:sldId id="274" r:id="rId27"/>
    <p:sldId id="288" r:id="rId28"/>
    <p:sldId id="290" r:id="rId29"/>
    <p:sldId id="293" r:id="rId30"/>
    <p:sldId id="283" r:id="rId31"/>
    <p:sldId id="276" r:id="rId32"/>
    <p:sldId id="282" r:id="rId33"/>
    <p:sldId id="275" r:id="rId34"/>
    <p:sldId id="278" r:id="rId35"/>
    <p:sldId id="285"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0A0A"/>
    <a:srgbClr val="64C8FA"/>
    <a:srgbClr val="000000"/>
    <a:srgbClr val="FF3399"/>
    <a:srgbClr val="FFCC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19" autoAdjust="0"/>
    <p:restoredTop sz="93657" autoAdjust="0"/>
  </p:normalViewPr>
  <p:slideViewPr>
    <p:cSldViewPr>
      <p:cViewPr>
        <p:scale>
          <a:sx n="100" d="100"/>
          <a:sy n="100" d="100"/>
        </p:scale>
        <p:origin x="28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EB6CE7E-2346-44EA-A853-E3DD20734842}" type="datetimeFigureOut">
              <a:rPr lang="en-US" smtClean="0"/>
              <a:pPr/>
              <a:t>11/17/2017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CA90EC-84E6-4F64-9E23-D2D711A03EA1}" type="slidenum">
              <a:rPr lang="en-US" smtClean="0"/>
              <a:pPr/>
              <a:t>‹#›</a:t>
            </a:fld>
            <a:endParaRPr lang="en-US" dirty="0"/>
          </a:p>
        </p:txBody>
      </p:sp>
    </p:spTree>
    <p:extLst>
      <p:ext uri="{BB962C8B-B14F-4D97-AF65-F5344CB8AC3E}">
        <p14:creationId xmlns:p14="http://schemas.microsoft.com/office/powerpoint/2010/main" val="2475959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CA90EC-84E6-4F64-9E23-D2D711A03EA1}"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kern="1200" dirty="0" smtClean="0">
                <a:solidFill>
                  <a:schemeClr val="tx1"/>
                </a:solidFill>
                <a:latin typeface="+mn-lt"/>
                <a:ea typeface="+mn-ea"/>
                <a:cs typeface="+mn-cs"/>
              </a:rPr>
              <a:t>The length of development for this pest varies according to temperature.  In a greenhouse setting (at 68˚F or 20˚C), the development time is 4-9 days for the eggs;  3-4 weeks for the larvae; 1-2 weeks for pupation; and 1-2 weeks for adults (6-8 weeks in total at this temperature).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adults quickly mate with females laying eggs within 24 hours of emergence.  The females are capable of laying 200 eggs during her lifetime.  In a greenhouse setting, 8 to 9 generations per year have been recorded.  I</a:t>
            </a:r>
            <a:r>
              <a:rPr lang="en-US" sz="1200" kern="1200" baseline="0" dirty="0" smtClean="0">
                <a:solidFill>
                  <a:schemeClr val="tx1"/>
                </a:solidFill>
                <a:latin typeface="+mn-lt"/>
                <a:ea typeface="+mn-ea"/>
                <a:cs typeface="+mn-cs"/>
              </a:rPr>
              <a:t>n the warm climates of California and the southeastern United States, the potential for multiple brood production </a:t>
            </a:r>
            <a:r>
              <a:rPr lang="en-US" sz="1200" kern="1200" dirty="0" smtClean="0">
                <a:solidFill>
                  <a:schemeClr val="tx1"/>
                </a:solidFill>
                <a:latin typeface="+mn-lt"/>
                <a:ea typeface="+mn-ea"/>
                <a:cs typeface="+mn-cs"/>
              </a:rPr>
              <a:t>and a shortened life cycle is quite </a:t>
            </a:r>
            <a:r>
              <a:rPr lang="en-US" sz="1200" kern="1200" baseline="0" dirty="0" smtClean="0">
                <a:solidFill>
                  <a:schemeClr val="tx1"/>
                </a:solidFill>
                <a:latin typeface="+mn-lt"/>
                <a:ea typeface="+mn-ea"/>
                <a:cs typeface="+mn-cs"/>
              </a:rPr>
              <a:t>high.</a:t>
            </a:r>
            <a:r>
              <a:rPr lang="en-US" sz="1200" kern="1200" dirty="0" smtClean="0">
                <a:solidFill>
                  <a:schemeClr val="tx1"/>
                </a:solidFill>
                <a:latin typeface="+mn-lt"/>
                <a:ea typeface="+mn-ea"/>
                <a:cs typeface="+mn-cs"/>
              </a:rPr>
              <a:t>  </a:t>
            </a:r>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sources:</a:t>
            </a:r>
          </a:p>
          <a:p>
            <a:r>
              <a:rPr lang="en-US" sz="2000" dirty="0" smtClean="0"/>
              <a:t>Ahern, R. 2010.  Amended NPAG Report.  </a:t>
            </a:r>
            <a:r>
              <a:rPr lang="en-US" sz="2000" i="1" dirty="0" smtClean="0"/>
              <a:t>Duponchelia fovealis</a:t>
            </a:r>
            <a:r>
              <a:rPr lang="en-US" sz="2000" dirty="0" smtClean="0"/>
              <a:t> Zeller: Lepidoptera/</a:t>
            </a:r>
            <a:r>
              <a:rPr lang="en-US" sz="2000" dirty="0" err="1" smtClean="0"/>
              <a:t>Pyralidae</a:t>
            </a:r>
            <a:r>
              <a:rPr lang="en-US" sz="2000" dirty="0" smtClean="0"/>
              <a:t>.  </a:t>
            </a:r>
          </a:p>
          <a:p>
            <a:r>
              <a:rPr lang="en-US" sz="2000" dirty="0" smtClean="0"/>
              <a:t>	Accessed 3/11/2014.  </a:t>
            </a:r>
          </a:p>
          <a:p>
            <a:pPr lvl="1"/>
            <a:r>
              <a:rPr lang="en-US" sz="1600" dirty="0" smtClean="0"/>
              <a:t>	http://entnemdept.ufl.edu/pestalert/Duponchelia_fovealis_NPAG_ET_Report_20100917.pdf</a:t>
            </a:r>
            <a:endParaRPr lang="en-US" sz="1600" u="none" dirty="0" smtClean="0"/>
          </a:p>
          <a:p>
            <a:r>
              <a:rPr lang="en-US" sz="2000" dirty="0" smtClean="0"/>
              <a:t>Anonymous.  2005a.  Risk management Decision Document for Duponchelia fovealis in Canada. Canadian Food Inspection Agency.  </a:t>
            </a:r>
          </a:p>
          <a:p>
            <a:r>
              <a:rPr lang="en-US" sz="2000" dirty="0" smtClean="0"/>
              <a:t>	Accessed 3/11/2014.</a:t>
            </a:r>
          </a:p>
          <a:p>
            <a:pPr lvl="1"/>
            <a:r>
              <a:rPr lang="en-US" sz="1600" dirty="0" smtClean="0"/>
              <a:t>	http://entnemdept.ufl.edu/pestalert/duponchelia_fovealis_risk_management.pdf</a:t>
            </a:r>
          </a:p>
          <a:p>
            <a:r>
              <a:rPr lang="en-US" sz="2000" dirty="0" smtClean="0"/>
              <a:t>Anonymous. 2005b. Plant Pest Information: </a:t>
            </a:r>
            <a:r>
              <a:rPr lang="en-US" sz="2000" i="1" dirty="0" smtClean="0"/>
              <a:t>Duponchelia fovealis </a:t>
            </a:r>
            <a:r>
              <a:rPr lang="en-US" sz="2000" dirty="0" smtClean="0"/>
              <a:t>Zeller. Canadian Food Inspection Agency. </a:t>
            </a:r>
          </a:p>
          <a:p>
            <a:r>
              <a:rPr lang="en-US" sz="2000" dirty="0" smtClean="0"/>
              <a:t>	Accessed 3/11/2014.</a:t>
            </a:r>
          </a:p>
          <a:p>
            <a:pPr lvl="1"/>
            <a:r>
              <a:rPr lang="en-US" sz="1600" dirty="0" smtClean="0"/>
              <a:t>	http://entnemdept.ufl.edu/pestalert/Duponchelia_fovealis_Canada.pdf</a:t>
            </a:r>
          </a:p>
          <a:p>
            <a:r>
              <a:rPr lang="en-US" sz="2000" dirty="0" err="1" smtClean="0"/>
              <a:t>Bethke</a:t>
            </a:r>
            <a:r>
              <a:rPr lang="en-US" sz="2000" dirty="0" smtClean="0"/>
              <a:t>, J. and B. Vander </a:t>
            </a:r>
            <a:r>
              <a:rPr lang="en-US" sz="2000" dirty="0" err="1" smtClean="0"/>
              <a:t>Mey</a:t>
            </a:r>
            <a:r>
              <a:rPr lang="en-US" sz="2000" dirty="0" smtClean="0"/>
              <a:t>. Pest Alert:   </a:t>
            </a:r>
            <a:r>
              <a:rPr lang="en-US" sz="2000" i="1" dirty="0" smtClean="0"/>
              <a:t>Duponchelia fovealis.</a:t>
            </a:r>
            <a:r>
              <a:rPr lang="en-US" sz="2000" dirty="0" smtClean="0"/>
              <a:t> University of California Cooperative Extension, San Diego.  </a:t>
            </a:r>
          </a:p>
          <a:p>
            <a:r>
              <a:rPr lang="en-US" sz="2000" dirty="0" smtClean="0"/>
              <a:t>	Accessed 3/11/2014. </a:t>
            </a:r>
          </a:p>
          <a:p>
            <a:pPr lvl="1"/>
            <a:r>
              <a:rPr lang="en-US" sz="1600" dirty="0" smtClean="0"/>
              <a:t>	http://ucanr.org/sites/cetest/files/55177.pdf</a:t>
            </a:r>
            <a:r>
              <a:rPr lang="en-US" u="none" dirty="0" smtClean="0"/>
              <a:t> </a:t>
            </a:r>
          </a:p>
          <a:p>
            <a:r>
              <a:rPr lang="en-US" sz="1200" u="none" dirty="0" smtClean="0"/>
              <a:t>Bonsignore, Carmelo Peter and Vincenzo Vacante.  2010.  “</a:t>
            </a:r>
            <a:r>
              <a:rPr lang="en-US" sz="1200" i="1" u="none" dirty="0" smtClean="0"/>
              <a:t>Duponchelia fovealis </a:t>
            </a:r>
            <a:r>
              <a:rPr lang="en-US" sz="1200" u="none" dirty="0" smtClean="0"/>
              <a:t>(Zeller). A New Emergency for Strawberries?”.  </a:t>
            </a:r>
            <a:r>
              <a:rPr lang="it-IT" sz="1200" u="none" dirty="0" smtClean="0"/>
              <a:t>Protezione delle colture, pp. 40-43.</a:t>
            </a:r>
            <a:r>
              <a:rPr lang="en-US" sz="1200" u="none" dirty="0" smtClean="0"/>
              <a:t> </a:t>
            </a:r>
          </a:p>
          <a:p>
            <a:r>
              <a:rPr lang="en-US" sz="2000" dirty="0" err="1" smtClean="0"/>
              <a:t>Brambila</a:t>
            </a:r>
            <a:r>
              <a:rPr lang="en-US" sz="2000" dirty="0" smtClean="0"/>
              <a:t>, J. and I. Stocks.  2010.  The European Pepper Moth, </a:t>
            </a:r>
            <a:r>
              <a:rPr lang="en-US" sz="2000" i="1" dirty="0" smtClean="0"/>
              <a:t>Duponchelia fovealis </a:t>
            </a:r>
            <a:r>
              <a:rPr lang="en-US" sz="2000" dirty="0" smtClean="0"/>
              <a:t>Zeller (Lepidoptera: </a:t>
            </a:r>
            <a:r>
              <a:rPr lang="en-US" sz="2000" dirty="0" err="1" smtClean="0"/>
              <a:t>Crambidae</a:t>
            </a:r>
            <a:r>
              <a:rPr lang="en-US" sz="2000" dirty="0" smtClean="0"/>
              <a:t>), a Mediterranean Pest Moth Discovered in Central Florida.  </a:t>
            </a:r>
          </a:p>
          <a:p>
            <a:r>
              <a:rPr lang="en-US" sz="2000" dirty="0" smtClean="0"/>
              <a:t>	Accessed 3/11/2014. </a:t>
            </a:r>
          </a:p>
          <a:p>
            <a:pPr lvl="1"/>
            <a:r>
              <a:rPr lang="en-US" sz="1600" dirty="0" smtClean="0"/>
              <a:t>	http://www.freshfromflorida.com/content/download/23893/486212/duponchelia-fovealis.pdf</a:t>
            </a:r>
            <a:r>
              <a:rPr lang="en-US" sz="1600" u="none" dirty="0" smtClean="0"/>
              <a:t> </a:t>
            </a:r>
          </a:p>
          <a:p>
            <a:r>
              <a:rPr lang="en-US" u="none" dirty="0" smtClean="0"/>
              <a:t>CABI International. 2010.  “Selected Sections for: </a:t>
            </a:r>
            <a:r>
              <a:rPr lang="en-US" i="1" u="none" dirty="0" smtClean="0"/>
              <a:t>Duponchelia fovealis</a:t>
            </a:r>
            <a:r>
              <a:rPr lang="en-US" u="none" dirty="0" smtClean="0"/>
              <a:t> (Southern European Marshland Pyralid)”.  Crop Protection Compendium.  </a:t>
            </a:r>
          </a:p>
          <a:p>
            <a:r>
              <a:rPr lang="en-US" sz="2000" dirty="0" smtClean="0"/>
              <a:t>Hoffman, Kevin.  2010.  CDFA Detection Advisory for a </a:t>
            </a:r>
            <a:r>
              <a:rPr lang="en-US" sz="2000" dirty="0" err="1" smtClean="0"/>
              <a:t>Cramid</a:t>
            </a:r>
            <a:r>
              <a:rPr lang="en-US" sz="2000" dirty="0" smtClean="0"/>
              <a:t> moth: </a:t>
            </a:r>
            <a:r>
              <a:rPr lang="en-US" sz="2000" i="1" dirty="0" smtClean="0"/>
              <a:t>Duponchelia fovealis</a:t>
            </a:r>
            <a:r>
              <a:rPr lang="en-US" sz="2000" dirty="0" smtClean="0"/>
              <a:t> (Zeller) (</a:t>
            </a:r>
            <a:r>
              <a:rPr lang="en-US" sz="2000" dirty="0" err="1" smtClean="0"/>
              <a:t>Pyraloidea</a:t>
            </a:r>
            <a:r>
              <a:rPr lang="en-US" sz="2000" dirty="0" smtClean="0"/>
              <a:t>: </a:t>
            </a:r>
            <a:r>
              <a:rPr lang="en-US" sz="2000" dirty="0" err="1" smtClean="0"/>
              <a:t>Crambidae</a:t>
            </a:r>
            <a:r>
              <a:rPr lang="en-US" sz="2000" dirty="0" smtClean="0"/>
              <a:t>).  Reference PDR: 1511851.  </a:t>
            </a:r>
          </a:p>
          <a:p>
            <a:r>
              <a:rPr lang="en-US" sz="2000" dirty="0" smtClean="0"/>
              <a:t>	Accessed 3/11/2014.</a:t>
            </a:r>
          </a:p>
          <a:p>
            <a:pPr lvl="1"/>
            <a:r>
              <a:rPr lang="en-US" sz="1600" dirty="0" smtClean="0"/>
              <a:t>	http://www.kernag.com/dept/news/2010/2010-san-diego-duponchelia-fovealis-07-16-2010.pdf</a:t>
            </a:r>
            <a:endParaRPr lang="en-US" u="none" dirty="0" smtClean="0"/>
          </a:p>
          <a:p>
            <a:r>
              <a:rPr lang="en-US" sz="1200" u="none" dirty="0" smtClean="0"/>
              <a:t>Jackel, Barbara, Birgit Kummer, and Monika Kurhais.  1996.  “Biological Control of </a:t>
            </a:r>
            <a:r>
              <a:rPr lang="en-US" sz="1200" i="1" u="none" dirty="0" smtClean="0"/>
              <a:t>Duponchelia fovealis</a:t>
            </a:r>
            <a:r>
              <a:rPr lang="en-US" sz="1200" u="none" dirty="0" smtClean="0"/>
              <a:t> Zeller (Lepidoptera, Pyralidae)”.  Mitteilungen aus der Biologishen fur Land und Forstwirtschaft.  Vol. 321. p. 483.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Pijnakker, Juliette.  2001.  “</a:t>
            </a:r>
            <a:r>
              <a:rPr lang="en-US" sz="1200" i="1" u="none" dirty="0" smtClean="0"/>
              <a:t>Duponchelia fovealis</a:t>
            </a:r>
            <a:r>
              <a:rPr lang="en-US" sz="1200" u="none" dirty="0" smtClean="0"/>
              <a:t>, le lépidoptère redouté des plantes en pot aux Pays-Bas”,  Revue Horticole, volume 429, pp. 51-53.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Romeijn, G.  1996.  “Een nieuwe</a:t>
            </a:r>
            <a:r>
              <a:rPr lang="en-US" sz="1200" u="none" baseline="0" dirty="0" smtClean="0"/>
              <a:t> plaag in de kas”, Vakblad voor de Bloemisterij, volume 47, pp. 46-47.</a:t>
            </a:r>
            <a:endParaRPr lang="en-US" sz="120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Unknown. 2006a.  “</a:t>
            </a:r>
            <a:r>
              <a:rPr lang="en-US" sz="1200" i="1" u="none" dirty="0" smtClean="0"/>
              <a:t>Duponchelia</a:t>
            </a:r>
            <a:r>
              <a:rPr lang="en-US" sz="1200" u="none" dirty="0" smtClean="0"/>
              <a:t> alla ribalta”, Colture Protette, No. 3, page 14.</a:t>
            </a:r>
          </a:p>
          <a:p>
            <a:endParaRPr lang="en-US" u="none" dirty="0" smtClean="0"/>
          </a:p>
        </p:txBody>
      </p:sp>
      <p:sp>
        <p:nvSpPr>
          <p:cNvPr id="4" name="Slide Number Placeholder 3"/>
          <p:cNvSpPr>
            <a:spLocks noGrp="1"/>
          </p:cNvSpPr>
          <p:nvPr>
            <p:ph type="sldNum" sz="quarter" idx="10"/>
          </p:nvPr>
        </p:nvSpPr>
        <p:spPr/>
        <p:txBody>
          <a:bodyPr/>
          <a:lstStyle/>
          <a:p>
            <a:fld id="{5CCA90EC-84E6-4F64-9E23-D2D711A03EA1}"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sz="1200" kern="1200" dirty="0" smtClean="0">
                <a:solidFill>
                  <a:schemeClr val="tx1"/>
                </a:solidFill>
                <a:latin typeface="+mn-lt"/>
                <a:ea typeface="+mn-ea"/>
                <a:cs typeface="+mn-cs"/>
              </a:rPr>
              <a:t>This pest does not seem to be cold tolerant.  In northern climates, it is mainly a pest of greenhouses (though it may be found outside during warm summer months, dying off when it becomes cold).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In warmer, humid climates, it may be possible to find the species outside in the landscape for a longer time.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Hibernation and diapause reports seem to be incomplete.  No reports of hibernation or diapause has been noted in greenhouses. In addition, r</a:t>
            </a:r>
            <a:r>
              <a:rPr lang="en-US" sz="1200" kern="1200" dirty="0" smtClean="0">
                <a:solidFill>
                  <a:schemeClr val="tx1"/>
                </a:solidFill>
                <a:latin typeface="+mn-lt"/>
                <a:ea typeface="+mn-ea"/>
                <a:cs typeface="+mn-cs"/>
              </a:rPr>
              <a:t>eports from the Canary Islands suggest that this moth produces broods continuously.</a:t>
            </a:r>
            <a:r>
              <a:rPr lang="en-US" sz="1200" kern="1200" baseline="0" dirty="0" smtClean="0">
                <a:solidFill>
                  <a:schemeClr val="tx1"/>
                </a:solidFill>
                <a:latin typeface="+mn-lt"/>
                <a:ea typeface="+mn-ea"/>
                <a:cs typeface="+mn-cs"/>
              </a:rPr>
              <a:t>  However, both the greenhouses and these islands have a</a:t>
            </a:r>
            <a:r>
              <a:rPr lang="en-US" sz="1200" kern="1200" dirty="0" smtClean="0">
                <a:solidFill>
                  <a:schemeClr val="tx1"/>
                </a:solidFill>
                <a:latin typeface="+mn-lt"/>
                <a:ea typeface="+mn-ea"/>
                <a:cs typeface="+mn-cs"/>
              </a:rPr>
              <a:t> fairly constant climate year round which means that hibernation or diapause</a:t>
            </a:r>
            <a:r>
              <a:rPr lang="en-US" sz="1200" kern="1200" baseline="0" dirty="0" smtClean="0">
                <a:solidFill>
                  <a:schemeClr val="tx1"/>
                </a:solidFill>
                <a:latin typeface="+mn-lt"/>
                <a:ea typeface="+mn-ea"/>
                <a:cs typeface="+mn-cs"/>
              </a:rPr>
              <a:t> may not be necessary</a:t>
            </a:r>
            <a:r>
              <a:rPr lang="en-US" sz="1200" kern="120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On the other hand, in an article published in Colture Protette, it notes that the moth can overwinter in the pupal stage. </a:t>
            </a:r>
            <a:r>
              <a:rPr lang="en-US" sz="1200" kern="1200" dirty="0" smtClean="0">
                <a:solidFill>
                  <a:schemeClr val="tx1"/>
                </a:solidFill>
                <a:latin typeface="+mn-lt"/>
                <a:ea typeface="+mn-ea"/>
                <a:cs typeface="+mn-cs"/>
              </a:rPr>
              <a:t>This overwintering in the pupal stage supports notations in the literature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describing the presence of adults in parts of its native range from April to May and then again from August to October producing at least 2 broods a year.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It may be that in areas with less extreme winter temperatures, this moth could hibernate in a pupal stage.  This could have a large affect on the level of pest this species could become in the United States.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Adults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are reported to be good fliers (upwards of 100km or 0.62 miles), but they can also be dispersed through propagative and non-propagative material such as fruit, herbs, fresh vegetable products, and cut flowers due to the fact that they can bore into stems and fruit and are well hidden among the soil and leaves as well as between the container sides and the soil.  </a:t>
            </a:r>
            <a:r>
              <a:rPr lang="en-US" dirty="0" smtClean="0"/>
              <a:t>In one paper, a reference</a:t>
            </a:r>
            <a:r>
              <a:rPr lang="en-US" baseline="0" dirty="0" smtClean="0"/>
              <a:t> indicates that EPM has been dispersed on </a:t>
            </a:r>
            <a:r>
              <a:rPr lang="en-US" sz="1200" i="1" kern="1200" dirty="0" smtClean="0">
                <a:solidFill>
                  <a:schemeClr val="tx1"/>
                </a:solidFill>
                <a:latin typeface="+mn-lt"/>
                <a:ea typeface="+mn-ea"/>
                <a:cs typeface="+mn-cs"/>
              </a:rPr>
              <a:t>Sansevieria</a:t>
            </a:r>
            <a:r>
              <a:rPr lang="en-US" sz="1200" kern="1200" dirty="0" smtClean="0">
                <a:solidFill>
                  <a:schemeClr val="tx1"/>
                </a:solidFill>
                <a:latin typeface="+mn-lt"/>
                <a:ea typeface="+mn-ea"/>
                <a:cs typeface="+mn-cs"/>
              </a:rPr>
              <a:t> (mother-in-laws tongue) and croton (</a:t>
            </a:r>
            <a:r>
              <a:rPr lang="en-US" sz="1200" i="1" kern="1200" dirty="0" smtClean="0">
                <a:solidFill>
                  <a:schemeClr val="tx1"/>
                </a:solidFill>
                <a:latin typeface="+mn-lt"/>
                <a:ea typeface="+mn-ea"/>
                <a:cs typeface="+mn-cs"/>
              </a:rPr>
              <a:t>Codiaeum variegatum) </a:t>
            </a:r>
            <a:r>
              <a:rPr lang="en-US" sz="1200" i="0" kern="1200" dirty="0" smtClean="0">
                <a:solidFill>
                  <a:schemeClr val="tx1"/>
                </a:solidFill>
                <a:latin typeface="+mn-lt"/>
                <a:ea typeface="+mn-ea"/>
                <a:cs typeface="+mn-cs"/>
              </a:rPr>
              <a:t>through the commercial shipping of these plants though there is nothing in the literature indicating that these plants are actually</a:t>
            </a:r>
            <a:r>
              <a:rPr lang="en-US" sz="1200" i="0" kern="1200" baseline="0" dirty="0" smtClean="0">
                <a:solidFill>
                  <a:schemeClr val="tx1"/>
                </a:solidFill>
                <a:latin typeface="+mn-lt"/>
                <a:ea typeface="+mn-ea"/>
                <a:cs typeface="+mn-cs"/>
              </a:rPr>
              <a:t> </a:t>
            </a:r>
            <a:r>
              <a:rPr lang="en-US" sz="1200" i="0" kern="1200" dirty="0" smtClean="0">
                <a:solidFill>
                  <a:schemeClr val="tx1"/>
                </a:solidFill>
                <a:latin typeface="+mn-lt"/>
                <a:ea typeface="+mn-ea"/>
                <a:cs typeface="+mn-cs"/>
              </a:rPr>
              <a:t>hosts</a:t>
            </a:r>
            <a:r>
              <a:rPr lang="en-US" sz="1200" kern="1200" dirty="0" smtClean="0">
                <a:solidFill>
                  <a:schemeClr val="tx1"/>
                </a:solidFill>
                <a:latin typeface="+mn-lt"/>
                <a:ea typeface="+mn-ea"/>
                <a:cs typeface="+mn-cs"/>
              </a:rPr>
              <a:t>.  </a:t>
            </a:r>
            <a:endParaRPr lang="en-US" dirty="0" smtClean="0"/>
          </a:p>
          <a:p>
            <a:endParaRPr lang="en-US" dirty="0" smtClean="0"/>
          </a:p>
          <a:p>
            <a:endParaRPr lang="en-US" dirty="0" smtClean="0"/>
          </a:p>
          <a:p>
            <a:r>
              <a:rPr lang="en-US" dirty="0" smtClean="0"/>
              <a:t>Information sources:</a:t>
            </a:r>
          </a:p>
          <a:p>
            <a:r>
              <a:rPr lang="en-US" sz="2000" dirty="0" smtClean="0"/>
              <a:t>Ahern, R. 2010.  Amended NPAG Report.  </a:t>
            </a:r>
            <a:r>
              <a:rPr lang="en-US" sz="2000" i="1" dirty="0" smtClean="0"/>
              <a:t>Duponchelia fovealis</a:t>
            </a:r>
            <a:r>
              <a:rPr lang="en-US" sz="2000" dirty="0" smtClean="0"/>
              <a:t> Zeller: Lepidoptera/</a:t>
            </a:r>
            <a:r>
              <a:rPr lang="en-US" sz="2000" dirty="0" err="1" smtClean="0"/>
              <a:t>Pyralidae</a:t>
            </a:r>
            <a:r>
              <a:rPr lang="en-US" sz="2000" dirty="0" smtClean="0"/>
              <a:t>.  </a:t>
            </a:r>
          </a:p>
          <a:p>
            <a:r>
              <a:rPr lang="en-US" sz="2000" dirty="0" smtClean="0"/>
              <a:t>	Accessed 3/11/2014.  </a:t>
            </a:r>
          </a:p>
          <a:p>
            <a:pPr lvl="1"/>
            <a:r>
              <a:rPr lang="en-US" sz="1600" dirty="0" smtClean="0"/>
              <a:t>	http://entnemdept.ufl.edu/pestalert/Duponchelia_fovealis_NPAG_ET_Report_20100917.pdf</a:t>
            </a:r>
            <a:endParaRPr lang="en-US" sz="1600" u="none" dirty="0" smtClean="0"/>
          </a:p>
          <a:p>
            <a:r>
              <a:rPr lang="en-US" sz="2000" dirty="0" smtClean="0"/>
              <a:t>Anonymous.  2005a.  Risk management Decision Document for Duponchelia fovealis in Canada. Canadian Food Inspection Agency.  </a:t>
            </a:r>
          </a:p>
          <a:p>
            <a:r>
              <a:rPr lang="en-US" sz="2000" dirty="0" smtClean="0"/>
              <a:t>	Accessed 3/11/2014.</a:t>
            </a:r>
          </a:p>
          <a:p>
            <a:pPr lvl="1"/>
            <a:r>
              <a:rPr lang="en-US" sz="1600" dirty="0" smtClean="0"/>
              <a:t>	http://entnemdept.ufl.edu/pestalert/duponchelia_fovealis_risk_management.pdf</a:t>
            </a:r>
          </a:p>
          <a:p>
            <a:r>
              <a:rPr lang="en-US" sz="2000" dirty="0" smtClean="0"/>
              <a:t>Anonymous. 2005b. Plant Pest Information: </a:t>
            </a:r>
            <a:r>
              <a:rPr lang="en-US" sz="2000" i="1" dirty="0" smtClean="0"/>
              <a:t>Duponchelia fovealis </a:t>
            </a:r>
            <a:r>
              <a:rPr lang="en-US" sz="2000" dirty="0" smtClean="0"/>
              <a:t>Zeller. Canadian Food Inspection Agency. </a:t>
            </a:r>
          </a:p>
          <a:p>
            <a:r>
              <a:rPr lang="en-US" sz="2000" dirty="0" smtClean="0"/>
              <a:t>	Accessed 3/11/2014.</a:t>
            </a:r>
          </a:p>
          <a:p>
            <a:pPr lvl="1"/>
            <a:r>
              <a:rPr lang="en-US" sz="1600" dirty="0" smtClean="0"/>
              <a:t>	http://entnemdept.ufl.edu/pestalert/Duponchelia_fovealis_Canada.pdf</a:t>
            </a:r>
          </a:p>
          <a:p>
            <a:r>
              <a:rPr lang="en-US" sz="2000" dirty="0" err="1" smtClean="0"/>
              <a:t>Brambila</a:t>
            </a:r>
            <a:r>
              <a:rPr lang="en-US" sz="2000" dirty="0" smtClean="0"/>
              <a:t>, J. and I. Stocks.  2010.  The European Pepper Moth, </a:t>
            </a:r>
            <a:r>
              <a:rPr lang="en-US" sz="2000" i="1" dirty="0" smtClean="0"/>
              <a:t>Duponchelia fovealis </a:t>
            </a:r>
            <a:r>
              <a:rPr lang="en-US" sz="2000" dirty="0" smtClean="0"/>
              <a:t>Zeller (Lepidoptera: </a:t>
            </a:r>
            <a:r>
              <a:rPr lang="en-US" sz="2000" dirty="0" err="1" smtClean="0"/>
              <a:t>Crambidae</a:t>
            </a:r>
            <a:r>
              <a:rPr lang="en-US" sz="2000" dirty="0" smtClean="0"/>
              <a:t>), a Mediterranean Pest Moth Discovered in Central Florida.  </a:t>
            </a:r>
          </a:p>
          <a:p>
            <a:r>
              <a:rPr lang="en-US" sz="2000" dirty="0" smtClean="0"/>
              <a:t>	Accessed 3/11/2014. </a:t>
            </a:r>
          </a:p>
          <a:p>
            <a:pPr lvl="1"/>
            <a:r>
              <a:rPr lang="en-US" sz="1600" dirty="0" smtClean="0"/>
              <a:t>	http://www.freshfromflorida.com/content/download/23893/486212/duponchelia-fovealis.pdf</a:t>
            </a:r>
            <a:r>
              <a:rPr lang="en-US" sz="1600" u="none" dirty="0" smtClean="0"/>
              <a:t> </a:t>
            </a:r>
          </a:p>
          <a:p>
            <a:r>
              <a:rPr lang="en-US" u="none" dirty="0" smtClean="0"/>
              <a:t>CABI International. 2010.  “Selected Sections for: </a:t>
            </a:r>
            <a:r>
              <a:rPr lang="en-US" i="1" u="none" dirty="0" smtClean="0"/>
              <a:t>Duponchelia fovealis</a:t>
            </a:r>
            <a:r>
              <a:rPr lang="en-US" u="none" dirty="0" smtClean="0"/>
              <a:t> (Southern European Marshland Pyralid)”.  Crop Protection Compendium.  </a:t>
            </a:r>
          </a:p>
          <a:p>
            <a:r>
              <a:rPr lang="en-US" sz="2000" dirty="0" err="1" smtClean="0"/>
              <a:t>Derksen</a:t>
            </a:r>
            <a:r>
              <a:rPr lang="en-US" sz="2000" dirty="0" smtClean="0"/>
              <a:t>, A., and L. </a:t>
            </a:r>
            <a:r>
              <a:rPr lang="en-US" sz="2000" dirty="0" err="1" smtClean="0"/>
              <a:t>Whilby</a:t>
            </a:r>
            <a:r>
              <a:rPr lang="en-US" sz="2000" dirty="0" smtClean="0"/>
              <a:t>.  2011.  “Update on Florida CAPS trapping activities for </a:t>
            </a:r>
            <a:r>
              <a:rPr lang="en-US" sz="2000" i="1" dirty="0" smtClean="0"/>
              <a:t>Duponchelia fovealis</a:t>
            </a:r>
            <a:r>
              <a:rPr lang="en-US" sz="2000" dirty="0" smtClean="0"/>
              <a:t> Zeller, September 2010 to May 2011”, CAPS Report.  </a:t>
            </a:r>
          </a:p>
          <a:p>
            <a:r>
              <a:rPr lang="en-US" sz="2000" dirty="0" smtClean="0"/>
              <a:t>	Accessed 3/11/2014. </a:t>
            </a:r>
          </a:p>
          <a:p>
            <a:pPr lvl="1"/>
            <a:r>
              <a:rPr lang="en-US" sz="1600" dirty="0" smtClean="0"/>
              <a:t>	http://entomology.ifas.ufl.edu/stocks/DFOV_update%201_v5%2008-19-11.pdf </a:t>
            </a:r>
            <a:endParaRPr lang="en-US" sz="1200" b="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smtClean="0"/>
              <a:t>Faquaet, Marcel.  2000.  “</a:t>
            </a:r>
            <a:r>
              <a:rPr lang="en-US" i="1" u="none" dirty="0" smtClean="0"/>
              <a:t>Duponchelia fovealis</a:t>
            </a:r>
            <a:r>
              <a:rPr lang="en-US" u="none" dirty="0" smtClean="0"/>
              <a:t>, een nieuwe soort voor de Belgische</a:t>
            </a:r>
            <a:r>
              <a:rPr lang="en-US" u="none" baseline="0" dirty="0" smtClean="0"/>
              <a:t> fauna (Lepidoptera: Pyralidae)”.  Phegea 28:1.  </a:t>
            </a:r>
            <a:endParaRPr lang="en-US"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Guda, C. D. , A. Capizzi, and P. Trematerra.  1988.  “Damages on </a:t>
            </a:r>
            <a:r>
              <a:rPr lang="en-US" sz="1200" i="1" u="none" dirty="0" smtClean="0"/>
              <a:t>Eustoma grandiflorum</a:t>
            </a:r>
            <a:r>
              <a:rPr lang="en-US" sz="1200" u="none" dirty="0" smtClean="0"/>
              <a:t> (Raf.) Shinn.  Caused by </a:t>
            </a:r>
            <a:r>
              <a:rPr lang="en-US" sz="1200" i="1" u="none" dirty="0" smtClean="0"/>
              <a:t>Duponchelia fovealis </a:t>
            </a:r>
            <a:r>
              <a:rPr lang="en-US" sz="1200" u="none" dirty="0" smtClean="0"/>
              <a:t>(Zeller)”.  Annali dell’Istituto Sperimentale per la Floricultura. Vol. 19, pp. 3-11.    </a:t>
            </a:r>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smtClean="0"/>
              <a:t>Hale, W.G. and J.P. Margham.  1991.  The Harper Collins Dictionary of Biology.  Harper Perennial, New York.</a:t>
            </a:r>
          </a:p>
          <a:p>
            <a:r>
              <a:rPr lang="en-US" sz="2000" dirty="0" smtClean="0"/>
              <a:t>Hoffman, Kevin.  2010.  CDFA Detection Advisory for a </a:t>
            </a:r>
            <a:r>
              <a:rPr lang="en-US" sz="2000" dirty="0" err="1" smtClean="0"/>
              <a:t>Cramid</a:t>
            </a:r>
            <a:r>
              <a:rPr lang="en-US" sz="2000" dirty="0" smtClean="0"/>
              <a:t> moth: </a:t>
            </a:r>
            <a:r>
              <a:rPr lang="en-US" sz="2000" i="1" dirty="0" smtClean="0"/>
              <a:t>Duponchelia fovealis</a:t>
            </a:r>
            <a:r>
              <a:rPr lang="en-US" sz="2000" dirty="0" smtClean="0"/>
              <a:t> (Zeller) (</a:t>
            </a:r>
            <a:r>
              <a:rPr lang="en-US" sz="2000" dirty="0" err="1" smtClean="0"/>
              <a:t>Pyraloidea</a:t>
            </a:r>
            <a:r>
              <a:rPr lang="en-US" sz="2000" dirty="0" smtClean="0"/>
              <a:t>: </a:t>
            </a:r>
            <a:r>
              <a:rPr lang="en-US" sz="2000" dirty="0" err="1" smtClean="0"/>
              <a:t>Crambidae</a:t>
            </a:r>
            <a:r>
              <a:rPr lang="en-US" sz="2000" dirty="0" smtClean="0"/>
              <a:t>).  Reference PDR: 1511851.  </a:t>
            </a:r>
          </a:p>
          <a:p>
            <a:r>
              <a:rPr lang="en-US" sz="2000" dirty="0" smtClean="0"/>
              <a:t>	Accessed 3/11/2014.</a:t>
            </a:r>
          </a:p>
          <a:p>
            <a:pPr lvl="1"/>
            <a:r>
              <a:rPr lang="en-US" sz="1600" dirty="0" smtClean="0"/>
              <a:t>	http://www.kernag.com/dept/news/2010/2010-san-diego-duponchelia-fovealis-07-16-2010.pdf</a:t>
            </a:r>
            <a:endParaRPr lang="en-US"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Marek J. and E. Bártová.  1998. </a:t>
            </a:r>
            <a:r>
              <a:rPr lang="en-US" sz="1200" i="1" u="none" dirty="0" smtClean="0"/>
              <a:t>Duponchelia fovealis </a:t>
            </a:r>
            <a:r>
              <a:rPr lang="en-US" sz="1200" u="none" dirty="0" smtClean="0"/>
              <a:t>Zeller, 1847, a new pest of glasshouse plants in the Czech Republic. Plant Protection Science, 34(4):151-152</a:t>
            </a:r>
            <a:r>
              <a:rPr lang="en-US" u="none" dirty="0" smtClean="0"/>
              <a:t>.</a:t>
            </a:r>
          </a:p>
          <a:p>
            <a:r>
              <a:rPr lang="en-US" sz="1200" u="none" dirty="0" smtClean="0"/>
              <a:t>Unknown. 2006a.  “</a:t>
            </a:r>
            <a:r>
              <a:rPr lang="en-US" sz="1200" i="1" u="none" dirty="0" smtClean="0"/>
              <a:t>Duponchelia</a:t>
            </a:r>
            <a:r>
              <a:rPr lang="en-US" sz="1200" u="none" dirty="0" smtClean="0"/>
              <a:t> alla ribalta”, Colture Protette, No. 3, page 14.</a:t>
            </a:r>
            <a:endParaRPr lang="en-US"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Unknown. 2006b.  “</a:t>
            </a:r>
            <a:r>
              <a:rPr lang="en-US" sz="1200" i="1" dirty="0" smtClean="0"/>
              <a:t>Duponchelia:</a:t>
            </a:r>
            <a:r>
              <a:rPr lang="en-US" sz="1200" dirty="0" smtClean="0"/>
              <a:t> capitolo secondo”, Colture Protette, No. 4, page 24.</a:t>
            </a:r>
          </a:p>
          <a:p>
            <a:endParaRPr lang="en-US" u="none" dirty="0"/>
          </a:p>
        </p:txBody>
      </p:sp>
      <p:sp>
        <p:nvSpPr>
          <p:cNvPr id="4" name="Slide Number Placeholder 3"/>
          <p:cNvSpPr>
            <a:spLocks noGrp="1"/>
          </p:cNvSpPr>
          <p:nvPr>
            <p:ph type="sldNum" sz="quarter" idx="10"/>
          </p:nvPr>
        </p:nvSpPr>
        <p:spPr/>
        <p:txBody>
          <a:bodyPr/>
          <a:lstStyle/>
          <a:p>
            <a:fld id="{5CCA90EC-84E6-4F64-9E23-D2D711A03EA1}"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kern="1200" dirty="0" smtClean="0">
                <a:solidFill>
                  <a:schemeClr val="tx1"/>
                </a:solidFill>
                <a:latin typeface="+mn-lt"/>
                <a:ea typeface="+mn-ea"/>
                <a:cs typeface="+mn-cs"/>
              </a:rPr>
              <a:t>Monitoring for this pest will be necessary for controlling its population levels by helping to coordinate biological and chemical control measures.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sex pheromone for this species was identified in 2007 and made commercially available for use in pheromone traps. The use of 1mg of pheromones in a trap will lure males for 4 to 8 weeks.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Water traps baited with the</a:t>
            </a:r>
            <a:r>
              <a:rPr lang="en-US" sz="1200" kern="1200" baseline="0" dirty="0" smtClean="0">
                <a:solidFill>
                  <a:schemeClr val="tx1"/>
                </a:solidFill>
                <a:latin typeface="+mn-lt"/>
                <a:ea typeface="+mn-ea"/>
                <a:cs typeface="+mn-cs"/>
              </a:rPr>
              <a:t> pheromone </a:t>
            </a:r>
            <a:r>
              <a:rPr lang="en-US" sz="1200" kern="1200" dirty="0" smtClean="0">
                <a:solidFill>
                  <a:schemeClr val="tx1"/>
                </a:solidFill>
                <a:latin typeface="+mn-lt"/>
                <a:ea typeface="+mn-ea"/>
                <a:cs typeface="+mn-cs"/>
              </a:rPr>
              <a:t>seem to be the most effective means of capturing the males of this insect in a greenhouse setting.  These traps provide a large, flat landing surface, have a high trapping capacity, and are easy to maintain (but don’t forget to add the soap).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the field,</a:t>
            </a:r>
            <a:r>
              <a:rPr lang="en-US" sz="1200" kern="1200" baseline="0" dirty="0" smtClean="0">
                <a:solidFill>
                  <a:schemeClr val="tx1"/>
                </a:solidFill>
                <a:latin typeface="+mn-lt"/>
                <a:ea typeface="+mn-ea"/>
                <a:cs typeface="+mn-cs"/>
              </a:rPr>
              <a:t> d</a:t>
            </a:r>
            <a:r>
              <a:rPr lang="en-US" sz="1200" kern="1200" dirty="0" smtClean="0">
                <a:solidFill>
                  <a:schemeClr val="tx1"/>
                </a:solidFill>
                <a:latin typeface="+mn-lt"/>
                <a:ea typeface="+mn-ea"/>
                <a:cs typeface="+mn-cs"/>
              </a:rPr>
              <a:t>elta traps work well as the adults (again) prefer to land on a flat surface, however, the sticky trap surface rapidly fills with caught insects and dust and needs to be replaced regularly (usually every 20-30 days).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Funnel traps are least effective in capturing this moth (it has no flat landing surface).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Light trapping can also be used to monitor the population.  They seem to prefer blue (ultraviolet) light. </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Trapping can be used to help control population levels in a greenhouse setting; however, 90% of males would need to be trapped to reduce the population of the next generation.  </a:t>
            </a:r>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sources:</a:t>
            </a:r>
          </a:p>
          <a:p>
            <a:r>
              <a:rPr lang="en-US" sz="2000" dirty="0" smtClean="0"/>
              <a:t>Anonymous.  2005a.  Risk management Decision Document for Duponchelia fovealis in Canada. Canadian Food Inspection Agency.  </a:t>
            </a:r>
          </a:p>
          <a:p>
            <a:r>
              <a:rPr lang="en-US" sz="2000" dirty="0" smtClean="0"/>
              <a:t>	Accessed 3/11/2014.</a:t>
            </a:r>
          </a:p>
          <a:p>
            <a:pPr lvl="1"/>
            <a:r>
              <a:rPr lang="en-US" sz="1600" dirty="0" smtClean="0"/>
              <a:t>	http://entnemdept.ufl.edu/pestalert/duponchelia_fovealis_risk_management.pdf</a:t>
            </a:r>
          </a:p>
          <a:p>
            <a:r>
              <a:rPr lang="en-US" sz="1200" u="none" dirty="0" err="1" smtClean="0"/>
              <a:t>Bonsignore</a:t>
            </a:r>
            <a:r>
              <a:rPr lang="en-US" sz="1200" u="none" dirty="0" smtClean="0"/>
              <a:t>, Carmelo Peter and Vincenzo Vacante.  2010.  “</a:t>
            </a:r>
            <a:r>
              <a:rPr lang="en-US" sz="1200" i="1" u="none" dirty="0" smtClean="0"/>
              <a:t>Duponchelia fovealis </a:t>
            </a:r>
            <a:r>
              <a:rPr lang="en-US" sz="1200" u="none" dirty="0" smtClean="0"/>
              <a:t>(Zeller). A New Emergency for Strawberries?”.  </a:t>
            </a:r>
            <a:r>
              <a:rPr lang="it-IT" sz="1200" u="none" dirty="0" smtClean="0"/>
              <a:t>Protezione delle colture, pp. 40-43.</a:t>
            </a:r>
            <a:r>
              <a:rPr lang="en-US" sz="1200" u="none" dirty="0" smtClean="0"/>
              <a:t> </a:t>
            </a:r>
          </a:p>
          <a:p>
            <a:r>
              <a:rPr lang="en-US" sz="2000" dirty="0" err="1" smtClean="0"/>
              <a:t>Brambila</a:t>
            </a:r>
            <a:r>
              <a:rPr lang="en-US" sz="2000" dirty="0" smtClean="0"/>
              <a:t>, J. and I. Stocks.  2010.  The European Pepper Moth, </a:t>
            </a:r>
            <a:r>
              <a:rPr lang="en-US" sz="2000" i="1" dirty="0" smtClean="0"/>
              <a:t>Duponchelia fovealis </a:t>
            </a:r>
            <a:r>
              <a:rPr lang="en-US" sz="2000" dirty="0" smtClean="0"/>
              <a:t>Zeller (Lepidoptera: </a:t>
            </a:r>
            <a:r>
              <a:rPr lang="en-US" sz="2000" dirty="0" err="1" smtClean="0"/>
              <a:t>Crambidae</a:t>
            </a:r>
            <a:r>
              <a:rPr lang="en-US" sz="2000" dirty="0" smtClean="0"/>
              <a:t>), a Mediterranean Pest Moth Discovered in Central Florida.  </a:t>
            </a:r>
          </a:p>
          <a:p>
            <a:r>
              <a:rPr lang="en-US" sz="2000" dirty="0" smtClean="0"/>
              <a:t>	Accessed 3/11/2014. </a:t>
            </a:r>
          </a:p>
          <a:p>
            <a:pPr lvl="1"/>
            <a:r>
              <a:rPr lang="en-US" sz="1600" dirty="0" smtClean="0"/>
              <a:t>	http://www.freshfromflorida.com/content/download/23893/486212/duponchelia-fovealis.pdf</a:t>
            </a:r>
            <a:r>
              <a:rPr lang="en-US" sz="1600" u="none" dirty="0" smtClean="0"/>
              <a:t> </a:t>
            </a:r>
          </a:p>
          <a:p>
            <a:r>
              <a:rPr lang="en-US" u="none" dirty="0" smtClean="0"/>
              <a:t>CABI International. 2010.  “Selected Sections for: </a:t>
            </a:r>
            <a:r>
              <a:rPr lang="en-US" i="1" u="none" dirty="0" smtClean="0"/>
              <a:t>Duponchelia fovealis</a:t>
            </a:r>
            <a:r>
              <a:rPr lang="en-US" u="none" dirty="0" smtClean="0"/>
              <a:t> (Southern European Marshland Pyralid)”.  Crop Protection Compendium.  </a:t>
            </a:r>
          </a:p>
          <a:p>
            <a:r>
              <a:rPr lang="en-US" sz="2000" dirty="0" err="1" smtClean="0"/>
              <a:t>DeVenter</a:t>
            </a:r>
            <a:r>
              <a:rPr lang="en-US" sz="2000" dirty="0" smtClean="0"/>
              <a:t>, P. van.  2009.  “Water trap best for catching </a:t>
            </a:r>
            <a:r>
              <a:rPr lang="en-US" sz="2000" i="1" dirty="0" smtClean="0"/>
              <a:t>Duponchelia</a:t>
            </a:r>
            <a:r>
              <a:rPr lang="en-US" sz="2000" dirty="0" smtClean="0"/>
              <a:t>”.  Fruit &amp; Veg Tech 9.1.  </a:t>
            </a:r>
          </a:p>
          <a:p>
            <a:r>
              <a:rPr lang="en-US" sz="2000" dirty="0" smtClean="0"/>
              <a:t>	Accessed 3/11/2014.</a:t>
            </a:r>
          </a:p>
          <a:p>
            <a:pPr lvl="1"/>
            <a:r>
              <a:rPr lang="en-US" sz="1600" dirty="0" smtClean="0"/>
              <a:t>	http://documents.plant.wur.nl/wurglas/C_bestwatertrap.pdf</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smtClean="0"/>
              <a:t>Guda</a:t>
            </a:r>
            <a:r>
              <a:rPr lang="en-US" sz="1200" u="none" dirty="0" smtClean="0"/>
              <a:t>, C. D. , A. Capizzi, and P. Trematerra.  1988.  “Damages on </a:t>
            </a:r>
            <a:r>
              <a:rPr lang="en-US" sz="1200" i="1" u="none" dirty="0" smtClean="0"/>
              <a:t>Eustoma grandiflorum</a:t>
            </a:r>
            <a:r>
              <a:rPr lang="en-US" sz="1200" u="none" dirty="0" smtClean="0"/>
              <a:t> (Raf.) Shinn.  Caused by </a:t>
            </a:r>
            <a:r>
              <a:rPr lang="en-US" sz="1200" i="1" u="none" dirty="0" smtClean="0"/>
              <a:t>Duponchelia fovealis </a:t>
            </a:r>
            <a:r>
              <a:rPr lang="en-US" sz="1200" u="none" dirty="0" smtClean="0"/>
              <a:t>(Zeller)”.  Annali dell’Istituto Sperimentale per la Floricultura. Vol. 19, pp. 3-11.    </a:t>
            </a:r>
          </a:p>
          <a:p>
            <a:r>
              <a:rPr lang="en-US" u="none" dirty="0" smtClean="0"/>
              <a:t>MacLeod, A. 1996. Summary Pest Risk Assessment: </a:t>
            </a:r>
            <a:r>
              <a:rPr lang="en-US" i="1" u="none" dirty="0" smtClean="0"/>
              <a:t>Duponchelia fovealis</a:t>
            </a:r>
            <a:r>
              <a:rPr lang="en-US" u="none" dirty="0" smtClean="0"/>
              <a:t>. DEFRA (Department for Environment, Food, and Rural Affairs), Central Science Laboratory, Sand Hutton, York, United Kingdom.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Pijnakker, Juliette.  2001.  “</a:t>
            </a:r>
            <a:r>
              <a:rPr lang="en-US" sz="1200" i="1" u="none" dirty="0" smtClean="0"/>
              <a:t>Duponchelia fovealis</a:t>
            </a:r>
            <a:r>
              <a:rPr lang="en-US" sz="1200" u="none" dirty="0" smtClean="0"/>
              <a:t>, le lépidoptère redouté des plantes en pot aux Pays-Bas”,  Revue Horticole, volume 429, pp. 51-53.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Romeijn, G.  1996.  “Een nieuwe</a:t>
            </a:r>
            <a:r>
              <a:rPr lang="en-US" sz="1200" u="none" baseline="0" dirty="0" smtClean="0"/>
              <a:t> plaag in de kas”, Vakblad voor de Bloemisterij, volume 47, pp. 46-47.</a:t>
            </a:r>
            <a:endParaRPr lang="en-US" sz="120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Unknown. 2006b.  “</a:t>
            </a:r>
            <a:r>
              <a:rPr lang="en-US" sz="1200" i="1" dirty="0" smtClean="0"/>
              <a:t>Duponchelia:</a:t>
            </a:r>
            <a:r>
              <a:rPr lang="en-US" sz="1200" dirty="0" smtClean="0"/>
              <a:t> capitolo secondo”, Colture Protette, No. 4, page 24.</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Zandigiacimo, Pietro and Filippo Michele Buian.  2007.  “</a:t>
            </a:r>
            <a:r>
              <a:rPr lang="en-US" sz="1200" i="1" u="none" dirty="0" smtClean="0"/>
              <a:t>Duponchelia fovealis</a:t>
            </a:r>
            <a:r>
              <a:rPr lang="en-US" sz="1200" u="none" dirty="0" smtClean="0"/>
              <a:t>: Un Lepidopterro 	Crambide Dannoso alle Colture Floricole”. Notiziario ERSA, 20 (2), pp. 3-5. </a:t>
            </a:r>
          </a:p>
          <a:p>
            <a:endParaRPr lang="en-US" u="sng" dirty="0" smtClean="0"/>
          </a:p>
        </p:txBody>
      </p:sp>
      <p:sp>
        <p:nvSpPr>
          <p:cNvPr id="4" name="Slide Number Placeholder 3"/>
          <p:cNvSpPr>
            <a:spLocks noGrp="1"/>
          </p:cNvSpPr>
          <p:nvPr>
            <p:ph type="sldNum" sz="quarter" idx="10"/>
          </p:nvPr>
        </p:nvSpPr>
        <p:spPr/>
        <p:txBody>
          <a:bodyPr/>
          <a:lstStyle/>
          <a:p>
            <a:fld id="{5CCA90EC-84E6-4F64-9E23-D2D711A03EA1}"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Inspection for this pest is often driven by the presence of damage observed</a:t>
            </a:r>
            <a:r>
              <a:rPr lang="en-US" sz="1200" kern="1200" baseline="0" dirty="0" smtClean="0">
                <a:solidFill>
                  <a:schemeClr val="tx1"/>
                </a:solidFill>
                <a:latin typeface="+mn-lt"/>
                <a:ea typeface="+mn-ea"/>
                <a:cs typeface="+mn-cs"/>
              </a:rPr>
              <a:t> on</a:t>
            </a:r>
            <a:r>
              <a:rPr lang="en-US" sz="1200" kern="1200" dirty="0" smtClean="0">
                <a:solidFill>
                  <a:schemeClr val="tx1"/>
                </a:solidFill>
                <a:latin typeface="+mn-lt"/>
                <a:ea typeface="+mn-ea"/>
                <a:cs typeface="+mn-cs"/>
              </a:rPr>
              <a:t> plants (discussed previously) and/or by observing the presence of the adult moths in the crop, either as a result of the use of pheromone traps or through direct observation.</a:t>
            </a:r>
            <a:endParaRPr lang="en-US" sz="1200" kern="1200" baseline="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Look for signs of the caterpillars’ presence such as webbing, leaves spun together to form tunnels (particularly at interface of leaves and soil), and frass along with feeding damage, leaf wilting, and stem collapse (from larval tunneling).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addition, be sure to look at the interface between the soil and the leaves and in detritus found around the crop.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containerized plants, be sure to look around the base of pots and in detritus next to the pots. Cocoons have been found along the bottom edges of the container next to detritus, but can also be found on low lying leaves. </a:t>
            </a:r>
          </a:p>
          <a:p>
            <a:endParaRPr lang="en-US" sz="1200" kern="120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  </a:t>
            </a:r>
          </a:p>
          <a:p>
            <a:r>
              <a:rPr lang="en-US" sz="1200" u="none" kern="1200" baseline="0" dirty="0" smtClean="0">
                <a:solidFill>
                  <a:schemeClr val="tx1"/>
                </a:solidFill>
                <a:latin typeface="+mn-lt"/>
                <a:ea typeface="+mn-ea"/>
                <a:cs typeface="+mn-cs"/>
              </a:rPr>
              <a:t>Information sources:</a:t>
            </a:r>
          </a:p>
          <a:p>
            <a:r>
              <a:rPr lang="en-US" sz="2000" dirty="0" smtClean="0"/>
              <a:t>Ahern, R. 2010.  Amended NPAG Report.  </a:t>
            </a:r>
            <a:r>
              <a:rPr lang="en-US" sz="2000" i="1" dirty="0" smtClean="0"/>
              <a:t>Duponchelia fovealis</a:t>
            </a:r>
            <a:r>
              <a:rPr lang="en-US" sz="2000" dirty="0" smtClean="0"/>
              <a:t> Zeller: Lepidoptera/</a:t>
            </a:r>
            <a:r>
              <a:rPr lang="en-US" sz="2000" dirty="0" err="1" smtClean="0"/>
              <a:t>Pyralidae</a:t>
            </a:r>
            <a:r>
              <a:rPr lang="en-US" sz="2000" dirty="0" smtClean="0"/>
              <a:t>.  </a:t>
            </a:r>
          </a:p>
          <a:p>
            <a:r>
              <a:rPr lang="en-US" sz="2000" dirty="0" smtClean="0"/>
              <a:t>	Accessed 3/11/2014.  </a:t>
            </a:r>
          </a:p>
          <a:p>
            <a:pPr lvl="1"/>
            <a:r>
              <a:rPr lang="en-US" sz="1600" dirty="0" smtClean="0"/>
              <a:t>	http://entnemdept.ufl.edu/pestalert/Duponchelia_fovealis_NPAG_ET_Report_20100917.pdf</a:t>
            </a:r>
            <a:endParaRPr lang="en-US" sz="1600" u="none" dirty="0" smtClean="0"/>
          </a:p>
          <a:p>
            <a:r>
              <a:rPr lang="en-US" sz="2000" dirty="0" smtClean="0"/>
              <a:t>Anonymous. 2005b. Plant Pest Information: </a:t>
            </a:r>
            <a:r>
              <a:rPr lang="en-US" sz="2000" i="1" dirty="0" smtClean="0"/>
              <a:t>Duponchelia fovealis </a:t>
            </a:r>
            <a:r>
              <a:rPr lang="en-US" sz="2000" dirty="0" smtClean="0"/>
              <a:t>Zeller. Canadian Food Inspection Agency. </a:t>
            </a:r>
          </a:p>
          <a:p>
            <a:r>
              <a:rPr lang="en-US" sz="2000" dirty="0" smtClean="0"/>
              <a:t>	Accessed 3/11/2014.</a:t>
            </a:r>
          </a:p>
          <a:p>
            <a:pPr lvl="1"/>
            <a:r>
              <a:rPr lang="en-US" sz="1600" dirty="0" smtClean="0"/>
              <a:t>	http://entnemdept.ufl.edu/pestalert/Duponchelia_fovealis_Canada.pdf</a:t>
            </a:r>
          </a:p>
          <a:p>
            <a:r>
              <a:rPr lang="en-US" sz="1200" u="none" dirty="0" err="1" smtClean="0"/>
              <a:t>Bonsignore</a:t>
            </a:r>
            <a:r>
              <a:rPr lang="en-US" sz="1200" u="none" dirty="0" smtClean="0"/>
              <a:t>, Carmelo Peter and Vincenzo Vacante.  2010.  “</a:t>
            </a:r>
            <a:r>
              <a:rPr lang="en-US" sz="1200" i="1" u="none" dirty="0" smtClean="0"/>
              <a:t>Duponchelia fovealis </a:t>
            </a:r>
            <a:r>
              <a:rPr lang="en-US" sz="1200" u="none" dirty="0" smtClean="0"/>
              <a:t>(Zeller). A New Emergency for Strawberries?”.  </a:t>
            </a:r>
            <a:r>
              <a:rPr lang="it-IT" sz="1200" u="none" dirty="0" smtClean="0"/>
              <a:t>Protezione delle colture, pp. 40-43.</a:t>
            </a:r>
            <a:r>
              <a:rPr lang="en-US" sz="1200" u="none" dirty="0" smtClean="0"/>
              <a:t> </a:t>
            </a:r>
          </a:p>
          <a:p>
            <a:r>
              <a:rPr lang="en-US" sz="2000" dirty="0" err="1" smtClean="0"/>
              <a:t>Brambila</a:t>
            </a:r>
            <a:r>
              <a:rPr lang="en-US" sz="2000" dirty="0" smtClean="0"/>
              <a:t>, J. and I. Stocks.  2010.  The European Pepper Moth, </a:t>
            </a:r>
            <a:r>
              <a:rPr lang="en-US" sz="2000" i="1" dirty="0" smtClean="0"/>
              <a:t>Duponchelia fovealis </a:t>
            </a:r>
            <a:r>
              <a:rPr lang="en-US" sz="2000" dirty="0" smtClean="0"/>
              <a:t>Zeller (Lepidoptera: </a:t>
            </a:r>
            <a:r>
              <a:rPr lang="en-US" sz="2000" dirty="0" err="1" smtClean="0"/>
              <a:t>Crambidae</a:t>
            </a:r>
            <a:r>
              <a:rPr lang="en-US" sz="2000" dirty="0" smtClean="0"/>
              <a:t>), a Mediterranean Pest Moth Discovered in Central Florida.  </a:t>
            </a:r>
          </a:p>
          <a:p>
            <a:r>
              <a:rPr lang="en-US" sz="2000" dirty="0" smtClean="0"/>
              <a:t>	Accessed 3/11/2014. </a:t>
            </a:r>
          </a:p>
          <a:p>
            <a:pPr lvl="1"/>
            <a:r>
              <a:rPr lang="en-US" sz="1600" dirty="0" smtClean="0"/>
              <a:t>	http://www.freshfromflorida.com/content/download/23893/486212/duponchelia-fovealis.pdf</a:t>
            </a:r>
            <a:r>
              <a:rPr lang="en-US" sz="1600" u="none"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u="none" dirty="0" err="1" smtClean="0"/>
              <a:t>Guda</a:t>
            </a:r>
            <a:r>
              <a:rPr lang="en-US" sz="1200" u="none" dirty="0" smtClean="0"/>
              <a:t>, C. D. , A. Capizzi, and P. Trematerra.  1988.  “Damages on </a:t>
            </a:r>
            <a:r>
              <a:rPr lang="en-US" sz="1200" i="1" u="none" dirty="0" smtClean="0"/>
              <a:t>Eustoma grandiflorum</a:t>
            </a:r>
            <a:r>
              <a:rPr lang="en-US" sz="1200" u="none" dirty="0" smtClean="0"/>
              <a:t> (Raf.) Shinn.  Caused by </a:t>
            </a:r>
            <a:r>
              <a:rPr lang="en-US" sz="1200" i="1" u="none" dirty="0" smtClean="0"/>
              <a:t>Duponchelia fovealis </a:t>
            </a:r>
            <a:r>
              <a:rPr lang="en-US" sz="1200" u="none" dirty="0" smtClean="0"/>
              <a:t>(Zeller)”.  Annali dell’Istituto Sperimentale per la 	Floricultura. Vol. 19, pp. 3-11.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u="none" dirty="0" smtClean="0"/>
              <a:t>Romeijn, G.  1996.  “Een nieuwe</a:t>
            </a:r>
            <a:r>
              <a:rPr lang="en-US" sz="1200" u="none" baseline="0" dirty="0" smtClean="0"/>
              <a:t> plaag in de kas”, Vakblad voor de Bloemisterij, volume 47, pp. 46-47.</a:t>
            </a:r>
            <a:endParaRPr lang="en-US" sz="1200" u="none" dirty="0" smtClean="0"/>
          </a:p>
          <a:p>
            <a:endParaRPr lang="en-US" sz="1600" dirty="0" smtClean="0"/>
          </a:p>
          <a:p>
            <a:pPr lvl="1"/>
            <a:endParaRPr lang="en-US" sz="1600" dirty="0" smtClean="0"/>
          </a:p>
          <a:p>
            <a:pPr lvl="1"/>
            <a:endParaRPr lang="en-US" dirty="0" smtClean="0"/>
          </a:p>
          <a:p>
            <a:pPr lvl="1"/>
            <a:endParaRPr lang="en-US" dirty="0" smtClean="0"/>
          </a:p>
          <a:p>
            <a:pPr lvl="1"/>
            <a:endParaRPr lang="en-US" dirty="0" smtClean="0"/>
          </a:p>
        </p:txBody>
      </p:sp>
      <p:sp>
        <p:nvSpPr>
          <p:cNvPr id="4" name="Slide Number Placeholder 3"/>
          <p:cNvSpPr>
            <a:spLocks noGrp="1"/>
          </p:cNvSpPr>
          <p:nvPr>
            <p:ph type="sldNum" sz="quarter" idx="10"/>
          </p:nvPr>
        </p:nvSpPr>
        <p:spPr/>
        <p:txBody>
          <a:bodyPr/>
          <a:lstStyle/>
          <a:p>
            <a:fld id="{5CCA90EC-84E6-4F64-9E23-D2D711A03EA1}"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In containerized plants (especially those that do not have leaves touching the soil), be sure to pull the plant out of the container.  The authors and colleagues have found that while there was no evidence of webbing above the soil surface, the silk tunnels and the caterpillars (circled in red) were found at the interface between the soil and the sides of the container.  </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CCA90EC-84E6-4F64-9E23-D2D711A03EA1}"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Adults are nocturnal and like sheltered areas (such as under vegetation) or on the outside of the containers (especially when these containers are grouped together forming a larger sheltered area).  When the adults are disturbed, their flight is short and irregular or they can drop to the ground below.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It has been noted in the literature that the detection of the eggs is difficult and requires a certain level of expertise and cost which is not always possible.  Sampling of the other life stages is easier and less costly.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smtClean="0"/>
          </a:p>
          <a:p>
            <a:r>
              <a:rPr lang="en-US" sz="1200" kern="1200" dirty="0" smtClean="0">
                <a:solidFill>
                  <a:schemeClr val="tx1"/>
                </a:solidFill>
                <a:latin typeface="+mn-lt"/>
                <a:ea typeface="+mn-ea"/>
                <a:cs typeface="+mn-cs"/>
              </a:rPr>
              <a:t>Information sources: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Bonsignore, Carmelo Peter and Vincenzo Vacante.  2010.  “</a:t>
            </a:r>
            <a:r>
              <a:rPr lang="en-US" sz="1200" i="1" u="none" dirty="0" smtClean="0"/>
              <a:t>Duponchelia fovealis </a:t>
            </a:r>
            <a:r>
              <a:rPr lang="en-US" sz="1200" u="none" dirty="0" smtClean="0"/>
              <a:t>(Zeller). A New</a:t>
            </a:r>
            <a:r>
              <a:rPr lang="en-US" sz="1200" u="none" baseline="0" dirty="0" smtClean="0"/>
              <a:t> </a:t>
            </a:r>
            <a:r>
              <a:rPr lang="en-US" sz="1200" u="none" dirty="0" smtClean="0"/>
              <a:t>Emergency for Strawberries?”.  </a:t>
            </a:r>
            <a:r>
              <a:rPr lang="it-IT" sz="1200" u="none" dirty="0" smtClean="0"/>
              <a:t>Protezione delle colture, pp. 40-43.</a:t>
            </a:r>
            <a:r>
              <a:rPr lang="en-US" sz="1200" u="none"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Guda, C. D. , A. Capizzi, and P. Trematerra.  1988.  “Damages on </a:t>
            </a:r>
            <a:r>
              <a:rPr lang="en-US" sz="1200" i="1" dirty="0" smtClean="0"/>
              <a:t>Eustoma grandiflorum</a:t>
            </a:r>
            <a:r>
              <a:rPr lang="en-US" sz="1200" dirty="0" smtClean="0"/>
              <a:t> (Raf.) Shinn.  Caused by </a:t>
            </a:r>
            <a:r>
              <a:rPr lang="en-US" sz="1200" i="1" dirty="0" smtClean="0"/>
              <a:t>Duponchelia fovealis </a:t>
            </a:r>
            <a:r>
              <a:rPr lang="en-US" sz="1200" dirty="0" smtClean="0"/>
              <a:t>(Zeller)”.  Annali dell’Istituto Sperimentale per la Floricultura. Vol. 19, pp. 3-11.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p:txBody>
      </p:sp>
      <p:sp>
        <p:nvSpPr>
          <p:cNvPr id="4" name="Slide Number Placeholder 3"/>
          <p:cNvSpPr>
            <a:spLocks noGrp="1"/>
          </p:cNvSpPr>
          <p:nvPr>
            <p:ph type="sldNum" sz="quarter" idx="10"/>
          </p:nvPr>
        </p:nvSpPr>
        <p:spPr/>
        <p:txBody>
          <a:bodyPr/>
          <a:lstStyle/>
          <a:p>
            <a:fld id="{5CCA90EC-84E6-4F64-9E23-D2D711A03EA1}"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sz="1200" kern="1200" smtClean="0">
                <a:solidFill>
                  <a:schemeClr val="tx1"/>
                </a:solidFill>
                <a:latin typeface="+mn-lt"/>
                <a:ea typeface="+mn-ea"/>
                <a:cs typeface="+mn-cs"/>
              </a:rPr>
              <a:t>Spinosad</a:t>
            </a:r>
            <a:r>
              <a:rPr lang="en-US" sz="1200" kern="1200" dirty="0" smtClean="0">
                <a:solidFill>
                  <a:schemeClr val="tx1"/>
                </a:solidFill>
                <a:latin typeface="+mn-lt"/>
                <a:ea typeface="+mn-ea"/>
                <a:cs typeface="+mn-cs"/>
              </a:rPr>
              <a:t>, Bifenthrin, Fluvalinate, Deltamethrin, Esfenvalerate, Orthene, and Lambda-cyhalothrin are recommended for treatment according to the literature.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addition, Imidacloprid, Methomyl, Ethoprop, Acephate, Emamectin, Permethrin, Chlorantraniliprole, and Azadirachtin (an extract of Neem Oil) have also been used.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These products are reported to kill the insect with varying degrees of success; however, growers need to confirm registration of the use of these products for their specific crop of concern.  For example, Teflubenzuron is mentioned in the literature but it is not registered for use in Florida and Chlorpyrifos-methyl is also recommended, however, it is restricted in use as a stored grain insecticide in Florida.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one study on lantana grown in a greenhouse in Georgia, </a:t>
            </a:r>
            <a:r>
              <a:rPr lang="en-US" sz="1200" kern="1200" dirty="0" err="1" smtClean="0">
                <a:solidFill>
                  <a:schemeClr val="tx1"/>
                </a:solidFill>
                <a:latin typeface="+mn-lt"/>
                <a:ea typeface="+mn-ea"/>
                <a:cs typeface="+mn-cs"/>
              </a:rPr>
              <a:t>bifenthren</a:t>
            </a:r>
            <a:r>
              <a:rPr lang="en-US" sz="1200" kern="1200" dirty="0" smtClean="0">
                <a:solidFill>
                  <a:schemeClr val="tx1"/>
                </a:solidFill>
                <a:latin typeface="+mn-lt"/>
                <a:ea typeface="+mn-ea"/>
                <a:cs typeface="+mn-cs"/>
              </a:rPr>
              <a:t> was not recommended as a treatment for this pest.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Targeted spraying of the plants will be better than broadly spraying the area due to larval behavior (i.e. burrowing into the stem or fruit, forming webbing tunnels between the leaves and the soil, etc.).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Large droplet size is recommended. Contact insecticides are recommended for use before the larvae bore into the stem; after the larvae have bored into the stem however, systemic applications of those chemicals that can be applied through the irrigation water were recommended. Efficacy of contact chemical treatment can also be affected by crop type and the shape of the crop canopy.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In a greenhouse setting, the adults can be treated with an aerosol or fog which should be applied at night to take advantage of their nocturnal activity</a:t>
            </a:r>
            <a:r>
              <a:rPr lang="en-US" sz="1200" kern="1200" baseline="0" dirty="0" smtClean="0">
                <a:solidFill>
                  <a:schemeClr val="tx1"/>
                </a:solidFill>
                <a:latin typeface="+mn-lt"/>
                <a:ea typeface="+mn-ea"/>
                <a:cs typeface="+mn-cs"/>
              </a:rPr>
              <a:t>.</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It</a:t>
            </a:r>
            <a:r>
              <a:rPr lang="en-US" sz="1200" kern="1200" baseline="0" dirty="0" smtClean="0">
                <a:solidFill>
                  <a:schemeClr val="tx1"/>
                </a:solidFill>
                <a:latin typeface="+mn-lt"/>
                <a:ea typeface="+mn-ea"/>
                <a:cs typeface="+mn-cs"/>
              </a:rPr>
              <a:t> should be noted that p</a:t>
            </a:r>
            <a:r>
              <a:rPr lang="en-US" sz="1200" kern="1200" dirty="0" smtClean="0">
                <a:solidFill>
                  <a:schemeClr val="tx1"/>
                </a:solidFill>
                <a:latin typeface="+mn-lt"/>
                <a:ea typeface="+mn-ea"/>
                <a:cs typeface="+mn-cs"/>
              </a:rPr>
              <a:t>esticide targets for this pest are either the larvae or the adults.  In the field or in a greenhouse, the larvae can be treated with a coarse, wet spray targeting the soil surface and base of the plant.  It was recommended to spray contact chemicals in the evening hours.</a:t>
            </a:r>
          </a:p>
          <a:p>
            <a:endParaRPr lang="en-US" sz="1200" b="1"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Be sure to check with your local county extension agent regarding</a:t>
            </a:r>
            <a:r>
              <a:rPr lang="en-US" sz="1200" b="1" kern="1200" baseline="0" dirty="0" smtClean="0">
                <a:solidFill>
                  <a:schemeClr val="tx1"/>
                </a:solidFill>
                <a:latin typeface="+mn-lt"/>
                <a:ea typeface="+mn-ea"/>
                <a:cs typeface="+mn-cs"/>
              </a:rPr>
              <a:t> any restrictions on use of these pesticides as some may require an applicator’s license!</a:t>
            </a:r>
          </a:p>
          <a:p>
            <a:endParaRPr lang="en-US" sz="1200" b="1" kern="1200" baseline="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smtClean="0"/>
              <a:t>Information sources:</a:t>
            </a:r>
          </a:p>
          <a:p>
            <a:r>
              <a:rPr lang="en-US" sz="2000" dirty="0" smtClean="0"/>
              <a:t>Ahern, R. 2010.  Amended NPAG Report.  </a:t>
            </a:r>
            <a:r>
              <a:rPr lang="en-US" sz="2000" i="1" dirty="0" smtClean="0"/>
              <a:t>Duponchelia fovealis</a:t>
            </a:r>
            <a:r>
              <a:rPr lang="en-US" sz="2000" dirty="0" smtClean="0"/>
              <a:t> Zeller: Lepidoptera/</a:t>
            </a:r>
            <a:r>
              <a:rPr lang="en-US" sz="2000" dirty="0" err="1" smtClean="0"/>
              <a:t>Pyralidae</a:t>
            </a:r>
            <a:r>
              <a:rPr lang="en-US" sz="2000" dirty="0" smtClean="0"/>
              <a:t>.  </a:t>
            </a:r>
          </a:p>
          <a:p>
            <a:r>
              <a:rPr lang="en-US" sz="2000" dirty="0" smtClean="0"/>
              <a:t>	Accessed 3/11/2014.  </a:t>
            </a:r>
          </a:p>
          <a:p>
            <a:pPr lvl="1"/>
            <a:r>
              <a:rPr lang="en-US" sz="1600" dirty="0" smtClean="0"/>
              <a:t>	http://entnemdept.ufl.edu/pestalert/Duponchelia_fovealis_NPAG_ET_Report_20100917.pdf</a:t>
            </a:r>
            <a:endParaRPr lang="en-US" sz="1600" u="none" dirty="0" smtClean="0"/>
          </a:p>
          <a:p>
            <a:r>
              <a:rPr lang="en-US" sz="2000" dirty="0" smtClean="0"/>
              <a:t>Anonymous.  2005a.  Risk management Decision Document for Duponchelia fovealis in Canada. Canadian Food Inspection Agency.  </a:t>
            </a:r>
          </a:p>
          <a:p>
            <a:r>
              <a:rPr lang="en-US" sz="2000" dirty="0" smtClean="0"/>
              <a:t>	Accessed 3/11/2014.</a:t>
            </a:r>
          </a:p>
          <a:p>
            <a:pPr lvl="1"/>
            <a:r>
              <a:rPr lang="en-US" sz="1600" dirty="0" smtClean="0"/>
              <a:t>	http://entnemdept.ufl.edu/pestalert/duponchelia_fovealis_risk_management.pdf</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smtClean="0"/>
              <a:t>Arzone</a:t>
            </a:r>
            <a:r>
              <a:rPr lang="en-US" sz="1200" u="none" dirty="0" smtClean="0"/>
              <a:t>, A., L. Tavella, and A. Alma.  2002.  “Evoluzione dei problemi entomologici delle coltivazioni floricole e florovivaistiche”.  Informatore Fitopatologico, 52: 2, pp. 22-31.</a:t>
            </a:r>
          </a:p>
          <a:p>
            <a:r>
              <a:rPr lang="en-US" sz="2000" dirty="0" err="1" smtClean="0"/>
              <a:t>Bethke</a:t>
            </a:r>
            <a:r>
              <a:rPr lang="en-US" sz="2000" dirty="0" smtClean="0"/>
              <a:t>, J. and B. Vander </a:t>
            </a:r>
            <a:r>
              <a:rPr lang="en-US" sz="2000" dirty="0" err="1" smtClean="0"/>
              <a:t>Mey</a:t>
            </a:r>
            <a:r>
              <a:rPr lang="en-US" sz="2000" dirty="0" smtClean="0"/>
              <a:t>. Pest Alert:   </a:t>
            </a:r>
            <a:r>
              <a:rPr lang="en-US" sz="2000" i="1" dirty="0" smtClean="0"/>
              <a:t>Duponchelia fovealis.</a:t>
            </a:r>
            <a:r>
              <a:rPr lang="en-US" sz="2000" dirty="0" smtClean="0"/>
              <a:t> University of California Cooperative Extension, San Diego.  </a:t>
            </a:r>
          </a:p>
          <a:p>
            <a:r>
              <a:rPr lang="en-US" sz="2000" dirty="0" smtClean="0"/>
              <a:t>	Accessed 3/11/2014. </a:t>
            </a:r>
          </a:p>
          <a:p>
            <a:pPr lvl="1"/>
            <a:r>
              <a:rPr lang="en-US" sz="1600" dirty="0" smtClean="0"/>
              <a:t>	http://ucanr.org/sites/cetest/files/55177.pdf</a:t>
            </a:r>
            <a:r>
              <a:rPr lang="en-US" u="none" dirty="0" smtClean="0"/>
              <a:t> </a:t>
            </a:r>
          </a:p>
          <a:p>
            <a:r>
              <a:rPr lang="en-US" sz="1200" u="none" dirty="0" smtClean="0"/>
              <a:t>Bonsignore, Carmelo Peter and Vincenzo Vacante.  2010.  “</a:t>
            </a:r>
            <a:r>
              <a:rPr lang="en-US" sz="1200" i="1" u="none" dirty="0" smtClean="0"/>
              <a:t>Duponchelia fovealis </a:t>
            </a:r>
            <a:r>
              <a:rPr lang="en-US" sz="1200" u="none" dirty="0" smtClean="0"/>
              <a:t>(Zeller). A New Emergency for Strawberries?”.  </a:t>
            </a:r>
            <a:r>
              <a:rPr lang="it-IT" sz="1200" u="none" dirty="0" smtClean="0"/>
              <a:t>Protezione delle colture, pp. 40-43.</a:t>
            </a:r>
            <a:r>
              <a:rPr lang="en-US" sz="1200" u="none" dirty="0" smtClean="0"/>
              <a:t> </a:t>
            </a:r>
          </a:p>
          <a:p>
            <a:r>
              <a:rPr lang="en-US" sz="2000" dirty="0" err="1" smtClean="0"/>
              <a:t>Brambila</a:t>
            </a:r>
            <a:r>
              <a:rPr lang="en-US" sz="2000" dirty="0" smtClean="0"/>
              <a:t>, J. and I. Stocks.  2010.  The European Pepper Moth, </a:t>
            </a:r>
            <a:r>
              <a:rPr lang="en-US" sz="2000" i="1" dirty="0" smtClean="0"/>
              <a:t>Duponchelia fovealis </a:t>
            </a:r>
            <a:r>
              <a:rPr lang="en-US" sz="2000" dirty="0" smtClean="0"/>
              <a:t>Zeller (Lepidoptera: </a:t>
            </a:r>
            <a:r>
              <a:rPr lang="en-US" sz="2000" dirty="0" err="1" smtClean="0"/>
              <a:t>Crambidae</a:t>
            </a:r>
            <a:r>
              <a:rPr lang="en-US" sz="2000" dirty="0" smtClean="0"/>
              <a:t>), a Mediterranean Pest Moth Discovered in Central Florida.  </a:t>
            </a:r>
          </a:p>
          <a:p>
            <a:r>
              <a:rPr lang="en-US" sz="2000" dirty="0" smtClean="0"/>
              <a:t>	Accessed 3/11/2014. </a:t>
            </a:r>
          </a:p>
          <a:p>
            <a:pPr lvl="1"/>
            <a:r>
              <a:rPr lang="en-US" sz="1600" dirty="0" smtClean="0"/>
              <a:t>	http://www.freshfromflorida.com/content/download/23893/486212/duponchelia-fovealis.pdf</a:t>
            </a:r>
            <a:r>
              <a:rPr lang="en-US" sz="1600" u="none" dirty="0" smtClean="0"/>
              <a: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u="none" dirty="0" smtClean="0"/>
              <a:t>CABI International. 2010.  “Selected Sections for: </a:t>
            </a:r>
            <a:r>
              <a:rPr lang="en-US" i="1" u="none" dirty="0" smtClean="0"/>
              <a:t>Duponchelia fovealis</a:t>
            </a:r>
            <a:r>
              <a:rPr lang="en-US" u="none" dirty="0" smtClean="0"/>
              <a:t> (Southern European Marshland Pyralid)”.  Crop Protection Compendium.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Guda, C. D. , A. Capizzi, and P. Trematerra.  1988.  “Damages on </a:t>
            </a:r>
            <a:r>
              <a:rPr lang="en-US" sz="1200" i="1" u="none" dirty="0" smtClean="0"/>
              <a:t>Eustoma grandiflorum</a:t>
            </a:r>
            <a:r>
              <a:rPr lang="en-US" sz="1200" u="none" dirty="0" smtClean="0"/>
              <a:t> (Raf.) Shinn.  Caused by </a:t>
            </a:r>
            <a:r>
              <a:rPr lang="en-US" sz="1200" i="1" u="none" dirty="0" smtClean="0"/>
              <a:t>Duponchelia fovealis </a:t>
            </a:r>
            <a:r>
              <a:rPr lang="en-US" sz="1200" u="none" dirty="0" smtClean="0"/>
              <a:t>(Zeller)”.  Annali dell’Istituto Sperimentale per la Floricultura. Vol. 19, pp. 3-11.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MacLeod, A. 1996. Summary Pest Risk Assessment: </a:t>
            </a:r>
            <a:r>
              <a:rPr lang="en-US" sz="1200" i="1" u="none" dirty="0" smtClean="0"/>
              <a:t>Duponchelia fovealis</a:t>
            </a:r>
            <a:r>
              <a:rPr lang="en-US" sz="1200" u="none" dirty="0" smtClean="0"/>
              <a:t>. DEFRA (Department for Environment, Food, and Rural Affairs), Central Science Laboratory, Sand Hutton, York, United Kingdom.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Pijnakker, Juliette.  2001.  “</a:t>
            </a:r>
            <a:r>
              <a:rPr lang="en-US" sz="1200" i="1" u="none" dirty="0" smtClean="0"/>
              <a:t>Duponchelia fovealis</a:t>
            </a:r>
            <a:r>
              <a:rPr lang="en-US" sz="1200" u="none" dirty="0" smtClean="0"/>
              <a:t>, le lépidoptère redouté des plantes en pot aux Pays-Bas”,  Revue Horticole, volume 429, pp. 51-53.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Romeijn, G.  1996.  “Een nieuwe</a:t>
            </a:r>
            <a:r>
              <a:rPr lang="en-US" sz="1200" u="none" baseline="0" dirty="0" smtClean="0"/>
              <a:t> plaag in de kas”, Vakblad voor de Bloemisterij, volume 47, pp. 46-47.</a:t>
            </a:r>
            <a:endParaRPr lang="en-US" sz="120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Unknown. 2006b.  “</a:t>
            </a:r>
            <a:r>
              <a:rPr lang="en-US" sz="1200" i="1" u="none" dirty="0" smtClean="0"/>
              <a:t>Duponchelia:</a:t>
            </a:r>
            <a:r>
              <a:rPr lang="en-US" sz="1200" u="none" dirty="0" smtClean="0"/>
              <a:t> capitolo</a:t>
            </a:r>
            <a:r>
              <a:rPr lang="en-US" sz="1200" u="none" baseline="0" dirty="0" smtClean="0"/>
              <a:t> secondo</a:t>
            </a:r>
            <a:r>
              <a:rPr lang="en-US" sz="1200" u="none" dirty="0" smtClean="0"/>
              <a:t>”, Colture Protette, No. 4, page 24.</a:t>
            </a:r>
            <a:endParaRPr lang="en-US" u="none" dirty="0" smtClean="0"/>
          </a:p>
          <a:p>
            <a:endParaRPr lang="en-US" u="none" dirty="0" smtClean="0"/>
          </a:p>
          <a:p>
            <a:r>
              <a:rPr lang="en-US" u="none" dirty="0" smtClean="0"/>
              <a:t>Eileen</a:t>
            </a:r>
            <a:r>
              <a:rPr lang="en-US" u="none" baseline="0" dirty="0" smtClean="0"/>
              <a:t> Buss, Department of Entomology and Nematology, University of Florida, personal communication.</a:t>
            </a:r>
          </a:p>
          <a:p>
            <a:r>
              <a:rPr lang="en-US" u="none" baseline="0" dirty="0" smtClean="0"/>
              <a:t>David Riley, </a:t>
            </a:r>
            <a:r>
              <a:rPr lang="en-US" sz="1200" b="0" i="0" u="none" strike="noStrike" kern="1200" baseline="0" dirty="0" smtClean="0">
                <a:solidFill>
                  <a:schemeClr val="tx1"/>
                </a:solidFill>
                <a:latin typeface="+mn-lt"/>
                <a:ea typeface="+mn-ea"/>
                <a:cs typeface="+mn-cs"/>
              </a:rPr>
              <a:t>Professor of Entomology, College of Agricultural and Environmental Sciences, </a:t>
            </a:r>
            <a:r>
              <a:rPr lang="en-US" u="none" baseline="0" dirty="0" smtClean="0"/>
              <a:t>University of Georgia, personal communication.</a:t>
            </a:r>
          </a:p>
          <a:p>
            <a:r>
              <a:rPr lang="en-US" sz="1200" dirty="0" smtClean="0"/>
              <a:t> </a:t>
            </a:r>
          </a:p>
          <a:p>
            <a:r>
              <a:rPr lang="en-US" sz="1200" dirty="0" smtClean="0"/>
              <a:t>More information on the products mentioned above can be found here:</a:t>
            </a:r>
          </a:p>
          <a:p>
            <a:r>
              <a:rPr lang="en-US" sz="1200" dirty="0" smtClean="0"/>
              <a:t>http://npic.orst.edu/factsheets/biftech.pdf</a:t>
            </a:r>
          </a:p>
          <a:p>
            <a:r>
              <a:rPr lang="en-US" sz="1200" dirty="0" smtClean="0"/>
              <a:t>http://npic.orst.edu/factsheets/Deltatech.pdf</a:t>
            </a:r>
          </a:p>
          <a:p>
            <a:r>
              <a:rPr lang="en-US" sz="1200" dirty="0" smtClean="0"/>
              <a:t>http://npic.orst.edu/factsheets/imidacloprid.pdf</a:t>
            </a:r>
          </a:p>
          <a:p>
            <a:r>
              <a:rPr lang="en-US" sz="1200" dirty="0" smtClean="0"/>
              <a:t>http://npic.orst.edu/factsheets/l_cyhalogen.pdf</a:t>
            </a:r>
          </a:p>
          <a:p>
            <a:r>
              <a:rPr lang="en-US" sz="1200" dirty="0" smtClean="0"/>
              <a:t>http://web.pppmb.cals.cornell.edu/resourceguide/mfs/13spinosad.php</a:t>
            </a:r>
          </a:p>
          <a:p>
            <a:r>
              <a:rPr lang="en-US" sz="1200" dirty="0" smtClean="0"/>
              <a:t>http://state.ceris.purdue.edu/doc/fl/statefl.html</a:t>
            </a:r>
          </a:p>
          <a:p>
            <a:r>
              <a:rPr lang="en-US" u="none" dirty="0" smtClean="0"/>
              <a:t>http://npic.orst.edu/factsheets/pyrethrins.pdf</a:t>
            </a:r>
          </a:p>
          <a:p>
            <a:r>
              <a:rPr lang="en-US" u="none" dirty="0" smtClean="0"/>
              <a:t>http://pmep.cce.cornell.edu/profiles/insect-mite/ddt-famphur/ethoprop/insect-prof-ethoprop.html</a:t>
            </a:r>
          </a:p>
          <a:p>
            <a:r>
              <a:rPr lang="en-US" u="none" dirty="0" smtClean="0"/>
              <a:t>http://epa.gov/oppsrrd1/REDs/factsheets/0028fact.pdf</a:t>
            </a:r>
          </a:p>
          <a:p>
            <a:r>
              <a:rPr lang="en-US" u="none" dirty="0" smtClean="0"/>
              <a:t>http://npic.orst.edu/factsheets/acephatech.pdf</a:t>
            </a:r>
          </a:p>
          <a:p>
            <a:r>
              <a:rPr lang="en-US" u="none" dirty="0" smtClean="0"/>
              <a:t>http://www.epa.gov/opprd001/factsheets/chloran.pdf</a:t>
            </a:r>
          </a:p>
          <a:p>
            <a:r>
              <a:rPr lang="en-US" u="none" dirty="0" smtClean="0"/>
              <a:t>http://pmep.cce.cornell.edu/profiles/insect-mite/mevinphos-propargite/pirimiphos-methyl/insect-prof-actellic.html</a:t>
            </a:r>
          </a:p>
          <a:p>
            <a:r>
              <a:rPr lang="en-US" u="none" dirty="0" smtClean="0"/>
              <a:t>http://npic.orst.edu/factsheets/Permtech.pdf</a:t>
            </a:r>
            <a:endParaRPr lang="en-US" u="none" dirty="0"/>
          </a:p>
        </p:txBody>
      </p:sp>
      <p:sp>
        <p:nvSpPr>
          <p:cNvPr id="4" name="Slide Number Placeholder 3"/>
          <p:cNvSpPr>
            <a:spLocks noGrp="1"/>
          </p:cNvSpPr>
          <p:nvPr>
            <p:ph type="sldNum" sz="quarter" idx="10"/>
          </p:nvPr>
        </p:nvSpPr>
        <p:spPr/>
        <p:txBody>
          <a:bodyPr/>
          <a:lstStyle/>
          <a:p>
            <a:fld id="{5CCA90EC-84E6-4F64-9E23-D2D711A03EA1}"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r>
              <a:rPr lang="en-US" sz="1200" kern="1200" dirty="0" smtClean="0">
                <a:solidFill>
                  <a:schemeClr val="tx1"/>
                </a:solidFill>
                <a:latin typeface="+mn-lt"/>
                <a:ea typeface="+mn-ea"/>
                <a:cs typeface="+mn-cs"/>
              </a:rPr>
              <a:t>Biocontrol agents for the larval stage include Bt (which is a formulation of the toxin produced by </a:t>
            </a:r>
            <a:r>
              <a:rPr lang="en-US" sz="1200" i="1" kern="1200" dirty="0" smtClean="0">
                <a:solidFill>
                  <a:schemeClr val="tx1"/>
                </a:solidFill>
                <a:latin typeface="+mn-lt"/>
                <a:ea typeface="+mn-ea"/>
                <a:cs typeface="+mn-cs"/>
              </a:rPr>
              <a:t>Bacillus thuringiensis</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Heterorhabditis bacteriophora  </a:t>
            </a:r>
            <a:r>
              <a:rPr lang="en-US" sz="1200" kern="1200" dirty="0" smtClean="0">
                <a:solidFill>
                  <a:schemeClr val="tx1"/>
                </a:solidFill>
                <a:latin typeface="+mn-lt"/>
                <a:ea typeface="+mn-ea"/>
                <a:cs typeface="+mn-cs"/>
              </a:rPr>
              <a:t>and </a:t>
            </a:r>
            <a:r>
              <a:rPr lang="en-US" sz="1200" i="1" kern="1200" dirty="0" smtClean="0">
                <a:solidFill>
                  <a:schemeClr val="tx1"/>
                </a:solidFill>
                <a:latin typeface="+mn-lt"/>
                <a:ea typeface="+mn-ea"/>
                <a:cs typeface="+mn-cs"/>
              </a:rPr>
              <a:t>Steinernema</a:t>
            </a:r>
            <a:r>
              <a:rPr lang="en-US" sz="1200" kern="1200" dirty="0" smtClean="0">
                <a:solidFill>
                  <a:schemeClr val="tx1"/>
                </a:solidFill>
                <a:latin typeface="+mn-lt"/>
                <a:ea typeface="+mn-ea"/>
                <a:cs typeface="+mn-cs"/>
              </a:rPr>
              <a:t> sp. (which are entomopathogenic nematodes), and </a:t>
            </a:r>
            <a:r>
              <a:rPr lang="en-US" sz="1200" i="1" kern="1200" dirty="0" err="1" smtClean="0">
                <a:solidFill>
                  <a:schemeClr val="tx1"/>
                </a:solidFill>
                <a:latin typeface="+mn-lt"/>
                <a:ea typeface="+mn-ea"/>
                <a:cs typeface="+mn-cs"/>
              </a:rPr>
              <a:t>Dalotia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coriaria</a:t>
            </a:r>
            <a:r>
              <a:rPr lang="en-US" sz="1200" kern="1200" dirty="0" smtClean="0">
                <a:solidFill>
                  <a:schemeClr val="tx1"/>
                </a:solidFill>
                <a:latin typeface="+mn-lt"/>
                <a:ea typeface="+mn-ea"/>
                <a:cs typeface="+mn-cs"/>
              </a:rPr>
              <a:t> (which is a beetle - though they are may be listed commercially as </a:t>
            </a:r>
            <a:r>
              <a:rPr lang="en-US" sz="1200" i="1" kern="1200" dirty="0" smtClean="0">
                <a:solidFill>
                  <a:schemeClr val="tx1"/>
                </a:solidFill>
                <a:latin typeface="+mn-lt"/>
                <a:ea typeface="+mn-ea"/>
                <a:cs typeface="+mn-cs"/>
              </a:rPr>
              <a:t>Atheta coriaria</a:t>
            </a:r>
            <a:r>
              <a:rPr lang="en-US" sz="1200" kern="1200" dirty="0" smtClean="0">
                <a:solidFill>
                  <a:schemeClr val="tx1"/>
                </a:solidFill>
                <a:latin typeface="+mn-lt"/>
                <a:ea typeface="+mn-ea"/>
                <a:cs typeface="+mn-cs"/>
              </a:rPr>
              <a:t>).</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Biocontrol agents for the egg stage includes </a:t>
            </a:r>
            <a:r>
              <a:rPr lang="en-US" sz="1200" i="1" kern="1200" dirty="0" smtClean="0">
                <a:solidFill>
                  <a:schemeClr val="tx1"/>
                </a:solidFill>
                <a:latin typeface="+mn-lt"/>
                <a:ea typeface="+mn-ea"/>
                <a:cs typeface="+mn-cs"/>
              </a:rPr>
              <a:t>Stratiolaelaps scimitus </a:t>
            </a:r>
            <a:r>
              <a:rPr lang="en-US" sz="1200" kern="1200" dirty="0" smtClean="0">
                <a:solidFill>
                  <a:schemeClr val="tx1"/>
                </a:solidFill>
                <a:latin typeface="+mn-lt"/>
                <a:ea typeface="+mn-ea"/>
                <a:cs typeface="+mn-cs"/>
              </a:rPr>
              <a:t>(which is a predatory mite that may be listed commercially as </a:t>
            </a:r>
            <a:r>
              <a:rPr lang="en-US" sz="1200" i="1" kern="1200" dirty="0" smtClean="0">
                <a:solidFill>
                  <a:schemeClr val="tx1"/>
                </a:solidFill>
                <a:latin typeface="+mn-lt"/>
                <a:ea typeface="+mn-ea"/>
                <a:cs typeface="+mn-cs"/>
              </a:rPr>
              <a:t>Hypoaspis miles), Gaeolaelaps aculeifer </a:t>
            </a:r>
            <a:r>
              <a:rPr lang="en-US" sz="1200" kern="1200" dirty="0" smtClean="0">
                <a:solidFill>
                  <a:schemeClr val="tx1"/>
                </a:solidFill>
                <a:latin typeface="+mn-lt"/>
                <a:ea typeface="+mn-ea"/>
                <a:cs typeface="+mn-cs"/>
              </a:rPr>
              <a:t>(also a predatory mite that may be listed commercially as </a:t>
            </a:r>
            <a:r>
              <a:rPr lang="en-US" sz="1200" i="1" kern="1200" dirty="0" smtClean="0">
                <a:solidFill>
                  <a:schemeClr val="tx1"/>
                </a:solidFill>
                <a:latin typeface="+mn-lt"/>
                <a:ea typeface="+mn-ea"/>
                <a:cs typeface="+mn-cs"/>
              </a:rPr>
              <a:t>Hypoaspis aculeifer</a:t>
            </a:r>
            <a:r>
              <a:rPr lang="en-US" sz="1200" kern="1200" dirty="0" smtClean="0">
                <a:solidFill>
                  <a:schemeClr val="tx1"/>
                </a:solidFill>
                <a:latin typeface="+mn-lt"/>
                <a:ea typeface="+mn-ea"/>
                <a:cs typeface="+mn-cs"/>
              </a:rPr>
              <a:t>), </a:t>
            </a:r>
            <a:r>
              <a:rPr lang="en-US" sz="1200" i="1" kern="1200" dirty="0" smtClean="0">
                <a:solidFill>
                  <a:schemeClr val="tx1"/>
                </a:solidFill>
                <a:latin typeface="+mn-lt"/>
                <a:ea typeface="+mn-ea"/>
                <a:cs typeface="+mn-cs"/>
              </a:rPr>
              <a:t>Dalotia  coriaria</a:t>
            </a:r>
            <a:r>
              <a:rPr lang="en-US" sz="1200" kern="1200" dirty="0" smtClean="0">
                <a:solidFill>
                  <a:schemeClr val="tx1"/>
                </a:solidFill>
                <a:latin typeface="+mn-lt"/>
                <a:ea typeface="+mn-ea"/>
                <a:cs typeface="+mn-cs"/>
              </a:rPr>
              <a:t> and three parasitoid wasps, </a:t>
            </a:r>
            <a:r>
              <a:rPr lang="en-US" sz="1200" i="1" kern="1200" dirty="0" smtClean="0">
                <a:solidFill>
                  <a:schemeClr val="tx1"/>
                </a:solidFill>
                <a:latin typeface="+mn-lt"/>
                <a:ea typeface="+mn-ea"/>
                <a:cs typeface="+mn-cs"/>
              </a:rPr>
              <a:t>Trichogramma evanescens, T. cacoeciae</a:t>
            </a:r>
            <a:r>
              <a:rPr lang="en-US" sz="1200" kern="1200" dirty="0" smtClean="0">
                <a:solidFill>
                  <a:schemeClr val="tx1"/>
                </a:solidFill>
                <a:latin typeface="+mn-lt"/>
                <a:ea typeface="+mn-ea"/>
                <a:cs typeface="+mn-cs"/>
              </a:rPr>
              <a:t>, and </a:t>
            </a:r>
            <a:r>
              <a:rPr lang="en-US" sz="1200" i="1" kern="1200" dirty="0" smtClean="0">
                <a:solidFill>
                  <a:schemeClr val="tx1"/>
                </a:solidFill>
                <a:latin typeface="+mn-lt"/>
                <a:ea typeface="+mn-ea"/>
                <a:cs typeface="+mn-cs"/>
              </a:rPr>
              <a:t>T. brassicae.</a:t>
            </a:r>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All of these biocontrol agents can be ordered for commercial use.  Application recommendations (and methods) vary so be sure to read the label.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use of Bt has been noted to be </a:t>
            </a:r>
            <a:r>
              <a:rPr lang="en-US" sz="1200" kern="1200" baseline="0" dirty="0" smtClean="0">
                <a:solidFill>
                  <a:schemeClr val="tx1"/>
                </a:solidFill>
                <a:latin typeface="+mn-lt"/>
                <a:ea typeface="+mn-ea"/>
                <a:cs typeface="+mn-cs"/>
              </a:rPr>
              <a:t>quite effective against the larvae</a:t>
            </a:r>
            <a:r>
              <a:rPr lang="en-US" sz="1200" kern="1200" dirty="0" smtClean="0">
                <a:solidFill>
                  <a:schemeClr val="tx1"/>
                </a:solidFill>
                <a:latin typeface="+mn-lt"/>
                <a:ea typeface="+mn-ea"/>
                <a:cs typeface="+mn-cs"/>
              </a:rPr>
              <a:t> if the spores of the bacterium are used in spray formulations (and thus ingested by the larvae).</a:t>
            </a:r>
            <a:r>
              <a:rPr lang="en-US" sz="1200" kern="1200" baseline="0" dirty="0" smtClean="0">
                <a:solidFill>
                  <a:schemeClr val="tx1"/>
                </a:solidFill>
                <a:latin typeface="+mn-lt"/>
                <a:ea typeface="+mn-ea"/>
                <a:cs typeface="+mn-cs"/>
              </a:rPr>
              <a:t>  To aid in its effectiveness</a:t>
            </a:r>
            <a:r>
              <a:rPr lang="en-US" sz="1200" kern="1200" dirty="0" smtClean="0">
                <a:solidFill>
                  <a:schemeClr val="tx1"/>
                </a:solidFill>
                <a:latin typeface="+mn-lt"/>
                <a:ea typeface="+mn-ea"/>
                <a:cs typeface="+mn-cs"/>
              </a:rPr>
              <a:t>,</a:t>
            </a:r>
            <a:r>
              <a:rPr lang="en-US" sz="1200" kern="1200" baseline="0" dirty="0" smtClean="0">
                <a:solidFill>
                  <a:schemeClr val="tx1"/>
                </a:solidFill>
                <a:latin typeface="+mn-lt"/>
                <a:ea typeface="+mn-ea"/>
                <a:cs typeface="+mn-cs"/>
              </a:rPr>
              <a:t> the </a:t>
            </a:r>
            <a:r>
              <a:rPr lang="en-US" sz="1200" kern="1200" dirty="0" smtClean="0">
                <a:solidFill>
                  <a:schemeClr val="tx1"/>
                </a:solidFill>
                <a:latin typeface="+mn-lt"/>
                <a:ea typeface="+mn-ea"/>
                <a:cs typeface="+mn-cs"/>
              </a:rPr>
              <a:t>plants should not be in close proximity to each other and</a:t>
            </a:r>
            <a:r>
              <a:rPr lang="en-US" sz="1200" kern="1200" baseline="0" dirty="0" smtClean="0">
                <a:solidFill>
                  <a:schemeClr val="tx1"/>
                </a:solidFill>
                <a:latin typeface="+mn-lt"/>
                <a:ea typeface="+mn-ea"/>
                <a:cs typeface="+mn-cs"/>
              </a:rPr>
              <a:t> the spray must be targeted.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predatory mites listed above are soil dwellers that also beneficially feed on fungal mites, nematodes, pupae of thrips and leaf miners, and sciarid larvae. The mites are shipped as adults and are shaken from the container onto moistened soil to inoculate it.  In a greenhouse setting, they can move between potted plants, but it is best to treat every other plant pot.  They will maintain a population as long as there is food to be had.</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In experimental trials in a greenhouse setting, </a:t>
            </a:r>
            <a:r>
              <a:rPr lang="en-US" sz="1200" i="1" kern="1200" dirty="0" smtClean="0">
                <a:solidFill>
                  <a:schemeClr val="tx1"/>
                </a:solidFill>
                <a:latin typeface="+mn-lt"/>
                <a:ea typeface="+mn-ea"/>
                <a:cs typeface="+mn-cs"/>
              </a:rPr>
              <a:t>H. miles </a:t>
            </a:r>
            <a:r>
              <a:rPr lang="en-US" sz="1200" kern="1200" dirty="0" smtClean="0">
                <a:solidFill>
                  <a:schemeClr val="tx1"/>
                </a:solidFill>
                <a:latin typeface="+mn-lt"/>
                <a:ea typeface="+mn-ea"/>
                <a:cs typeface="+mn-cs"/>
              </a:rPr>
              <a:t>(</a:t>
            </a:r>
            <a:r>
              <a:rPr lang="en-US" sz="1200" i="1" kern="1200" dirty="0" smtClean="0">
                <a:solidFill>
                  <a:schemeClr val="tx1"/>
                </a:solidFill>
                <a:latin typeface="+mn-lt"/>
                <a:ea typeface="+mn-ea"/>
                <a:cs typeface="+mn-cs"/>
              </a:rPr>
              <a:t>Stratiolaelaps scimitus</a:t>
            </a:r>
            <a:r>
              <a:rPr lang="en-US" sz="1200" kern="1200" dirty="0" smtClean="0">
                <a:solidFill>
                  <a:schemeClr val="tx1"/>
                </a:solidFill>
                <a:latin typeface="+mn-lt"/>
                <a:ea typeface="+mn-ea"/>
                <a:cs typeface="+mn-cs"/>
              </a:rPr>
              <a:t>) had a preference for the upper soil layer compared to the deeper location of </a:t>
            </a:r>
            <a:r>
              <a:rPr lang="en-US" sz="1200" i="1" kern="1200" dirty="0" smtClean="0">
                <a:solidFill>
                  <a:schemeClr val="tx1"/>
                </a:solidFill>
                <a:latin typeface="+mn-lt"/>
                <a:ea typeface="+mn-ea"/>
                <a:cs typeface="+mn-cs"/>
              </a:rPr>
              <a:t>H. aculeifer </a:t>
            </a:r>
            <a:r>
              <a:rPr lang="en-US" sz="1200" kern="1200" dirty="0" smtClean="0">
                <a:solidFill>
                  <a:schemeClr val="tx1"/>
                </a:solidFill>
                <a:latin typeface="+mn-lt"/>
                <a:ea typeface="+mn-ea"/>
                <a:cs typeface="+mn-cs"/>
              </a:rPr>
              <a:t>(</a:t>
            </a:r>
            <a:r>
              <a:rPr lang="en-US" sz="1200" i="1" kern="1200" dirty="0" smtClean="0">
                <a:solidFill>
                  <a:schemeClr val="tx1"/>
                </a:solidFill>
                <a:latin typeface="+mn-lt"/>
                <a:ea typeface="+mn-ea"/>
                <a:cs typeface="+mn-cs"/>
              </a:rPr>
              <a:t>Gaeolaelaps aculeifer</a:t>
            </a:r>
            <a:r>
              <a:rPr lang="en-US" sz="1200" kern="1200" dirty="0" smtClean="0">
                <a:solidFill>
                  <a:schemeClr val="tx1"/>
                </a:solidFill>
                <a:latin typeface="+mn-lt"/>
                <a:ea typeface="+mn-ea"/>
                <a:cs typeface="+mn-cs"/>
              </a:rPr>
              <a:t>).  </a:t>
            </a:r>
            <a:r>
              <a:rPr lang="en-US" sz="1200" i="0" kern="1200" dirty="0" smtClean="0">
                <a:solidFill>
                  <a:schemeClr val="tx1"/>
                </a:solidFill>
                <a:latin typeface="+mn-lt"/>
                <a:ea typeface="+mn-ea"/>
                <a:cs typeface="+mn-cs"/>
              </a:rPr>
              <a:t>Also,</a:t>
            </a:r>
            <a:r>
              <a:rPr lang="en-US" sz="1200" i="0" kern="1200" baseline="0" dirty="0" smtClean="0">
                <a:solidFill>
                  <a:schemeClr val="tx1"/>
                </a:solidFill>
                <a:latin typeface="+mn-lt"/>
                <a:ea typeface="+mn-ea"/>
                <a:cs typeface="+mn-cs"/>
              </a:rPr>
              <a:t> </a:t>
            </a:r>
            <a:r>
              <a:rPr lang="en-US" sz="1200" i="1" kern="1200" baseline="0" dirty="0" smtClean="0">
                <a:solidFill>
                  <a:schemeClr val="tx1"/>
                </a:solidFill>
                <a:latin typeface="+mn-lt"/>
                <a:ea typeface="+mn-ea"/>
                <a:cs typeface="+mn-cs"/>
              </a:rPr>
              <a:t>H. miles </a:t>
            </a:r>
            <a:r>
              <a:rPr lang="en-US" sz="1200" i="0" kern="1200" baseline="0" dirty="0" smtClean="0">
                <a:solidFill>
                  <a:schemeClr val="tx1"/>
                </a:solidFill>
                <a:latin typeface="+mn-lt"/>
                <a:ea typeface="+mn-ea"/>
                <a:cs typeface="+mn-cs"/>
              </a:rPr>
              <a:t>more efficiently controlled </a:t>
            </a:r>
            <a:r>
              <a:rPr lang="en-US" sz="1200" i="1" kern="1200" baseline="0" dirty="0" smtClean="0">
                <a:solidFill>
                  <a:schemeClr val="tx1"/>
                </a:solidFill>
                <a:latin typeface="+mn-lt"/>
                <a:ea typeface="+mn-ea"/>
                <a:cs typeface="+mn-cs"/>
              </a:rPr>
              <a:t>D. fovealis </a:t>
            </a:r>
            <a:r>
              <a:rPr lang="en-US" sz="1200" i="0" kern="1200" baseline="0" dirty="0" smtClean="0">
                <a:solidFill>
                  <a:schemeClr val="tx1"/>
                </a:solidFill>
                <a:latin typeface="+mn-lt"/>
                <a:ea typeface="+mn-ea"/>
                <a:cs typeface="+mn-cs"/>
              </a:rPr>
              <a:t>than </a:t>
            </a:r>
            <a:r>
              <a:rPr lang="en-US" sz="1200" i="1" kern="1200" baseline="0" dirty="0" smtClean="0">
                <a:solidFill>
                  <a:schemeClr val="tx1"/>
                </a:solidFill>
                <a:latin typeface="+mn-lt"/>
                <a:ea typeface="+mn-ea"/>
                <a:cs typeface="+mn-cs"/>
              </a:rPr>
              <a:t>H. aculeifer.</a:t>
            </a:r>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Entomopathogenic nematodes (such as </a:t>
            </a:r>
            <a:r>
              <a:rPr lang="en-US" sz="1200" i="1" kern="1200" dirty="0" smtClean="0">
                <a:solidFill>
                  <a:schemeClr val="tx1"/>
                </a:solidFill>
                <a:latin typeface="+mn-lt"/>
                <a:ea typeface="+mn-ea"/>
                <a:cs typeface="+mn-cs"/>
              </a:rPr>
              <a:t>Heterorhabditis bacteriophora  </a:t>
            </a:r>
            <a:r>
              <a:rPr lang="en-US" sz="1200" i="0" kern="1200" dirty="0" smtClean="0">
                <a:solidFill>
                  <a:schemeClr val="tx1"/>
                </a:solidFill>
                <a:latin typeface="+mn-lt"/>
                <a:ea typeface="+mn-ea"/>
                <a:cs typeface="+mn-cs"/>
              </a:rPr>
              <a:t>and </a:t>
            </a:r>
            <a:r>
              <a:rPr lang="en-US" sz="1200" i="1" kern="1200" dirty="0" smtClean="0">
                <a:solidFill>
                  <a:schemeClr val="tx1"/>
                </a:solidFill>
                <a:latin typeface="+mn-lt"/>
                <a:ea typeface="+mn-ea"/>
                <a:cs typeface="+mn-cs"/>
              </a:rPr>
              <a:t>Steinemena carpocapsae</a:t>
            </a:r>
            <a:r>
              <a:rPr lang="en-US" sz="1200" kern="1200" dirty="0" smtClean="0">
                <a:solidFill>
                  <a:schemeClr val="tx1"/>
                </a:solidFill>
                <a:latin typeface="+mn-lt"/>
                <a:ea typeface="+mn-ea"/>
                <a:cs typeface="+mn-cs"/>
              </a:rPr>
              <a:t>) were reported to be useful biocontrol in conditions of high humidity and because they could locate concealed larvae. The nematodes can be applied as a liquid mixture (mixed with water) and sprayed on the soil, but can be expensive compared to other biocontrol</a:t>
            </a:r>
            <a:r>
              <a:rPr lang="en-US" sz="1200" kern="1200" baseline="0" dirty="0" smtClean="0">
                <a:solidFill>
                  <a:schemeClr val="tx1"/>
                </a:solidFill>
                <a:latin typeface="+mn-lt"/>
                <a:ea typeface="+mn-ea"/>
                <a:cs typeface="+mn-cs"/>
              </a:rPr>
              <a:t> agents</a:t>
            </a:r>
            <a:r>
              <a:rPr lang="en-US" sz="1200" kern="1200" dirty="0" smtClean="0">
                <a:solidFill>
                  <a:schemeClr val="tx1"/>
                </a:solidFill>
                <a:latin typeface="+mn-lt"/>
                <a:ea typeface="+mn-ea"/>
                <a:cs typeface="+mn-cs"/>
              </a:rPr>
              <a:t>.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beetle </a:t>
            </a:r>
            <a:r>
              <a:rPr lang="en-US" sz="1200" i="1" kern="1200" dirty="0" smtClean="0">
                <a:solidFill>
                  <a:schemeClr val="tx1"/>
                </a:solidFill>
                <a:latin typeface="+mn-lt"/>
                <a:ea typeface="+mn-ea"/>
                <a:cs typeface="+mn-cs"/>
              </a:rPr>
              <a:t>Dalotia coriaria </a:t>
            </a:r>
            <a:r>
              <a:rPr lang="en-US" sz="1200" kern="1200" dirty="0" smtClean="0">
                <a:solidFill>
                  <a:schemeClr val="tx1"/>
                </a:solidFill>
                <a:latin typeface="+mn-lt"/>
                <a:ea typeface="+mn-ea"/>
                <a:cs typeface="+mn-cs"/>
              </a:rPr>
              <a:t>(</a:t>
            </a:r>
            <a:r>
              <a:rPr lang="en-US" sz="1200" i="1" kern="1200" dirty="0" smtClean="0">
                <a:solidFill>
                  <a:schemeClr val="tx1"/>
                </a:solidFill>
                <a:latin typeface="+mn-lt"/>
                <a:ea typeface="+mn-ea"/>
                <a:cs typeface="+mn-cs"/>
              </a:rPr>
              <a:t>Atheta coriaria</a:t>
            </a:r>
            <a:r>
              <a:rPr lang="en-US" sz="1200" kern="1200" dirty="0" smtClean="0">
                <a:solidFill>
                  <a:schemeClr val="tx1"/>
                </a:solidFill>
                <a:latin typeface="+mn-lt"/>
                <a:ea typeface="+mn-ea"/>
                <a:cs typeface="+mn-cs"/>
              </a:rPr>
              <a:t>) is also a soil dweller that is effective against eggs and first instar larvae, but not older larvae.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It also feeds on larvae of Diptera and thrips pupae which may make it a good biocontrol agent for multiple pests (though they control for different pests than </a:t>
            </a:r>
            <a:r>
              <a:rPr lang="en-US" sz="1200" i="1" kern="1200" dirty="0" smtClean="0">
                <a:solidFill>
                  <a:schemeClr val="tx1"/>
                </a:solidFill>
                <a:latin typeface="+mn-lt"/>
                <a:ea typeface="+mn-ea"/>
                <a:cs typeface="+mn-cs"/>
              </a:rPr>
              <a:t>H.</a:t>
            </a:r>
            <a:r>
              <a:rPr lang="en-US" sz="1200" i="1" kern="1200" baseline="0" dirty="0" smtClean="0">
                <a:solidFill>
                  <a:schemeClr val="tx1"/>
                </a:solidFill>
                <a:latin typeface="+mn-lt"/>
                <a:ea typeface="+mn-ea"/>
                <a:cs typeface="+mn-cs"/>
              </a:rPr>
              <a:t> miles</a:t>
            </a:r>
            <a:r>
              <a:rPr lang="en-US" sz="1200" kern="1200" baseline="0" dirty="0" smtClean="0">
                <a:solidFill>
                  <a:schemeClr val="tx1"/>
                </a:solidFill>
                <a:latin typeface="+mn-lt"/>
                <a:ea typeface="+mn-ea"/>
                <a:cs typeface="+mn-cs"/>
              </a:rPr>
              <a:t> or </a:t>
            </a:r>
            <a:r>
              <a:rPr lang="en-US" sz="1200" i="1" kern="1200" baseline="0" dirty="0" smtClean="0">
                <a:solidFill>
                  <a:schemeClr val="tx1"/>
                </a:solidFill>
                <a:latin typeface="+mn-lt"/>
                <a:ea typeface="+mn-ea"/>
                <a:cs typeface="+mn-cs"/>
              </a:rPr>
              <a:t>H. aculeifer</a:t>
            </a:r>
            <a:r>
              <a:rPr lang="en-US" sz="1200" kern="1200" dirty="0" smtClean="0">
                <a:solidFill>
                  <a:schemeClr val="tx1"/>
                </a:solidFill>
                <a:latin typeface="+mn-lt"/>
                <a:ea typeface="+mn-ea"/>
                <a:cs typeface="+mn-cs"/>
              </a:rPr>
              <a:t>).  Unfortunately, it may also feed on beneficial species as well.  The adults come in a tube that you shake over the soil.  Density of the beetle release depends on the infestation rate.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species wasps mentioned above (</a:t>
            </a:r>
            <a:r>
              <a:rPr lang="en-US" sz="1200" i="1" kern="1200" dirty="0" smtClean="0">
                <a:solidFill>
                  <a:schemeClr val="tx1"/>
                </a:solidFill>
                <a:latin typeface="+mn-lt"/>
                <a:ea typeface="+mn-ea"/>
                <a:cs typeface="+mn-cs"/>
              </a:rPr>
              <a:t>Trichogramma evanescens, T. brassicae, </a:t>
            </a:r>
            <a:r>
              <a:rPr lang="en-US" sz="1200" kern="1200" dirty="0" smtClean="0">
                <a:solidFill>
                  <a:schemeClr val="tx1"/>
                </a:solidFill>
                <a:latin typeface="+mn-lt"/>
                <a:ea typeface="+mn-ea"/>
                <a:cs typeface="+mn-cs"/>
              </a:rPr>
              <a:t>and </a:t>
            </a:r>
            <a:r>
              <a:rPr lang="en-US" sz="1200" i="1" kern="1200" dirty="0" smtClean="0">
                <a:solidFill>
                  <a:schemeClr val="tx1"/>
                </a:solidFill>
                <a:latin typeface="+mn-lt"/>
                <a:ea typeface="+mn-ea"/>
                <a:cs typeface="+mn-cs"/>
              </a:rPr>
              <a:t>T. cacoeciae</a:t>
            </a:r>
            <a:r>
              <a:rPr lang="en-US" sz="1200" kern="1200" dirty="0" smtClean="0">
                <a:solidFill>
                  <a:schemeClr val="tx1"/>
                </a:solidFill>
                <a:latin typeface="+mn-lt"/>
                <a:ea typeface="+mn-ea"/>
                <a:cs typeface="+mn-cs"/>
              </a:rPr>
              <a:t>) parasitize the eggs </a:t>
            </a:r>
            <a:r>
              <a:rPr lang="en-US" sz="1200" i="1" kern="1200" dirty="0" smtClean="0">
                <a:solidFill>
                  <a:schemeClr val="tx1"/>
                </a:solidFill>
                <a:latin typeface="+mn-lt"/>
                <a:ea typeface="+mn-ea"/>
                <a:cs typeface="+mn-cs"/>
              </a:rPr>
              <a:t>of D. fovealis</a:t>
            </a:r>
            <a:r>
              <a:rPr lang="en-US" sz="1200" kern="1200" dirty="0" smtClean="0">
                <a:solidFill>
                  <a:schemeClr val="tx1"/>
                </a:solidFill>
                <a:latin typeface="+mn-lt"/>
                <a:ea typeface="+mn-ea"/>
                <a:cs typeface="+mn-cs"/>
              </a:rPr>
              <a:t>.  According to one study, there was a high parasitism rate that resulted in 100% hatch rate of the parasitoids from the moth eggs.  </a:t>
            </a:r>
          </a:p>
          <a:p>
            <a:endParaRPr lang="en-US" sz="1200" kern="1200" dirty="0" smtClean="0">
              <a:solidFill>
                <a:schemeClr val="tx1"/>
              </a:solidFill>
              <a:latin typeface="+mn-lt"/>
              <a:ea typeface="+mn-ea"/>
              <a:cs typeface="+mn-cs"/>
            </a:endParaRPr>
          </a:p>
          <a:p>
            <a:r>
              <a:rPr lang="en-US" sz="1200" b="1" kern="1200" dirty="0" smtClean="0">
                <a:solidFill>
                  <a:schemeClr val="tx1"/>
                </a:solidFill>
                <a:latin typeface="+mn-lt"/>
                <a:ea typeface="+mn-ea"/>
                <a:cs typeface="+mn-cs"/>
              </a:rPr>
              <a:t>No experiments have been conducted on crops grown in a field setting.</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sources:</a:t>
            </a:r>
          </a:p>
          <a:p>
            <a:r>
              <a:rPr lang="en-US" sz="2000" dirty="0" smtClean="0"/>
              <a:t>Ahern, R. 2010.  Amended NPAG Report.  </a:t>
            </a:r>
            <a:r>
              <a:rPr lang="en-US" sz="2000" i="1" dirty="0" smtClean="0"/>
              <a:t>Duponchelia fovealis</a:t>
            </a:r>
            <a:r>
              <a:rPr lang="en-US" sz="2000" dirty="0" smtClean="0"/>
              <a:t> Zeller: Lepidoptera/</a:t>
            </a:r>
            <a:r>
              <a:rPr lang="en-US" sz="2000" dirty="0" err="1" smtClean="0"/>
              <a:t>Pyralidae</a:t>
            </a:r>
            <a:r>
              <a:rPr lang="en-US" sz="2000" dirty="0" smtClean="0"/>
              <a:t>.  </a:t>
            </a:r>
          </a:p>
          <a:p>
            <a:r>
              <a:rPr lang="en-US" sz="2000" dirty="0" smtClean="0"/>
              <a:t>	Accessed 3/11/2014.  </a:t>
            </a:r>
          </a:p>
          <a:p>
            <a:pPr lvl="1"/>
            <a:r>
              <a:rPr lang="en-US" sz="1600" dirty="0" smtClean="0"/>
              <a:t>	http://entnemdept.ufl.edu/pestalert/Duponchelia_fovealis_NPAG_ET_Report_20100917.pdf</a:t>
            </a:r>
            <a:endParaRPr lang="en-US" sz="1600" u="none" dirty="0" smtClean="0"/>
          </a:p>
          <a:p>
            <a:r>
              <a:rPr lang="en-US" sz="2000" dirty="0" smtClean="0"/>
              <a:t>Anonymous.  2005a.  Risk management Decision Document for Duponchelia fovealis in Canada. Canadian Food Inspection Agency.  </a:t>
            </a:r>
          </a:p>
          <a:p>
            <a:r>
              <a:rPr lang="en-US" sz="2000" dirty="0" smtClean="0"/>
              <a:t>	Accessed 3/11/2014.</a:t>
            </a:r>
          </a:p>
          <a:p>
            <a:pPr lvl="1"/>
            <a:r>
              <a:rPr lang="en-US" sz="1600" dirty="0" smtClean="0"/>
              <a:t>	http://entnemdept.ufl.edu/pestalert/duponchelia_fovealis_risk_management.pdf</a:t>
            </a:r>
          </a:p>
          <a:p>
            <a:r>
              <a:rPr lang="en-US" sz="2000" dirty="0" err="1" smtClean="0"/>
              <a:t>Bethke</a:t>
            </a:r>
            <a:r>
              <a:rPr lang="en-US" sz="2000" dirty="0" smtClean="0"/>
              <a:t>, J. and B. Vander </a:t>
            </a:r>
            <a:r>
              <a:rPr lang="en-US" sz="2000" dirty="0" err="1" smtClean="0"/>
              <a:t>Mey</a:t>
            </a:r>
            <a:r>
              <a:rPr lang="en-US" sz="2000" dirty="0" smtClean="0"/>
              <a:t>. Pest Alert:   </a:t>
            </a:r>
            <a:r>
              <a:rPr lang="en-US" sz="2000" i="1" dirty="0" smtClean="0"/>
              <a:t>Duponchelia fovealis.</a:t>
            </a:r>
            <a:r>
              <a:rPr lang="en-US" sz="2000" dirty="0" smtClean="0"/>
              <a:t> University of California Cooperative Extension, San Diego.  </a:t>
            </a:r>
          </a:p>
          <a:p>
            <a:r>
              <a:rPr lang="en-US" sz="2000" dirty="0" smtClean="0"/>
              <a:t>	Accessed 3/11/2014. </a:t>
            </a:r>
          </a:p>
          <a:p>
            <a:pPr lvl="1"/>
            <a:r>
              <a:rPr lang="en-US" sz="1600" dirty="0" smtClean="0"/>
              <a:t>	http://ucanr.org/sites/cetest/files/55177.pdf</a:t>
            </a:r>
            <a:r>
              <a:rPr lang="en-US" u="none" dirty="0" smtClean="0"/>
              <a:t> </a:t>
            </a:r>
          </a:p>
          <a:p>
            <a:r>
              <a:rPr lang="en-US" sz="1200" u="none" dirty="0" err="1" smtClean="0"/>
              <a:t>Bonsignore</a:t>
            </a:r>
            <a:r>
              <a:rPr lang="en-US" sz="1200" u="none" dirty="0" smtClean="0"/>
              <a:t>, Carmelo Peter and Vincenzo </a:t>
            </a:r>
            <a:r>
              <a:rPr lang="en-US" sz="1200" u="none" dirty="0" err="1" smtClean="0"/>
              <a:t>Vacante</a:t>
            </a:r>
            <a:r>
              <a:rPr lang="en-US" sz="1200" u="none" dirty="0" smtClean="0"/>
              <a:t>.  2010.  “</a:t>
            </a:r>
            <a:r>
              <a:rPr lang="en-US" sz="1200" i="1" u="none" dirty="0" smtClean="0"/>
              <a:t>Duponchelia fovealis </a:t>
            </a:r>
            <a:r>
              <a:rPr lang="en-US" sz="1200" u="none" dirty="0" smtClean="0"/>
              <a:t>(Zeller). A New Emergency for Strawberries?”.  </a:t>
            </a:r>
            <a:r>
              <a:rPr lang="it-IT" sz="1200" u="none" dirty="0" smtClean="0"/>
              <a:t>Protezione delle colture, pp. 40-43.</a:t>
            </a:r>
            <a:r>
              <a:rPr lang="en-US" sz="1200" u="none" dirty="0" smtClean="0"/>
              <a:t> </a:t>
            </a:r>
          </a:p>
          <a:p>
            <a:r>
              <a:rPr lang="en-US" sz="2000" dirty="0" err="1" smtClean="0"/>
              <a:t>Brambila</a:t>
            </a:r>
            <a:r>
              <a:rPr lang="en-US" sz="2000" dirty="0" smtClean="0"/>
              <a:t>, J. and I. Stocks.  2010.  The European Pepper Moth, </a:t>
            </a:r>
            <a:r>
              <a:rPr lang="en-US" sz="2000" i="1" dirty="0" smtClean="0"/>
              <a:t>Duponchelia fovealis </a:t>
            </a:r>
            <a:r>
              <a:rPr lang="en-US" sz="2000" dirty="0" smtClean="0"/>
              <a:t>Zeller (Lepidoptera: </a:t>
            </a:r>
            <a:r>
              <a:rPr lang="en-US" sz="2000" dirty="0" err="1" smtClean="0"/>
              <a:t>Crambidae</a:t>
            </a:r>
            <a:r>
              <a:rPr lang="en-US" sz="2000" dirty="0" smtClean="0"/>
              <a:t>), a Mediterranean Pest Moth Discovered in Central Florida.  </a:t>
            </a:r>
          </a:p>
          <a:p>
            <a:r>
              <a:rPr lang="en-US" sz="2000" dirty="0" smtClean="0"/>
              <a:t>	Accessed 3/11/2014. </a:t>
            </a:r>
          </a:p>
          <a:p>
            <a:pPr lvl="1"/>
            <a:r>
              <a:rPr lang="en-US" sz="1600" dirty="0" smtClean="0"/>
              <a:t>	http://www.freshfromflorida.com/content/download/23893/486212/duponchelia-fovealis.pdf</a:t>
            </a:r>
            <a:r>
              <a:rPr lang="en-US" sz="1600" u="none" dirty="0" smtClean="0"/>
              <a:t> </a:t>
            </a:r>
          </a:p>
          <a:p>
            <a:r>
              <a:rPr lang="en-US" u="none" dirty="0" smtClean="0"/>
              <a:t>CABI International. 2010.  “Selected Sections for: </a:t>
            </a:r>
            <a:r>
              <a:rPr lang="en-US" i="1" u="none" dirty="0" smtClean="0"/>
              <a:t>Duponchelia fovealis</a:t>
            </a:r>
            <a:r>
              <a:rPr lang="en-US" u="none" dirty="0" smtClean="0"/>
              <a:t> (Southern European Marshland Pyralid)”.  Crop Protection Compendium. </a:t>
            </a:r>
          </a:p>
          <a:p>
            <a:r>
              <a:rPr lang="en-US" u="none" dirty="0" smtClean="0"/>
              <a:t>Jackel, Barbara, Birgit Kummer, and Monika Kurhais.  1996.  “Biological Control of </a:t>
            </a:r>
            <a:r>
              <a:rPr lang="en-US" i="1" u="none" dirty="0" smtClean="0"/>
              <a:t>Duponchelia fovealis</a:t>
            </a:r>
            <a:r>
              <a:rPr lang="en-US" u="none" dirty="0" smtClean="0"/>
              <a:t> Zeller</a:t>
            </a:r>
            <a:r>
              <a:rPr lang="en-US" u="none" baseline="0" dirty="0" smtClean="0"/>
              <a:t> (Lepidoptera, Pyralidae)”.  Mitteilungen aus der Biologishen fur Land und Forstwirtschaft.  Vol. 321. p. 483.</a:t>
            </a:r>
            <a:endParaRPr lang="en-US"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MacLeod, A. 1996. Summary Pest Risk Assessment: </a:t>
            </a:r>
            <a:r>
              <a:rPr lang="en-US" sz="1200" i="1" u="none" dirty="0" smtClean="0"/>
              <a:t>Duponchelia fovealis</a:t>
            </a:r>
            <a:r>
              <a:rPr lang="en-US" sz="1200" u="none" dirty="0" smtClean="0"/>
              <a:t>. DEFRA (Department for Environment, Food, and Rural Affairs), Central Science Laboratory, Sand Hutton, York, United Kingdom.</a:t>
            </a:r>
          </a:p>
          <a:p>
            <a:r>
              <a:rPr lang="en-US" u="none" dirty="0" smtClean="0"/>
              <a:t>Messelink, G. and W. Van Wensveen.  2003.  “Biocontrol of </a:t>
            </a:r>
            <a:r>
              <a:rPr lang="en-US" i="1" u="none" dirty="0" smtClean="0"/>
              <a:t>Duponchelia fovealis </a:t>
            </a:r>
            <a:r>
              <a:rPr lang="en-US" u="none" dirty="0" smtClean="0"/>
              <a:t>(Lepidoptera: Pyralidae) with Soil-Dwelling Predators in Potted Plants”.  Communications in Agriculture and Applied Biological Sciences, Ghent University, 68(4a), pp. 159-165.</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Pijnakker, Juliette.  2001.  “</a:t>
            </a:r>
            <a:r>
              <a:rPr lang="en-US" sz="1200" i="1" u="none" dirty="0" smtClean="0"/>
              <a:t>Duponchelia fovealis</a:t>
            </a:r>
            <a:r>
              <a:rPr lang="en-US" sz="1200" u="none" dirty="0" smtClean="0"/>
              <a:t>, le lépidoptère redouté des plantes en pot aux Pays-Bas”,  Revue Horticole, volume 429, pp. 51-53.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Unknown. 2006b.  “</a:t>
            </a:r>
            <a:r>
              <a:rPr lang="en-US" sz="1200" i="1" u="none" dirty="0" smtClean="0"/>
              <a:t>Duponchelia:</a:t>
            </a:r>
            <a:r>
              <a:rPr lang="en-US" sz="1200" u="none" dirty="0" smtClean="0"/>
              <a:t> capitolo</a:t>
            </a:r>
            <a:r>
              <a:rPr lang="en-US" sz="1200" u="none" baseline="0" dirty="0" smtClean="0"/>
              <a:t> secondo</a:t>
            </a:r>
            <a:r>
              <a:rPr lang="en-US" sz="1200" u="none" dirty="0" smtClean="0"/>
              <a:t>”, Colture Protette, No. 4, page 24.</a:t>
            </a:r>
            <a:endParaRPr lang="en-US"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Zandigiacimo, Pietro and Filippo Michele Buian.  2007.  “</a:t>
            </a:r>
            <a:r>
              <a:rPr lang="en-US" sz="1200" i="1" u="none" dirty="0" smtClean="0"/>
              <a:t>Duponchelia fovealis</a:t>
            </a:r>
            <a:r>
              <a:rPr lang="en-US" sz="1200" u="none" dirty="0" smtClean="0"/>
              <a:t>: Un Lepidopterro Crambide Dannoso alle Colture Floricole”. Notiziario ERSA, 20 (2), pp. 3-5.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Zimmermann, Olaf.  2004.  “Use of </a:t>
            </a:r>
            <a:r>
              <a:rPr lang="en-US" sz="1200" i="1" u="none" dirty="0" smtClean="0"/>
              <a:t>Trichogramma</a:t>
            </a:r>
            <a:r>
              <a:rPr lang="en-US" sz="1200" u="none" dirty="0" smtClean="0"/>
              <a:t> wasps in Germany; Present Status of Research and Commercial Application of Egg Parasitoids Against Lepidopterous Pests for Crop”  Gesunde Pflanzen 56 (6), pp. 157-166.</a:t>
            </a:r>
          </a:p>
          <a:p>
            <a:endParaRPr lang="en-US" sz="1200" u="none" kern="1200" dirty="0" smtClean="0">
              <a:solidFill>
                <a:schemeClr val="tx1"/>
              </a:solidFill>
              <a:latin typeface="+mn-lt"/>
              <a:ea typeface="+mn-ea"/>
              <a:cs typeface="+mn-cs"/>
            </a:endParaRPr>
          </a:p>
          <a:p>
            <a:r>
              <a:rPr lang="en-US" sz="1200" dirty="0" smtClean="0"/>
              <a:t>More information on the products mentioned above can be found here:</a:t>
            </a:r>
          </a:p>
          <a:p>
            <a:r>
              <a:rPr lang="en-US" sz="1200" u="none" kern="1200" dirty="0" smtClean="0">
                <a:solidFill>
                  <a:schemeClr val="tx1"/>
                </a:solidFill>
                <a:latin typeface="+mn-lt"/>
                <a:ea typeface="+mn-ea"/>
                <a:cs typeface="+mn-cs"/>
              </a:rPr>
              <a:t>http://www.bt.ucsd.edu/what_is_bt.html</a:t>
            </a:r>
          </a:p>
          <a:p>
            <a:r>
              <a:rPr lang="en-US" sz="1200" u="none" kern="1200" dirty="0" smtClean="0">
                <a:solidFill>
                  <a:schemeClr val="tx1"/>
                </a:solidFill>
                <a:latin typeface="+mn-lt"/>
                <a:ea typeface="+mn-ea"/>
                <a:cs typeface="+mn-cs"/>
              </a:rPr>
              <a:t>http://www.foodsafetynetwork.ca/aspx/public/publication_detail.aspx?id=44</a:t>
            </a:r>
          </a:p>
          <a:p>
            <a:r>
              <a:rPr lang="en-US" sz="1200" u="none" kern="1200" dirty="0" smtClean="0">
                <a:solidFill>
                  <a:schemeClr val="tx1"/>
                </a:solidFill>
                <a:latin typeface="+mn-lt"/>
                <a:ea typeface="+mn-ea"/>
                <a:cs typeface="+mn-cs"/>
              </a:rPr>
              <a:t>http://www.biconet.com/biocontrol/hypoaspis.html</a:t>
            </a:r>
          </a:p>
          <a:p>
            <a:r>
              <a:rPr lang="en-US" sz="1200" u="none" kern="1200" dirty="0" smtClean="0">
                <a:solidFill>
                  <a:schemeClr val="tx1"/>
                </a:solidFill>
                <a:latin typeface="+mn-lt"/>
                <a:ea typeface="+mn-ea"/>
                <a:cs typeface="+mn-cs"/>
              </a:rPr>
              <a:t>http://www.biconet.com/biocontrol/nemap.html</a:t>
            </a:r>
          </a:p>
          <a:p>
            <a:r>
              <a:rPr lang="en-US" sz="1200" u="none" kern="1200" dirty="0" smtClean="0">
                <a:solidFill>
                  <a:schemeClr val="tx1"/>
                </a:solidFill>
                <a:latin typeface="+mn-lt"/>
                <a:ea typeface="+mn-ea"/>
                <a:cs typeface="+mn-cs"/>
              </a:rPr>
              <a:t>http://www.ipm.uconn.edu/ipm/greenhs/htms/biocontrol_fungusgnats.htm</a:t>
            </a:r>
            <a:endParaRPr lang="en-US" u="none" dirty="0"/>
          </a:p>
        </p:txBody>
      </p:sp>
      <p:sp>
        <p:nvSpPr>
          <p:cNvPr id="4" name="Slide Number Placeholder 3"/>
          <p:cNvSpPr>
            <a:spLocks noGrp="1"/>
          </p:cNvSpPr>
          <p:nvPr>
            <p:ph type="sldNum" sz="quarter" idx="10"/>
          </p:nvPr>
        </p:nvSpPr>
        <p:spPr/>
        <p:txBody>
          <a:bodyPr/>
          <a:lstStyle/>
          <a:p>
            <a:fld id="{5CCA90EC-84E6-4F64-9E23-D2D711A03EA1}"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kern="1200" dirty="0" smtClean="0">
                <a:solidFill>
                  <a:schemeClr val="tx1"/>
                </a:solidFill>
                <a:latin typeface="+mn-lt"/>
                <a:ea typeface="+mn-ea"/>
                <a:cs typeface="+mn-cs"/>
              </a:rPr>
              <a:t>Because this pest</a:t>
            </a:r>
            <a:r>
              <a:rPr lang="en-US" sz="1200" kern="1200" baseline="0" dirty="0" smtClean="0">
                <a:solidFill>
                  <a:schemeClr val="tx1"/>
                </a:solidFill>
                <a:latin typeface="+mn-lt"/>
                <a:ea typeface="+mn-ea"/>
                <a:cs typeface="+mn-cs"/>
              </a:rPr>
              <a:t> feeds on plant detritus and debris, c</a:t>
            </a:r>
            <a:r>
              <a:rPr lang="en-US" sz="1200" kern="1200" dirty="0" smtClean="0">
                <a:solidFill>
                  <a:schemeClr val="tx1"/>
                </a:solidFill>
                <a:latin typeface="+mn-lt"/>
                <a:ea typeface="+mn-ea"/>
                <a:cs typeface="+mn-cs"/>
              </a:rPr>
              <a:t>ultural control includes removal of plant material refuse and weeds from in and around production areas.  In addition, because this pest prefers humid, moist microhabitats,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removal of the lower leaves of the plant that come into contact with the soil could help. In addition, the use of drier growth medium can control their populations as they like it humid and wet. </a:t>
            </a:r>
            <a:r>
              <a:rPr lang="en-US" sz="1200" kern="1200" baseline="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Population levels</a:t>
            </a:r>
            <a:r>
              <a:rPr lang="en-US" sz="1200" kern="1200" baseline="0" dirty="0" smtClean="0">
                <a:solidFill>
                  <a:schemeClr val="tx1"/>
                </a:solidFill>
                <a:latin typeface="+mn-lt"/>
                <a:ea typeface="+mn-ea"/>
                <a:cs typeface="+mn-cs"/>
              </a:rPr>
              <a:t> of the b</a:t>
            </a:r>
            <a:r>
              <a:rPr lang="en-US" sz="1200" kern="1200" dirty="0" smtClean="0">
                <a:solidFill>
                  <a:schemeClr val="tx1"/>
                </a:solidFill>
                <a:latin typeface="+mn-lt"/>
                <a:ea typeface="+mn-ea"/>
                <a:cs typeface="+mn-cs"/>
              </a:rPr>
              <a:t>iocontrol agents such as the mites and the beetle (discussed previously) are also affected by growth medium (because they live in the soil).</a:t>
            </a:r>
            <a:r>
              <a:rPr lang="en-US" sz="1200" kern="1200" baseline="0" dirty="0" smtClean="0">
                <a:solidFill>
                  <a:schemeClr val="tx1"/>
                </a:solidFill>
                <a:latin typeface="+mn-lt"/>
                <a:ea typeface="+mn-ea"/>
                <a:cs typeface="+mn-cs"/>
              </a:rPr>
              <a:t>  For example, it was found that mixing organic materials with a higher degradation rate (i.e. composts or wood fiber) versus organic material with a lower degradation rate (i.e. peat and coir) into the soil significantly helped maintain a healthy population of the biocontrol agent </a:t>
            </a:r>
            <a:r>
              <a:rPr lang="en-US" sz="1200" i="1" kern="1200" baseline="0" dirty="0" smtClean="0">
                <a:solidFill>
                  <a:schemeClr val="tx1"/>
                </a:solidFill>
                <a:latin typeface="+mn-lt"/>
                <a:ea typeface="+mn-ea"/>
                <a:cs typeface="+mn-cs"/>
              </a:rPr>
              <a:t>Hypoaspis miles</a:t>
            </a:r>
            <a:r>
              <a:rPr lang="en-US" sz="1200" kern="1200" baseline="0" dirty="0" smtClean="0">
                <a:solidFill>
                  <a:schemeClr val="tx1"/>
                </a:solidFill>
                <a:latin typeface="+mn-lt"/>
                <a:ea typeface="+mn-ea"/>
                <a:cs typeface="+mn-cs"/>
              </a:rPr>
              <a:t>.  The higher degradation rate helped maintain a soil microarthropod population which in turn allowed the mite population to be stable thus increasing the effectiveness of using them as biocontrol agents of </a:t>
            </a:r>
            <a:r>
              <a:rPr lang="en-US" sz="1200" i="1" kern="1200" baseline="0" dirty="0" smtClean="0">
                <a:solidFill>
                  <a:schemeClr val="tx1"/>
                </a:solidFill>
                <a:latin typeface="+mn-lt"/>
                <a:ea typeface="+mn-ea"/>
                <a:cs typeface="+mn-cs"/>
              </a:rPr>
              <a:t>Duponchelia fovealis</a:t>
            </a:r>
            <a:r>
              <a:rPr lang="en-US" sz="1200" kern="1200" baseline="0" dirty="0" smtClean="0">
                <a:solidFill>
                  <a:schemeClr val="tx1"/>
                </a:solidFill>
                <a:latin typeface="+mn-lt"/>
                <a:ea typeface="+mn-ea"/>
                <a:cs typeface="+mn-cs"/>
              </a:rPr>
              <a:t>.  However, this type of soil mixture seems to work well only for growing plants with a short cultivation period.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If you are in a greenhouse setting, installing insect</a:t>
            </a:r>
            <a:r>
              <a:rPr lang="en-US" baseline="0" dirty="0" smtClean="0"/>
              <a:t> nets is necessary for the control of not only this pest, but others.</a:t>
            </a:r>
          </a:p>
          <a:p>
            <a:endParaRPr lang="en-US" dirty="0" smtClean="0"/>
          </a:p>
          <a:p>
            <a:r>
              <a:rPr lang="en-US" dirty="0" smtClean="0"/>
              <a:t>Lastly, searching</a:t>
            </a:r>
            <a:r>
              <a:rPr lang="en-US" baseline="0" dirty="0" smtClean="0"/>
              <a:t> for the pupae during the winter months (before the adults fly) may be applicable in certain settings.</a:t>
            </a:r>
          </a:p>
          <a:p>
            <a:endParaRPr lang="en-US" baseline="0"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sources:</a:t>
            </a:r>
          </a:p>
          <a:p>
            <a:r>
              <a:rPr lang="en-US" sz="2000" dirty="0" smtClean="0"/>
              <a:t>Anonymous.  2005a.  Risk management Decision Document for Duponchelia fovealis in Canada. Canadian Food Inspection Agency.  </a:t>
            </a:r>
          </a:p>
          <a:p>
            <a:r>
              <a:rPr lang="en-US" sz="2000" dirty="0" smtClean="0"/>
              <a:t>	Accessed 3/11/2014.</a:t>
            </a:r>
          </a:p>
          <a:p>
            <a:pPr lvl="1"/>
            <a:r>
              <a:rPr lang="en-US" sz="1600" dirty="0" smtClean="0"/>
              <a:t>	http://entnemdept.ufl.edu/pestalert/duponchelia_fovealis_risk_management.pdf</a:t>
            </a:r>
          </a:p>
          <a:p>
            <a:r>
              <a:rPr lang="en-US" sz="2000" dirty="0" smtClean="0"/>
              <a:t>Blok, C. and G.J. </a:t>
            </a:r>
            <a:r>
              <a:rPr lang="en-US" sz="2000" dirty="0" err="1" smtClean="0"/>
              <a:t>Messelink</a:t>
            </a:r>
            <a:r>
              <a:rPr lang="en-US" sz="2000" dirty="0" smtClean="0"/>
              <a:t>.  2007.  Improving Control of </a:t>
            </a:r>
            <a:r>
              <a:rPr lang="en-US" sz="2000" i="1" dirty="0" smtClean="0"/>
              <a:t>Duponchelia fovealis</a:t>
            </a:r>
            <a:r>
              <a:rPr lang="en-US" sz="2000" dirty="0" smtClean="0"/>
              <a:t> (Lepidoptera: </a:t>
            </a:r>
            <a:r>
              <a:rPr lang="en-US" sz="2000" dirty="0" err="1" smtClean="0"/>
              <a:t>Pyralidae</a:t>
            </a:r>
            <a:r>
              <a:rPr lang="en-US" sz="2000" dirty="0" smtClean="0"/>
              <a:t>) by Rooting Media Related Strategies.  ISHS </a:t>
            </a:r>
            <a:r>
              <a:rPr lang="en-US" sz="2000" dirty="0" err="1" smtClean="0"/>
              <a:t>Acta</a:t>
            </a:r>
            <a:r>
              <a:rPr lang="en-US" sz="2000" dirty="0" smtClean="0"/>
              <a:t> </a:t>
            </a:r>
            <a:r>
              <a:rPr lang="en-US" sz="2000" dirty="0" err="1" smtClean="0"/>
              <a:t>Horticulturae</a:t>
            </a:r>
            <a:r>
              <a:rPr lang="en-US" sz="2000" dirty="0" smtClean="0"/>
              <a:t> 819: International Symposium on Growing Media.  	Accessed 3/11/2014.</a:t>
            </a:r>
          </a:p>
          <a:p>
            <a:pPr lvl="1"/>
            <a:r>
              <a:rPr lang="en-US" sz="1600" dirty="0" smtClean="0"/>
              <a:t>	http://www.actahort.org/books/819/819_21.htm</a:t>
            </a:r>
            <a:r>
              <a:rPr lang="en-US" sz="1600" u="none" dirty="0" smtClean="0"/>
              <a:t> </a:t>
            </a:r>
          </a:p>
          <a:p>
            <a:r>
              <a:rPr lang="en-US" sz="2000" dirty="0" err="1" smtClean="0"/>
              <a:t>Brambila</a:t>
            </a:r>
            <a:r>
              <a:rPr lang="en-US" sz="2000" dirty="0" smtClean="0"/>
              <a:t>, J. and I. Stocks.  2010.  The European Pepper Moth, </a:t>
            </a:r>
            <a:r>
              <a:rPr lang="en-US" sz="2000" i="1" dirty="0" smtClean="0"/>
              <a:t>Duponchelia fovealis </a:t>
            </a:r>
            <a:r>
              <a:rPr lang="en-US" sz="2000" dirty="0" smtClean="0"/>
              <a:t>Zeller (Lepidoptera: </a:t>
            </a:r>
            <a:r>
              <a:rPr lang="en-US" sz="2000" dirty="0" err="1" smtClean="0"/>
              <a:t>Crambidae</a:t>
            </a:r>
            <a:r>
              <a:rPr lang="en-US" sz="2000" dirty="0" smtClean="0"/>
              <a:t>), a Mediterranean Pest Moth Discovered in Central Florida.  </a:t>
            </a:r>
          </a:p>
          <a:p>
            <a:r>
              <a:rPr lang="en-US" sz="2000" dirty="0" smtClean="0"/>
              <a:t>	Accessed 3/11/2014. </a:t>
            </a:r>
          </a:p>
          <a:p>
            <a:pPr lvl="1"/>
            <a:r>
              <a:rPr lang="en-US" sz="1600" dirty="0" smtClean="0"/>
              <a:t>	http://www.freshfromflorida.com/content/download/23893/486212/duponchelia-fovealis.pdf</a:t>
            </a:r>
            <a:r>
              <a:rPr lang="en-US" sz="1600" u="none"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Unknown. 2006b.  “</a:t>
            </a:r>
            <a:r>
              <a:rPr lang="en-US" sz="1200" i="1" u="none" dirty="0" smtClean="0"/>
              <a:t>Duponchelia:</a:t>
            </a:r>
            <a:r>
              <a:rPr lang="en-US" sz="1200" u="none" dirty="0" smtClean="0"/>
              <a:t> capitolo</a:t>
            </a:r>
            <a:r>
              <a:rPr lang="en-US" sz="1200" u="none" baseline="0" dirty="0" smtClean="0"/>
              <a:t> secondo</a:t>
            </a:r>
            <a:r>
              <a:rPr lang="en-US" sz="1200" u="none" dirty="0" smtClean="0"/>
              <a:t>”, Colture Protette, No. 4, page 24.</a:t>
            </a:r>
            <a:endParaRPr lang="en-US"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Zandigiacimo, Pietro and Filippo Michele Buian.  2007.  “</a:t>
            </a:r>
            <a:r>
              <a:rPr lang="en-US" sz="1200" i="1" u="none" dirty="0" smtClean="0"/>
              <a:t>Duponchelia fovealis</a:t>
            </a:r>
            <a:r>
              <a:rPr lang="en-US" sz="1200" u="none" dirty="0" smtClean="0"/>
              <a:t>: Un Lepidopterro Crambide Dannoso alle Colture Floricole”. Notiziario ERSA, 20 (2), pp. 3-5. </a:t>
            </a:r>
          </a:p>
          <a:p>
            <a:r>
              <a:rPr lang="en-US" u="sng" dirty="0" smtClean="0"/>
              <a:t> </a:t>
            </a:r>
          </a:p>
        </p:txBody>
      </p:sp>
      <p:sp>
        <p:nvSpPr>
          <p:cNvPr id="4" name="Slide Number Placeholder 3"/>
          <p:cNvSpPr>
            <a:spLocks noGrp="1"/>
          </p:cNvSpPr>
          <p:nvPr>
            <p:ph type="sldNum" sz="quarter" idx="10"/>
          </p:nvPr>
        </p:nvSpPr>
        <p:spPr/>
        <p:txBody>
          <a:bodyPr/>
          <a:lstStyle/>
          <a:p>
            <a:fld id="{5CCA90EC-84E6-4F64-9E23-D2D711A03EA1}"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moths are similar in appearance to adult </a:t>
            </a:r>
            <a:r>
              <a:rPr lang="en-US" i="1" dirty="0" smtClean="0"/>
              <a:t>Duponchelia fovealis </a:t>
            </a:r>
            <a:r>
              <a:rPr lang="en-US" dirty="0" smtClean="0"/>
              <a:t>and are fairly common (though if you use a pheromone lure to capture</a:t>
            </a:r>
            <a:r>
              <a:rPr lang="en-US" baseline="0" dirty="0" smtClean="0"/>
              <a:t> the adults, you should pretty much get only </a:t>
            </a:r>
            <a:r>
              <a:rPr lang="en-US" i="1" baseline="0" dirty="0" smtClean="0"/>
              <a:t>D.fovealis</a:t>
            </a:r>
            <a:r>
              <a:rPr lang="en-US" i="0" baseline="0" dirty="0" smtClean="0"/>
              <a:t>)</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They include: </a:t>
            </a:r>
          </a:p>
          <a:p>
            <a:r>
              <a:rPr lang="en-US" sz="1200" i="1" kern="1200" dirty="0" smtClean="0">
                <a:solidFill>
                  <a:schemeClr val="tx1"/>
                </a:solidFill>
                <a:effectLst/>
                <a:latin typeface="+mn-lt"/>
                <a:ea typeface="+mn-ea"/>
                <a:cs typeface="+mn-cs"/>
              </a:rPr>
              <a:t>Hymenia </a:t>
            </a:r>
            <a:r>
              <a:rPr lang="en-US" sz="1200" i="1" kern="1200" dirty="0" err="1" smtClean="0">
                <a:solidFill>
                  <a:schemeClr val="tx1"/>
                </a:solidFill>
                <a:effectLst/>
                <a:latin typeface="+mn-lt"/>
                <a:ea typeface="+mn-ea"/>
                <a:cs typeface="+mn-cs"/>
              </a:rPr>
              <a:t>perspectalis</a:t>
            </a:r>
            <a:r>
              <a:rPr lang="en-US" sz="1200" kern="1200" dirty="0" smtClean="0">
                <a:solidFill>
                  <a:schemeClr val="tx1"/>
                </a:solidFill>
                <a:effectLst/>
                <a:latin typeface="+mn-lt"/>
                <a:ea typeface="+mn-ea"/>
                <a:cs typeface="+mn-cs"/>
              </a:rPr>
              <a:t> – spotted beet webworm (</a:t>
            </a:r>
            <a:r>
              <a:rPr lang="en-US" sz="1200" kern="1200" dirty="0" err="1" smtClean="0">
                <a:solidFill>
                  <a:schemeClr val="tx1"/>
                </a:solidFill>
                <a:effectLst/>
                <a:latin typeface="+mn-lt"/>
                <a:ea typeface="+mn-ea"/>
                <a:cs typeface="+mn-cs"/>
              </a:rPr>
              <a:t>Crambidae</a:t>
            </a:r>
            <a:r>
              <a:rPr lang="en-US" sz="1200" kern="1200" dirty="0" smtClean="0">
                <a:solidFill>
                  <a:schemeClr val="tx1"/>
                </a:solidFill>
                <a:effectLst/>
                <a:latin typeface="+mn-lt"/>
                <a:ea typeface="+mn-ea"/>
                <a:cs typeface="+mn-cs"/>
              </a:rPr>
              <a:t>) is found in eastern North America.</a:t>
            </a:r>
            <a:r>
              <a:rPr lang="en-US" sz="1200" kern="1200" baseline="0" dirty="0" smtClean="0">
                <a:solidFill>
                  <a:schemeClr val="tx1"/>
                </a:solidFill>
                <a:effectLst/>
                <a:latin typeface="+mn-lt"/>
                <a:ea typeface="+mn-ea"/>
                <a:cs typeface="+mn-cs"/>
              </a:rPr>
              <a:t>  Its wingspan is 1.6 to 2.2cm (the same as the adult European pepper moth in size) and is typically seen flying from May to November in its northern range, but in its southern range, the flying time is extended (in Florida it can be seen year round).  The larvae feed on amaranth, beets, chard, potatoes, and various greenhouse plants.  It has wide, white lines on the leading edge of its forewings that become narrower as you approach the back edge of the forewing.  However, there is no “finger” or distinctive striped abdomen.  </a:t>
            </a:r>
          </a:p>
          <a:p>
            <a:endParaRPr lang="en-US" sz="1200"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err="1" smtClean="0">
                <a:solidFill>
                  <a:schemeClr val="tx1"/>
                </a:solidFill>
                <a:effectLst/>
                <a:latin typeface="+mn-lt"/>
                <a:ea typeface="+mn-ea"/>
                <a:cs typeface="+mn-cs"/>
              </a:rPr>
              <a:t>Nomophila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nearctica</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celery webworm (</a:t>
            </a:r>
            <a:r>
              <a:rPr lang="en-US" sz="1200" kern="1200" dirty="0" err="1" smtClean="0">
                <a:solidFill>
                  <a:schemeClr val="tx1"/>
                </a:solidFill>
                <a:effectLst/>
                <a:latin typeface="+mn-lt"/>
                <a:ea typeface="+mn-ea"/>
                <a:cs typeface="+mn-cs"/>
              </a:rPr>
              <a:t>Crambidae</a:t>
            </a:r>
            <a:r>
              <a:rPr lang="en-US" sz="1200" kern="1200" dirty="0" smtClean="0">
                <a:solidFill>
                  <a:schemeClr val="tx1"/>
                </a:solidFill>
                <a:effectLst/>
                <a:latin typeface="+mn-lt"/>
                <a:ea typeface="+mn-ea"/>
                <a:cs typeface="+mn-cs"/>
              </a:rPr>
              <a:t>) is found throughout</a:t>
            </a:r>
            <a:r>
              <a:rPr lang="en-US" sz="1200" kern="1200" baseline="0" dirty="0" smtClean="0">
                <a:solidFill>
                  <a:schemeClr val="tx1"/>
                </a:solidFill>
                <a:effectLst/>
                <a:latin typeface="+mn-lt"/>
                <a:ea typeface="+mn-ea"/>
                <a:cs typeface="+mn-cs"/>
              </a:rPr>
              <a:t> eastern North America.  Its wingspan is 2.4 to 3.5cm (a bit bigger than the adult European pepper moth in size) and is typically seen flying between April and October in its northern range, but in its southern range, the flying time is extended (in Florida it can be seen year round). The larvae feed on a variety of plants such as celery, grasses, and sweet clover. It does not have light colored lines on its forewings (so there is no “finger”), nor a distinctive striped abdomen.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err="1" smtClean="0">
                <a:solidFill>
                  <a:schemeClr val="tx1"/>
                </a:solidFill>
                <a:effectLst/>
                <a:latin typeface="+mn-lt"/>
                <a:ea typeface="+mn-ea"/>
                <a:cs typeface="+mn-cs"/>
              </a:rPr>
              <a:t>Spoladea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recurvalis</a:t>
            </a:r>
            <a:r>
              <a:rPr lang="en-US" sz="1200" kern="1200" dirty="0" smtClean="0">
                <a:solidFill>
                  <a:schemeClr val="tx1"/>
                </a:solidFill>
                <a:effectLst/>
                <a:latin typeface="+mn-lt"/>
                <a:ea typeface="+mn-ea"/>
                <a:cs typeface="+mn-cs"/>
              </a:rPr>
              <a:t> – Hawaiian beet webworm (</a:t>
            </a:r>
            <a:r>
              <a:rPr lang="en-US" sz="1200" kern="1200" dirty="0" err="1" smtClean="0">
                <a:solidFill>
                  <a:schemeClr val="tx1"/>
                </a:solidFill>
                <a:effectLst/>
                <a:latin typeface="+mn-lt"/>
                <a:ea typeface="+mn-ea"/>
                <a:cs typeface="+mn-cs"/>
              </a:rPr>
              <a:t>Crambidae</a:t>
            </a:r>
            <a:r>
              <a:rPr lang="en-US" sz="1200" kern="1200" dirty="0" smtClean="0">
                <a:solidFill>
                  <a:schemeClr val="tx1"/>
                </a:solidFill>
                <a:effectLst/>
                <a:latin typeface="+mn-lt"/>
                <a:ea typeface="+mn-ea"/>
                <a:cs typeface="+mn-cs"/>
              </a:rPr>
              <a:t>, closely related to </a:t>
            </a:r>
            <a:r>
              <a:rPr lang="en-US" sz="1200" i="1" kern="1200" dirty="0" smtClean="0">
                <a:solidFill>
                  <a:schemeClr val="tx1"/>
                </a:solidFill>
                <a:effectLst/>
                <a:latin typeface="+mn-lt"/>
                <a:ea typeface="+mn-ea"/>
                <a:cs typeface="+mn-cs"/>
              </a:rPr>
              <a:t>Hymenia</a:t>
            </a:r>
            <a:r>
              <a:rPr lang="en-US" sz="1200" kern="1200" dirty="0" smtClean="0">
                <a:solidFill>
                  <a:schemeClr val="tx1"/>
                </a:solidFill>
                <a:effectLst/>
                <a:latin typeface="+mn-lt"/>
                <a:ea typeface="+mn-ea"/>
                <a:cs typeface="+mn-cs"/>
              </a:rPr>
              <a:t>) is found worldwide in tropical and subtropical regions.  Its wingspan is 1.9 to 2.1cm (</a:t>
            </a:r>
            <a:r>
              <a:rPr lang="en-US" sz="1200" kern="1200" baseline="0" dirty="0" smtClean="0">
                <a:solidFill>
                  <a:schemeClr val="tx1"/>
                </a:solidFill>
                <a:effectLst/>
                <a:latin typeface="+mn-lt"/>
                <a:ea typeface="+mn-ea"/>
                <a:cs typeface="+mn-cs"/>
              </a:rPr>
              <a:t>the same as the adult European pepper moth in size) and is typically seen flying in May, then again in August through October (2 distinct broods) in the northern part of its range.  In places like Florida, however, it may be seen year round. The larvae feed on amaranth, beets, chard, and various weeds.  It looks like </a:t>
            </a:r>
            <a:r>
              <a:rPr lang="en-US" sz="1200" i="1" kern="1200" baseline="0" dirty="0" smtClean="0">
                <a:solidFill>
                  <a:schemeClr val="tx1"/>
                </a:solidFill>
                <a:effectLst/>
                <a:latin typeface="+mn-lt"/>
                <a:ea typeface="+mn-ea"/>
                <a:cs typeface="+mn-cs"/>
              </a:rPr>
              <a:t>Hymenia </a:t>
            </a:r>
            <a:r>
              <a:rPr lang="en-US" sz="1200" i="1" kern="1200" baseline="0" dirty="0" err="1" smtClean="0">
                <a:solidFill>
                  <a:schemeClr val="tx1"/>
                </a:solidFill>
                <a:effectLst/>
                <a:latin typeface="+mn-lt"/>
                <a:ea typeface="+mn-ea"/>
                <a:cs typeface="+mn-cs"/>
              </a:rPr>
              <a:t>perspectalis</a:t>
            </a:r>
            <a:r>
              <a:rPr lang="en-US" sz="1200" i="0" kern="1200" baseline="0" dirty="0" smtClean="0">
                <a:solidFill>
                  <a:schemeClr val="tx1"/>
                </a:solidFill>
                <a:effectLst/>
                <a:latin typeface="+mn-lt"/>
                <a:ea typeface="+mn-ea"/>
                <a:cs typeface="+mn-cs"/>
              </a:rPr>
              <a:t> in that i</a:t>
            </a:r>
            <a:r>
              <a:rPr lang="en-US" sz="1200" kern="1200" baseline="0" dirty="0" smtClean="0">
                <a:solidFill>
                  <a:schemeClr val="tx1"/>
                </a:solidFill>
                <a:effectLst/>
                <a:latin typeface="+mn-lt"/>
                <a:ea typeface="+mn-ea"/>
                <a:cs typeface="+mn-cs"/>
              </a:rPr>
              <a:t>t has wide, white lines on the leading edge of its forewings, however, there is no “finger”.  It does have a distinctive striped abdomen though it is short compared to the abdomen of the male EPM which extends beyond the wingtips.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i="0" dirty="0" smtClean="0"/>
              <a:t>The genus </a:t>
            </a:r>
            <a:r>
              <a:rPr lang="en-US" i="1" dirty="0" err="1" smtClean="0"/>
              <a:t>Eupithecia</a:t>
            </a:r>
            <a:r>
              <a:rPr lang="en-US" i="1" dirty="0" smtClean="0"/>
              <a:t> </a:t>
            </a:r>
            <a:r>
              <a:rPr lang="en-US" i="0" baseline="0" dirty="0" smtClean="0"/>
              <a:t>(</a:t>
            </a:r>
            <a:r>
              <a:rPr lang="en-US" i="0" baseline="0" dirty="0" err="1" smtClean="0"/>
              <a:t>Geometridae</a:t>
            </a:r>
            <a:r>
              <a:rPr lang="en-US" i="0" baseline="0" dirty="0" smtClean="0"/>
              <a:t>) </a:t>
            </a:r>
            <a:r>
              <a:rPr lang="en-US" i="0" dirty="0" smtClean="0"/>
              <a:t>contains about 150 species of little brown moths that look similar to European pepper moth</a:t>
            </a:r>
            <a:r>
              <a:rPr lang="en-US" i="0" baseline="0" dirty="0" smtClean="0"/>
              <a:t> and are commonly seen</a:t>
            </a:r>
            <a:r>
              <a:rPr lang="en-US" i="0" dirty="0" smtClean="0"/>
              <a:t>.  The hosts plants of this genus vary, but many feed on conifers.  </a:t>
            </a:r>
            <a:r>
              <a:rPr lang="en-US" i="1" dirty="0" err="1" smtClean="0"/>
              <a:t>Eupithecia</a:t>
            </a:r>
            <a:r>
              <a:rPr lang="en-US" i="1" dirty="0" smtClean="0"/>
              <a:t>  </a:t>
            </a:r>
            <a:r>
              <a:rPr lang="en-US" i="1" dirty="0" err="1" smtClean="0"/>
              <a:t>miserulata</a:t>
            </a:r>
            <a:r>
              <a:rPr lang="en-US" i="1" dirty="0" smtClean="0"/>
              <a:t> – </a:t>
            </a:r>
            <a:r>
              <a:rPr lang="en-US" i="0" dirty="0" smtClean="0"/>
              <a:t>common</a:t>
            </a:r>
            <a:r>
              <a:rPr lang="en-US" i="0" baseline="0" dirty="0" smtClean="0"/>
              <a:t> </a:t>
            </a:r>
            <a:r>
              <a:rPr lang="en-US" i="0" baseline="0" dirty="0" err="1" smtClean="0"/>
              <a:t>Eupithecia</a:t>
            </a:r>
            <a:r>
              <a:rPr lang="en-US" i="0" baseline="0" dirty="0" smtClean="0"/>
              <a:t> is found across the U.S. in more temperate areas.  Its wingspan is 1.2 to 2cm </a:t>
            </a:r>
            <a:r>
              <a:rPr lang="en-US" sz="1200" kern="1200" baseline="0" dirty="0" smtClean="0">
                <a:solidFill>
                  <a:schemeClr val="tx1"/>
                </a:solidFill>
                <a:effectLst/>
                <a:latin typeface="+mn-lt"/>
                <a:ea typeface="+mn-ea"/>
                <a:cs typeface="+mn-cs"/>
              </a:rPr>
              <a:t>(a bit smaller than the adult European pepper moth in size) and is typically seen flying April through October in its northern range, but in its southern range, the flying time is extended (in Florida it can be seen year round). The larvae feed on aster, clover, coneflower, </a:t>
            </a:r>
            <a:r>
              <a:rPr lang="en-US" sz="1200" kern="1200" baseline="0" dirty="0" err="1" smtClean="0">
                <a:solidFill>
                  <a:schemeClr val="tx1"/>
                </a:solidFill>
                <a:effectLst/>
                <a:latin typeface="+mn-lt"/>
                <a:ea typeface="+mn-ea"/>
                <a:cs typeface="+mn-cs"/>
              </a:rPr>
              <a:t>hoptree</a:t>
            </a:r>
            <a:r>
              <a:rPr lang="en-US" sz="1200" kern="1200" baseline="0" dirty="0" smtClean="0">
                <a:solidFill>
                  <a:schemeClr val="tx1"/>
                </a:solidFill>
                <a:effectLst/>
                <a:latin typeface="+mn-lt"/>
                <a:ea typeface="+mn-ea"/>
                <a:cs typeface="+mn-cs"/>
              </a:rPr>
              <a:t>, junipers, oaks, wild cherry, and willows.  Again, it has markings similar to European pepper moth, but does not have a finger or a distinct striped abdomen.  It also has a large black dot close to the leading edge of both the forewings and hind wings which EPM does not (these markings are actually typical of the genus).  </a:t>
            </a:r>
            <a:endParaRPr lang="en-US" altLang="en-US" i="1"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i="1" dirty="0" err="1" smtClean="0">
                <a:solidFill>
                  <a:schemeClr val="bg1"/>
                </a:solidFill>
              </a:rPr>
              <a:t>Udea</a:t>
            </a:r>
            <a:r>
              <a:rPr lang="en-US" i="1" dirty="0" smtClean="0">
                <a:solidFill>
                  <a:schemeClr val="bg1"/>
                </a:solidFill>
              </a:rPr>
              <a:t> </a:t>
            </a:r>
            <a:r>
              <a:rPr lang="en-US" i="1" dirty="0" err="1" smtClean="0">
                <a:solidFill>
                  <a:schemeClr val="bg1"/>
                </a:solidFill>
              </a:rPr>
              <a:t>rubigalis</a:t>
            </a:r>
            <a:r>
              <a:rPr lang="en-US" i="1" dirty="0" smtClean="0">
                <a:solidFill>
                  <a:schemeClr val="bg1"/>
                </a:solidFill>
              </a:rPr>
              <a:t> </a:t>
            </a:r>
            <a:r>
              <a:rPr lang="en-US" i="0" dirty="0" smtClean="0">
                <a:solidFill>
                  <a:schemeClr val="bg1"/>
                </a:solidFill>
              </a:rPr>
              <a:t> - the celery </a:t>
            </a:r>
            <a:r>
              <a:rPr lang="en-US" i="0" dirty="0" err="1" smtClean="0">
                <a:solidFill>
                  <a:schemeClr val="bg1"/>
                </a:solidFill>
              </a:rPr>
              <a:t>leaftier</a:t>
            </a:r>
            <a:r>
              <a:rPr lang="en-US" i="0" dirty="0" smtClean="0">
                <a:solidFill>
                  <a:schemeClr val="bg1"/>
                </a:solidFill>
              </a:rPr>
              <a:t> moth </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Crambidae</a:t>
            </a:r>
            <a:r>
              <a:rPr lang="en-US" sz="1200" kern="1200" dirty="0" smtClean="0">
                <a:solidFill>
                  <a:schemeClr val="tx1"/>
                </a:solidFill>
                <a:effectLst/>
                <a:latin typeface="+mn-lt"/>
                <a:ea typeface="+mn-ea"/>
                <a:cs typeface="+mn-cs"/>
              </a:rPr>
              <a:t>) is found throughout North America.  Its wingspan is 1.6 to 2cm </a:t>
            </a:r>
            <a:r>
              <a:rPr lang="en-US" sz="1200" kern="1200" baseline="0" dirty="0" smtClean="0">
                <a:solidFill>
                  <a:schemeClr val="tx1"/>
                </a:solidFill>
                <a:effectLst/>
                <a:latin typeface="+mn-lt"/>
                <a:ea typeface="+mn-ea"/>
                <a:cs typeface="+mn-cs"/>
              </a:rPr>
              <a:t>(a bit smaller than the adult European pepper moth in size) and is typically seen flying in February through November though in Florida, it can be seen year round.   The larvae feed on pants such as beans, beets, celery, and spinach.  It can also be a pest found in greenhouses.  It </a:t>
            </a:r>
            <a:r>
              <a:rPr lang="en-US" i="0" dirty="0" smtClean="0">
                <a:solidFill>
                  <a:schemeClr val="bg1"/>
                </a:solidFill>
              </a:rPr>
              <a:t>has</a:t>
            </a:r>
            <a:r>
              <a:rPr lang="en-US" i="0" baseline="0" dirty="0" smtClean="0">
                <a:solidFill>
                  <a:schemeClr val="bg1"/>
                </a:solidFill>
              </a:rPr>
              <a:t> a striped abdomen like European pepper moth </a:t>
            </a:r>
            <a:r>
              <a:rPr lang="en-US" sz="1200" kern="1200" baseline="0" dirty="0" smtClean="0">
                <a:solidFill>
                  <a:schemeClr val="tx1"/>
                </a:solidFill>
                <a:effectLst/>
                <a:latin typeface="+mn-lt"/>
                <a:ea typeface="+mn-ea"/>
                <a:cs typeface="+mn-cs"/>
              </a:rPr>
              <a:t>though it is short compared to the abdomen of the male EPM which extends beyond the wingtips.  I</a:t>
            </a:r>
            <a:r>
              <a:rPr lang="en-US" i="0" dirty="0" smtClean="0">
                <a:solidFill>
                  <a:schemeClr val="bg1"/>
                </a:solidFill>
              </a:rPr>
              <a:t>t also has dark lines on the</a:t>
            </a:r>
            <a:r>
              <a:rPr lang="en-US" i="0" baseline="0" dirty="0" smtClean="0">
                <a:solidFill>
                  <a:schemeClr val="bg1"/>
                </a:solidFill>
              </a:rPr>
              <a:t> forewing, not light ones and </a:t>
            </a:r>
            <a:r>
              <a:rPr lang="en-US" i="0" baseline="0" smtClean="0">
                <a:solidFill>
                  <a:schemeClr val="bg1"/>
                </a:solidFill>
              </a:rPr>
              <a:t>no “finger”. </a:t>
            </a:r>
            <a:endParaRPr lang="en-US" i="0" dirty="0" smtClean="0">
              <a:solidFill>
                <a:schemeClr val="bg1"/>
              </a:solidFill>
            </a:endParaRPr>
          </a:p>
          <a:p>
            <a:endParaRPr lang="en-US" dirty="0" smtClean="0"/>
          </a:p>
          <a:p>
            <a:endParaRPr lang="en-US" dirty="0" smtClean="0"/>
          </a:p>
          <a:p>
            <a:r>
              <a:rPr lang="en-US" dirty="0" smtClean="0"/>
              <a:t>References:</a:t>
            </a:r>
          </a:p>
          <a:p>
            <a:r>
              <a:rPr lang="en-US" dirty="0" err="1" smtClean="0"/>
              <a:t>Covell</a:t>
            </a:r>
            <a:r>
              <a:rPr lang="en-US" dirty="0" smtClean="0"/>
              <a:t>,</a:t>
            </a:r>
            <a:r>
              <a:rPr lang="en-US" baseline="0" dirty="0" smtClean="0"/>
              <a:t> C. 1984.  Eastern Moths.  Peterson Field Guides.  Houghton Mifflin Company, Boston.  </a:t>
            </a:r>
          </a:p>
          <a:p>
            <a:r>
              <a:rPr lang="en-US" dirty="0" smtClean="0"/>
              <a:t>Heppner, J. 2003. Lepidoptera of Florida. Part 1. Arthropods of Florida and Neighboring Land Areas vol. 17.</a:t>
            </a:r>
          </a:p>
          <a:p>
            <a:r>
              <a:rPr lang="en-US" dirty="0" smtClean="0"/>
              <a:t>	accessed 3/11/3014-</a:t>
            </a:r>
          </a:p>
          <a:p>
            <a:r>
              <a:rPr lang="en-US" dirty="0" smtClean="0"/>
              <a:t>	http://freshfromflorida.s3.amazonaws.com/arthropods-of-florida-vol-17.pdf</a:t>
            </a:r>
          </a:p>
          <a:p>
            <a:endParaRPr lang="en-US" dirty="0" smtClean="0"/>
          </a:p>
        </p:txBody>
      </p:sp>
      <p:sp>
        <p:nvSpPr>
          <p:cNvPr id="4" name="Slide Number Placeholder 3"/>
          <p:cNvSpPr>
            <a:spLocks noGrp="1"/>
          </p:cNvSpPr>
          <p:nvPr>
            <p:ph type="sldNum" sz="quarter" idx="10"/>
          </p:nvPr>
        </p:nvSpPr>
        <p:spPr/>
        <p:txBody>
          <a:bodyPr/>
          <a:lstStyle/>
          <a:p>
            <a:fld id="{5CCA90EC-84E6-4F64-9E23-D2D711A03EA1}"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3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Duponchelia fovealis</a:t>
            </a:r>
            <a:r>
              <a:rPr lang="en-US" sz="1200" kern="1200" dirty="0" smtClean="0">
                <a:solidFill>
                  <a:schemeClr val="tx1"/>
                </a:solidFill>
                <a:latin typeface="+mn-lt"/>
                <a:ea typeface="+mn-ea"/>
                <a:cs typeface="+mn-cs"/>
              </a:rPr>
              <a:t> (Zeller) (Lepidoptera: Crambidae) is a native to the</a:t>
            </a:r>
            <a:r>
              <a:rPr lang="en-US" sz="1200" kern="1200" baseline="0" dirty="0" smtClean="0">
                <a:solidFill>
                  <a:schemeClr val="tx1"/>
                </a:solidFill>
                <a:latin typeface="+mn-lt"/>
                <a:ea typeface="+mn-ea"/>
                <a:cs typeface="+mn-cs"/>
              </a:rPr>
              <a:t> coastal wetlands </a:t>
            </a:r>
            <a:r>
              <a:rPr lang="en-US" sz="1200" kern="1200" dirty="0" smtClean="0">
                <a:solidFill>
                  <a:schemeClr val="tx1"/>
                </a:solidFill>
                <a:latin typeface="+mn-lt"/>
                <a:ea typeface="+mn-ea"/>
                <a:cs typeface="+mn-cs"/>
              </a:rPr>
              <a:t>of southern Europe (mainland Spain, parts of France, and Portugal), the eastern Mediterranean region (Greece, Italy, Corsica, Macedonia (the original area that was part of the former Yugoslavia)), Malta, Crete, Sardinia, Sicily, the Canary Islands, Syria, and Algeria.</a:t>
            </a: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It </a:t>
            </a:r>
            <a:r>
              <a:rPr lang="en-US" sz="1200" kern="1200" dirty="0" smtClean="0">
                <a:solidFill>
                  <a:schemeClr val="tx1"/>
                </a:solidFill>
                <a:latin typeface="+mn-lt"/>
                <a:ea typeface="+mn-ea"/>
                <a:cs typeface="+mn-cs"/>
              </a:rPr>
              <a:t>has expanded its range to include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other parts of Africa and the Middle East, northwest India, Europe, Canada, and the United States.  It was first reported outside of its native range in 1984 when it was found in Finland.  It has since been detected in Belgium, the Czech Republic, Denmark, other parts of France, Germany, the Netherlands, Sweden, Hungary, the United Kingdom, and Canada.  It has also been found in Cyprus and Gibraltar.</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the United States, it was detected in San Diego County in 2004 (though it was subsequently not detected in 2005).  Then in April and July of 2010, the moth was detected again in San Diego County.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It has been referred to by the common names southern European marshland pyralid (even though it has been moved from this family)</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and the European pepper moth (not to be confused by the European peppered moth).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moth has become a notable greenhouse pest in northern Europe and Canada for the cut flower, vegetable, and aquatic plant industries.  It has also become a pest of lisianthus and strawberries grown commercially in its native Italy.  With several detections of this pest having now been made in the United States, researchers are monitoring for it to determine its distribution, whether or not it will become established in the landscape, and to see what damages it might have on our own greenhouse industry as well as to commercial crops grown outdoors or in shade houses.</a:t>
            </a:r>
            <a:r>
              <a:rPr lang="en-US" sz="1200" kern="1200" baseline="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Based on the climate of its native habitat, this pest has a chance of becoming established in those states with a Mediterranean like climate such as states along the west coast as well as parts of the southeastern 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smtClean="0"/>
          </a:p>
          <a:p>
            <a:r>
              <a:rPr lang="en-US" dirty="0" smtClean="0"/>
              <a:t>Information sources:</a:t>
            </a:r>
          </a:p>
          <a:p>
            <a:r>
              <a:rPr lang="en-US" sz="2000" dirty="0" smtClean="0"/>
              <a:t>Ahern, R. 2010.  Amended NPAG Report.  </a:t>
            </a:r>
            <a:r>
              <a:rPr lang="en-US" sz="2000" i="1" dirty="0" smtClean="0"/>
              <a:t>Duponchelia fovealis</a:t>
            </a:r>
            <a:r>
              <a:rPr lang="en-US" sz="2000" dirty="0" smtClean="0"/>
              <a:t> Zeller: Lepidoptera/</a:t>
            </a:r>
            <a:r>
              <a:rPr lang="en-US" sz="2000" dirty="0" err="1" smtClean="0"/>
              <a:t>Pyralidae</a:t>
            </a:r>
            <a:r>
              <a:rPr lang="en-US" sz="2000" dirty="0" smtClean="0"/>
              <a:t>.  </a:t>
            </a:r>
          </a:p>
          <a:p>
            <a:r>
              <a:rPr lang="en-US" sz="2000" dirty="0" smtClean="0"/>
              <a:t>	Accessed 3/11/2014.  </a:t>
            </a:r>
          </a:p>
          <a:p>
            <a:pPr lvl="1"/>
            <a:r>
              <a:rPr lang="en-US" sz="1600" dirty="0" smtClean="0"/>
              <a:t>	http://entnemdept.ufl.edu/pestalert/Duponchelia_fovealis_NPAG_ET_Report_20100917.pdf</a:t>
            </a:r>
            <a:endParaRPr lang="en-US" sz="1600" u="none" dirty="0" smtClean="0"/>
          </a:p>
          <a:p>
            <a:r>
              <a:rPr lang="en-US" sz="2000" dirty="0" smtClean="0"/>
              <a:t>Anonymous.  2005a.  Risk management Decision Document for Duponchelia fovealis in Canada. Canadian Food Inspection Agency.  </a:t>
            </a:r>
          </a:p>
          <a:p>
            <a:r>
              <a:rPr lang="en-US" sz="2000" dirty="0" smtClean="0"/>
              <a:t>	Accessed 3/11/2014.</a:t>
            </a:r>
          </a:p>
          <a:p>
            <a:pPr lvl="1"/>
            <a:r>
              <a:rPr lang="en-US" sz="1600" dirty="0" smtClean="0"/>
              <a:t>	http://entnemdept.ufl.edu/pestalert/duponchelia_fovealis_risk_management.pdf</a:t>
            </a:r>
          </a:p>
          <a:p>
            <a:r>
              <a:rPr lang="en-US" sz="2000" dirty="0" smtClean="0"/>
              <a:t>Anonymous. 2005b. Plant Pest Information: </a:t>
            </a:r>
            <a:r>
              <a:rPr lang="en-US" sz="2000" i="1" dirty="0" smtClean="0"/>
              <a:t>Duponchelia fovealis </a:t>
            </a:r>
            <a:r>
              <a:rPr lang="en-US" sz="2000" dirty="0" smtClean="0"/>
              <a:t>Zeller. Canadian Food Inspection Agency. </a:t>
            </a:r>
          </a:p>
          <a:p>
            <a:r>
              <a:rPr lang="en-US" sz="2000" dirty="0" smtClean="0"/>
              <a:t>	Accessed 3/11/2014.</a:t>
            </a:r>
          </a:p>
          <a:p>
            <a:pPr lvl="1"/>
            <a:r>
              <a:rPr lang="en-US" sz="1600" dirty="0" smtClean="0"/>
              <a:t>	http://entnemdept.ufl.edu/pestalert/Duponchelia_fovealis_Canada.pdf</a:t>
            </a:r>
          </a:p>
          <a:p>
            <a:r>
              <a:rPr lang="en-US" sz="2000" dirty="0" err="1" smtClean="0"/>
              <a:t>Bethke</a:t>
            </a:r>
            <a:r>
              <a:rPr lang="en-US" sz="2000" dirty="0" smtClean="0"/>
              <a:t>, J. and B. Vander </a:t>
            </a:r>
            <a:r>
              <a:rPr lang="en-US" sz="2000" dirty="0" err="1" smtClean="0"/>
              <a:t>Mey</a:t>
            </a:r>
            <a:r>
              <a:rPr lang="en-US" sz="2000" dirty="0" smtClean="0"/>
              <a:t>. Pest Alert:   </a:t>
            </a:r>
            <a:r>
              <a:rPr lang="en-US" sz="2000" i="1" dirty="0" smtClean="0"/>
              <a:t>Duponchelia fovealis.</a:t>
            </a:r>
            <a:r>
              <a:rPr lang="en-US" sz="2000" dirty="0" smtClean="0"/>
              <a:t> University of California Cooperative Extension, San Diego.  </a:t>
            </a:r>
          </a:p>
          <a:p>
            <a:r>
              <a:rPr lang="en-US" sz="2000" dirty="0" smtClean="0"/>
              <a:t>	Accessed 3/11/2014. </a:t>
            </a:r>
          </a:p>
          <a:p>
            <a:pPr lvl="1"/>
            <a:r>
              <a:rPr lang="en-US" sz="1600" dirty="0" smtClean="0"/>
              <a:t>	http://ucanr.org/sites/cetest/files/55177.pdf</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u="none" dirty="0" err="1" smtClean="0"/>
              <a:t>Billen</a:t>
            </a:r>
            <a:r>
              <a:rPr lang="en-US" sz="1200" u="none" dirty="0" smtClean="0"/>
              <a:t> W, 1994. On the harmfulness of </a:t>
            </a:r>
            <a:r>
              <a:rPr lang="en-US" sz="1200" i="1" u="none" dirty="0" smtClean="0"/>
              <a:t>Duponchelia fovealis </a:t>
            </a:r>
            <a:r>
              <a:rPr lang="en-US" sz="1200" u="none" dirty="0" smtClean="0"/>
              <a:t>(Zeller, 1847) in Germany (Lepidoptera, Pyralidae). Nota Lepidopterol, 16: 3-4, p. 212.</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u="none" dirty="0" smtClean="0"/>
              <a:t>Bonsignore, Carmelo Peter and Vincenzo Vacante.  2010.  “</a:t>
            </a:r>
            <a:r>
              <a:rPr lang="en-US" sz="1200" i="1" u="none" dirty="0" smtClean="0"/>
              <a:t>Duponchelia fovealis </a:t>
            </a:r>
            <a:r>
              <a:rPr lang="en-US" sz="1200" u="none" dirty="0" smtClean="0"/>
              <a:t>(Zeller). A New Emergency for Strawberries?”.  </a:t>
            </a:r>
            <a:r>
              <a:rPr lang="it-IT" sz="1200" u="none" dirty="0" smtClean="0"/>
              <a:t>Protezione delle colture, pp. 40-43.</a:t>
            </a:r>
            <a:r>
              <a:rPr lang="en-US" sz="1200" u="none" dirty="0" smtClean="0"/>
              <a:t> </a:t>
            </a:r>
          </a:p>
          <a:p>
            <a:r>
              <a:rPr lang="en-US" sz="2000" dirty="0" err="1" smtClean="0"/>
              <a:t>Brambila</a:t>
            </a:r>
            <a:r>
              <a:rPr lang="en-US" sz="2000" dirty="0" smtClean="0"/>
              <a:t>, J. and I. Stocks.  2010.  The European Pepper Moth, </a:t>
            </a:r>
            <a:r>
              <a:rPr lang="en-US" sz="2000" i="1" dirty="0" smtClean="0"/>
              <a:t>Duponchelia fovealis </a:t>
            </a:r>
            <a:r>
              <a:rPr lang="en-US" sz="2000" dirty="0" smtClean="0"/>
              <a:t>Zeller (Lepidoptera: </a:t>
            </a:r>
            <a:r>
              <a:rPr lang="en-US" sz="2000" dirty="0" err="1" smtClean="0"/>
              <a:t>Crambidae</a:t>
            </a:r>
            <a:r>
              <a:rPr lang="en-US" sz="2000" dirty="0" smtClean="0"/>
              <a:t>), a Mediterranean Pest Moth Discovered in Central Florida.  </a:t>
            </a:r>
          </a:p>
          <a:p>
            <a:r>
              <a:rPr lang="en-US" sz="2000" dirty="0" smtClean="0"/>
              <a:t>	Accessed 3/11/2014. </a:t>
            </a:r>
          </a:p>
          <a:p>
            <a:pPr lvl="1"/>
            <a:r>
              <a:rPr lang="en-US" sz="1600" dirty="0" smtClean="0"/>
              <a:t>	http://www.freshfromflorida.com/content/download/23893/486212/duponchelia-fovealis.pdf</a:t>
            </a:r>
            <a:r>
              <a:rPr lang="en-US" sz="1600" u="none" dirty="0" smtClean="0"/>
              <a:t> </a:t>
            </a:r>
          </a:p>
          <a:p>
            <a:r>
              <a:rPr lang="en-US" u="none" dirty="0" smtClean="0"/>
              <a:t>CABI International. 2010.  “Selected Sections for: </a:t>
            </a:r>
            <a:r>
              <a:rPr lang="en-US" i="1" u="none" dirty="0" smtClean="0"/>
              <a:t>Duponchelia fovealis</a:t>
            </a:r>
            <a:r>
              <a:rPr lang="en-US" u="none" dirty="0" smtClean="0"/>
              <a:t> (Southern European Marshland Pyralid)”.  Crop Protection Compendium.  </a:t>
            </a:r>
          </a:p>
          <a:p>
            <a:r>
              <a:rPr lang="en-US" sz="2000" dirty="0" err="1" smtClean="0"/>
              <a:t>Derksen</a:t>
            </a:r>
            <a:r>
              <a:rPr lang="en-US" sz="2000" dirty="0" smtClean="0"/>
              <a:t>, A., and L. </a:t>
            </a:r>
            <a:r>
              <a:rPr lang="en-US" sz="2000" dirty="0" err="1" smtClean="0"/>
              <a:t>Whilby</a:t>
            </a:r>
            <a:r>
              <a:rPr lang="en-US" sz="2000" dirty="0" smtClean="0"/>
              <a:t>.  2011.  “Update on Florida CAPS trapping activities for </a:t>
            </a:r>
            <a:r>
              <a:rPr lang="en-US" sz="2000" i="1" dirty="0" smtClean="0"/>
              <a:t>Duponchelia fovealis</a:t>
            </a:r>
            <a:r>
              <a:rPr lang="en-US" sz="2000" dirty="0" smtClean="0"/>
              <a:t> Zeller, September 2010 to May 2011”, CAPS Report.  </a:t>
            </a:r>
          </a:p>
          <a:p>
            <a:r>
              <a:rPr lang="en-US" sz="2000" dirty="0" smtClean="0"/>
              <a:t>	Accessed 3/11/2014. </a:t>
            </a:r>
          </a:p>
          <a:p>
            <a:pPr lvl="1"/>
            <a:r>
              <a:rPr lang="en-US" sz="1600" dirty="0" smtClean="0"/>
              <a:t>	http://entomology.ifas.ufl.edu/stocks/DFOV_update%201_v5%2008-19-11.pdf   </a:t>
            </a:r>
            <a:endParaRPr lang="en-US" sz="1200" b="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err="1" smtClean="0"/>
              <a:t>Faquaet</a:t>
            </a:r>
            <a:r>
              <a:rPr lang="en-US" u="none" dirty="0" smtClean="0"/>
              <a:t>, Marcel.  2000.  “</a:t>
            </a:r>
            <a:r>
              <a:rPr lang="en-US" i="1" u="none" dirty="0" smtClean="0"/>
              <a:t>Duponchelia fovealis</a:t>
            </a:r>
            <a:r>
              <a:rPr lang="en-US" u="none" dirty="0" smtClean="0"/>
              <a:t>, </a:t>
            </a:r>
            <a:r>
              <a:rPr lang="en-US" u="none" dirty="0" err="1" smtClean="0"/>
              <a:t>een</a:t>
            </a:r>
            <a:r>
              <a:rPr lang="en-US" u="none" dirty="0" smtClean="0"/>
              <a:t> </a:t>
            </a:r>
            <a:r>
              <a:rPr lang="en-US" u="none" dirty="0" err="1" smtClean="0"/>
              <a:t>nieuwe</a:t>
            </a:r>
            <a:r>
              <a:rPr lang="en-US" u="none" dirty="0" smtClean="0"/>
              <a:t> </a:t>
            </a:r>
            <a:r>
              <a:rPr lang="en-US" u="none" dirty="0" err="1" smtClean="0"/>
              <a:t>soort</a:t>
            </a:r>
            <a:r>
              <a:rPr lang="en-US" u="none" dirty="0" smtClean="0"/>
              <a:t> </a:t>
            </a:r>
            <a:r>
              <a:rPr lang="en-US" u="none" dirty="0" err="1" smtClean="0"/>
              <a:t>voor</a:t>
            </a:r>
            <a:r>
              <a:rPr lang="en-US" u="none" dirty="0" smtClean="0"/>
              <a:t> de </a:t>
            </a:r>
            <a:r>
              <a:rPr lang="en-US" u="none" dirty="0" err="1" smtClean="0"/>
              <a:t>Belgische</a:t>
            </a:r>
            <a:r>
              <a:rPr lang="en-US" u="none" baseline="0" dirty="0" smtClean="0"/>
              <a:t> fauna (Lepidoptera: </a:t>
            </a:r>
            <a:r>
              <a:rPr lang="en-US" u="none" baseline="0" dirty="0" err="1" smtClean="0"/>
              <a:t>Pyralidae</a:t>
            </a:r>
            <a:r>
              <a:rPr lang="en-US" u="none" baseline="0" dirty="0" smtClean="0"/>
              <a:t>)”.  </a:t>
            </a:r>
            <a:r>
              <a:rPr lang="en-US" u="none" baseline="0" dirty="0" err="1" smtClean="0"/>
              <a:t>Phegea</a:t>
            </a:r>
            <a:r>
              <a:rPr lang="en-US" u="none" baseline="0" dirty="0" smtClean="0"/>
              <a:t> 28:1.  </a:t>
            </a:r>
            <a:endParaRPr lang="en-US"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smtClean="0"/>
              <a:t>Guda</a:t>
            </a:r>
            <a:r>
              <a:rPr lang="en-US" sz="1200" u="none" dirty="0" smtClean="0"/>
              <a:t>, C. D. , A. Capizzi, and P. Trematerra.  1988.  “Damages on </a:t>
            </a:r>
            <a:r>
              <a:rPr lang="en-US" sz="1200" i="1" u="none" dirty="0" smtClean="0"/>
              <a:t>Eustoma grandiflorum</a:t>
            </a:r>
            <a:r>
              <a:rPr lang="en-US" sz="1200" u="none" dirty="0" smtClean="0"/>
              <a:t> (Raf.) Shinn.  Caused by </a:t>
            </a:r>
            <a:r>
              <a:rPr lang="en-US" sz="1200" i="1" u="none" dirty="0" smtClean="0"/>
              <a:t>Duponchelia fovealis </a:t>
            </a:r>
            <a:r>
              <a:rPr lang="en-US" sz="1200" u="none" dirty="0" smtClean="0"/>
              <a:t>(Zeller)”.  Annali dell’Istituto Sperimentale per la Floricultura. Vol. 19, pp. 3-11.    </a:t>
            </a:r>
          </a:p>
          <a:p>
            <a:r>
              <a:rPr lang="en-US" sz="2000" dirty="0" smtClean="0"/>
              <a:t>Hoffman, Kevin.  2010.  CDFA Detection Advisory for a </a:t>
            </a:r>
            <a:r>
              <a:rPr lang="en-US" sz="2000" dirty="0" err="1" smtClean="0"/>
              <a:t>Cramid</a:t>
            </a:r>
            <a:r>
              <a:rPr lang="en-US" sz="2000" dirty="0" smtClean="0"/>
              <a:t> moth: </a:t>
            </a:r>
            <a:r>
              <a:rPr lang="en-US" sz="2000" i="1" dirty="0" smtClean="0"/>
              <a:t>Duponchelia fovealis</a:t>
            </a:r>
            <a:r>
              <a:rPr lang="en-US" sz="2000" dirty="0" smtClean="0"/>
              <a:t> (Zeller) (</a:t>
            </a:r>
            <a:r>
              <a:rPr lang="en-US" sz="2000" dirty="0" err="1" smtClean="0"/>
              <a:t>Pyraloidea</a:t>
            </a:r>
            <a:r>
              <a:rPr lang="en-US" sz="2000" dirty="0" smtClean="0"/>
              <a:t>: </a:t>
            </a:r>
            <a:r>
              <a:rPr lang="en-US" sz="2000" dirty="0" err="1" smtClean="0"/>
              <a:t>Crambidae</a:t>
            </a:r>
            <a:r>
              <a:rPr lang="en-US" sz="2000" dirty="0" smtClean="0"/>
              <a:t>).  Reference PDR: 1511851.  </a:t>
            </a:r>
          </a:p>
          <a:p>
            <a:r>
              <a:rPr lang="en-US" sz="2000" dirty="0" smtClean="0"/>
              <a:t>	Accessed 3/11/2014.</a:t>
            </a:r>
          </a:p>
          <a:p>
            <a:pPr lvl="1"/>
            <a:r>
              <a:rPr lang="en-US" sz="1600" dirty="0" smtClean="0"/>
              <a:t>	http://www.kernag.com/dept/news/2010/2010-san-diego-duponchelia-fovealis-07-16-2010.pdf</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MacLeod, A. 1996. Summary Pest Risk Assessment: </a:t>
            </a:r>
            <a:r>
              <a:rPr lang="en-US" sz="1200" i="1" u="none" dirty="0" smtClean="0"/>
              <a:t>Duponchelia fovealis</a:t>
            </a:r>
            <a:r>
              <a:rPr lang="en-US" sz="1200" u="none" dirty="0" smtClean="0"/>
              <a:t>. DEFRA (Department for Environment, Food, and Rural Affairs), Central Science Laboratory, Sand Hutton, York, United Kingdom.</a:t>
            </a:r>
          </a:p>
          <a:p>
            <a:r>
              <a:rPr lang="pl-PL" sz="2000" dirty="0" smtClean="0"/>
              <a:t>NAPPO – Phytosanitary alert system. 2010.</a:t>
            </a:r>
            <a:r>
              <a:rPr lang="en-US" sz="2000" dirty="0" smtClean="0"/>
              <a:t>  </a:t>
            </a:r>
          </a:p>
          <a:p>
            <a:r>
              <a:rPr lang="en-US" sz="2000" dirty="0" smtClean="0"/>
              <a:t>	Accessed 3/11/2014.</a:t>
            </a:r>
          </a:p>
          <a:p>
            <a:pPr lvl="1"/>
            <a:r>
              <a:rPr lang="en-US" sz="1600" dirty="0" smtClean="0"/>
              <a:t>	http://www.pestalert.org/oprDetail.cfm?oprID=466&amp;keyword=Duponchelia%20fovealis</a:t>
            </a:r>
          </a:p>
          <a:p>
            <a:r>
              <a:rPr lang="en-US" u="none" dirty="0" smtClean="0"/>
              <a:t>Pest Tracker.  2014.  “</a:t>
            </a:r>
            <a:r>
              <a:rPr lang="en-US" i="1" u="none" dirty="0" smtClean="0"/>
              <a:t>Duponchelia fovealis</a:t>
            </a:r>
            <a:r>
              <a:rPr lang="en-US" u="none" dirty="0" smtClean="0"/>
              <a:t>”.  </a:t>
            </a:r>
          </a:p>
          <a:p>
            <a:r>
              <a:rPr lang="en-US" u="none" dirty="0" smtClean="0"/>
              <a:t>	Accessed 3/3/2014-</a:t>
            </a:r>
          </a:p>
          <a:p>
            <a:r>
              <a:rPr lang="en-US" u="none" dirty="0" smtClean="0"/>
              <a:t>	http://pest.ceris.purdue.edu/map.php?code=ITBMGZA#</a:t>
            </a:r>
          </a:p>
        </p:txBody>
      </p:sp>
      <p:sp>
        <p:nvSpPr>
          <p:cNvPr id="4" name="Slide Number Placeholder 3"/>
          <p:cNvSpPr>
            <a:spLocks noGrp="1"/>
          </p:cNvSpPr>
          <p:nvPr>
            <p:ph type="sldNum" sz="quarter" idx="10"/>
          </p:nvPr>
        </p:nvSpPr>
        <p:spPr/>
        <p:txBody>
          <a:bodyPr/>
          <a:lstStyle/>
          <a:p>
            <a:fld id="{5CCA90EC-84E6-4F64-9E23-D2D711A03EA1}"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5CCA90EC-84E6-4F64-9E23-D2D711A03EA1}" type="slidenum">
              <a:rPr lang="en-US" smtClean="0"/>
              <a:pPr/>
              <a:t>21</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CA90EC-84E6-4F64-9E23-D2D711A03EA1}" type="slidenum">
              <a:rPr lang="en-US" smtClean="0"/>
              <a:pPr/>
              <a:t>22</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200D72-8D29-41C9-BD0B-6D9AC2DB1717}" type="slidenum">
              <a:rPr lang="en-US" smtClean="0">
                <a:ea typeface="ＭＳ Ｐゴシック" pitchFamily="34" charset="-128"/>
              </a:rPr>
              <a:pPr/>
              <a:t>24</a:t>
            </a:fld>
            <a:endParaRPr lang="en-US" dirty="0" smtClean="0">
              <a:ea typeface="ＭＳ Ｐゴシック"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CA90EC-84E6-4F64-9E23-D2D711A03EA1}" type="slidenum">
              <a:rPr lang="en-US" smtClean="0"/>
              <a:pPr/>
              <a:t>25</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CA90EC-84E6-4F64-9E23-D2D711A03EA1}"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the United States, it was detected in San Diego County in 2004 (though it was subsequently not detected in 2005).  Then in April and July of 2010, the moth was detected again in San Diego County.  </a:t>
            </a:r>
            <a:r>
              <a:rPr lang="en-US" sz="1200" i="0" kern="1200" dirty="0" smtClean="0">
                <a:solidFill>
                  <a:schemeClr val="tx1"/>
                </a:solidFill>
                <a:latin typeface="+mn-lt"/>
                <a:ea typeface="+mn-ea"/>
                <a:cs typeface="+mn-cs"/>
              </a:rPr>
              <a:t>As of March 2014, it has been detected in at least seventeen California counties, along with counties in Alabama, Arizona, Colorado, Florida, Georgia, Mississippi, New York, North Carolina, Oklahoma, Oregon, South Carolina, Tennessee, Texas, and Washington.  </a:t>
            </a:r>
          </a:p>
          <a:p>
            <a:endParaRPr lang="en-US" sz="1200" i="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Information sources:</a:t>
            </a:r>
          </a:p>
          <a:p>
            <a:r>
              <a:rPr lang="en-US" sz="2000" dirty="0" smtClean="0"/>
              <a:t>Ahern, R. 2010.  Amended NPAG Report.  </a:t>
            </a:r>
            <a:r>
              <a:rPr lang="en-US" sz="2000" i="1" dirty="0" smtClean="0"/>
              <a:t>Duponchelia fovealis</a:t>
            </a:r>
            <a:r>
              <a:rPr lang="en-US" sz="2000" dirty="0" smtClean="0"/>
              <a:t> Zeller: Lepidoptera/</a:t>
            </a:r>
            <a:r>
              <a:rPr lang="en-US" sz="2000" dirty="0" err="1" smtClean="0"/>
              <a:t>Pyralidae</a:t>
            </a:r>
            <a:r>
              <a:rPr lang="en-US" sz="2000" dirty="0" smtClean="0"/>
              <a:t>.  </a:t>
            </a:r>
          </a:p>
          <a:p>
            <a:r>
              <a:rPr lang="en-US" sz="2000" dirty="0" smtClean="0"/>
              <a:t>	Accessed 3/11/2014.  </a:t>
            </a:r>
          </a:p>
          <a:p>
            <a:pPr lvl="1"/>
            <a:r>
              <a:rPr lang="en-US" sz="1600" dirty="0" smtClean="0"/>
              <a:t>	http://entnemdept.ufl.edu/pestalert/Duponchelia_fovealis_NPAG_ET_Report_20100917.pdf</a:t>
            </a:r>
            <a:endParaRPr lang="en-US" sz="1600" u="none" dirty="0" smtClean="0"/>
          </a:p>
          <a:p>
            <a:r>
              <a:rPr lang="en-US" sz="2000" dirty="0" smtClean="0"/>
              <a:t>Anonymous.  2005a.  Risk management Decision Document for Duponchelia fovealis in Canada. Canadian Food Inspection Agency.  </a:t>
            </a:r>
          </a:p>
          <a:p>
            <a:r>
              <a:rPr lang="en-US" sz="2000" dirty="0" smtClean="0"/>
              <a:t>	Accessed 3/11/2014.</a:t>
            </a:r>
          </a:p>
          <a:p>
            <a:pPr lvl="1"/>
            <a:r>
              <a:rPr lang="en-US" sz="1600" dirty="0" smtClean="0"/>
              <a:t>	http://entnemdept.ufl.edu/pestalert/duponchelia_fovealis_risk_management.pdf</a:t>
            </a:r>
          </a:p>
          <a:p>
            <a:r>
              <a:rPr lang="en-US" sz="2000" dirty="0" smtClean="0"/>
              <a:t>Anonymous. 2005b. Plant Pest Information: </a:t>
            </a:r>
            <a:r>
              <a:rPr lang="en-US" sz="2000" i="1" dirty="0" smtClean="0"/>
              <a:t>Duponchelia fovealis </a:t>
            </a:r>
            <a:r>
              <a:rPr lang="en-US" sz="2000" dirty="0" smtClean="0"/>
              <a:t>Zeller. Canadian Food Inspection Agency. </a:t>
            </a:r>
          </a:p>
          <a:p>
            <a:r>
              <a:rPr lang="en-US" sz="2000" dirty="0" smtClean="0"/>
              <a:t>	Accessed 3/11/2014.</a:t>
            </a:r>
          </a:p>
          <a:p>
            <a:pPr lvl="1"/>
            <a:r>
              <a:rPr lang="en-US" sz="1600" dirty="0" smtClean="0"/>
              <a:t>	http://entnemdept.ufl.edu/pestalert/Duponchelia_fovealis_Canada.pdf</a:t>
            </a:r>
          </a:p>
          <a:p>
            <a:pPr lvl="1"/>
            <a:r>
              <a:rPr lang="en-US" sz="1600" dirty="0" smtClean="0"/>
              <a:t>	http://entnemdept.ufl.edu/pestalert/Duponchelia_fovealis_Canada.pdf</a:t>
            </a:r>
          </a:p>
          <a:p>
            <a:r>
              <a:rPr lang="en-US" sz="2000" dirty="0" err="1" smtClean="0"/>
              <a:t>Bethke</a:t>
            </a:r>
            <a:r>
              <a:rPr lang="en-US" sz="2000" dirty="0" smtClean="0"/>
              <a:t>, J. and B. Vander </a:t>
            </a:r>
            <a:r>
              <a:rPr lang="en-US" sz="2000" dirty="0" err="1" smtClean="0"/>
              <a:t>Mey</a:t>
            </a:r>
            <a:r>
              <a:rPr lang="en-US" sz="2000" dirty="0" smtClean="0"/>
              <a:t>. Pest Alert:   </a:t>
            </a:r>
            <a:r>
              <a:rPr lang="en-US" sz="2000" i="1" dirty="0" smtClean="0"/>
              <a:t>Duponchelia fovealis.</a:t>
            </a:r>
            <a:r>
              <a:rPr lang="en-US" sz="2000" dirty="0" smtClean="0"/>
              <a:t> University of California Cooperative Extension, San Diego.  </a:t>
            </a:r>
          </a:p>
          <a:p>
            <a:r>
              <a:rPr lang="en-US" sz="2000" dirty="0" smtClean="0"/>
              <a:t>	Accessed 3/11/2014. </a:t>
            </a:r>
          </a:p>
          <a:p>
            <a:pPr lvl="1"/>
            <a:r>
              <a:rPr lang="en-US" sz="1600" dirty="0" smtClean="0"/>
              <a:t>	http://ucanr.org/sites/cetest/files/55177.pdf</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u="none" dirty="0" err="1" smtClean="0"/>
              <a:t>Billen</a:t>
            </a:r>
            <a:r>
              <a:rPr lang="en-US" sz="1200" u="none" dirty="0" smtClean="0"/>
              <a:t> W, 1994. On the harmfulness of </a:t>
            </a:r>
            <a:r>
              <a:rPr lang="en-US" sz="1200" i="1" u="none" dirty="0" smtClean="0"/>
              <a:t>Duponchelia fovealis </a:t>
            </a:r>
            <a:r>
              <a:rPr lang="en-US" sz="1200" u="none" dirty="0" smtClean="0"/>
              <a:t>(Zeller, 1847) in Germany (Lepidoptera, </a:t>
            </a:r>
            <a:r>
              <a:rPr lang="en-US" sz="1200" u="none" dirty="0" err="1" smtClean="0"/>
              <a:t>Pyralidae</a:t>
            </a:r>
            <a:r>
              <a:rPr lang="en-US" sz="1200" u="none" dirty="0" smtClean="0"/>
              <a:t>). Nota </a:t>
            </a:r>
            <a:r>
              <a:rPr lang="en-US" sz="1200" u="none" dirty="0" err="1" smtClean="0"/>
              <a:t>Lepidopterol</a:t>
            </a:r>
            <a:r>
              <a:rPr lang="en-US" sz="1200" u="none" dirty="0" smtClean="0"/>
              <a:t>, 16: 3-4, p. 212.</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1200" u="none" dirty="0" err="1" smtClean="0"/>
              <a:t>Bonsignore</a:t>
            </a:r>
            <a:r>
              <a:rPr lang="en-US" sz="1200" u="none" dirty="0" smtClean="0"/>
              <a:t>, Carmelo Peter and Vincenzo </a:t>
            </a:r>
            <a:r>
              <a:rPr lang="en-US" sz="1200" u="none" dirty="0" err="1" smtClean="0"/>
              <a:t>Vacante</a:t>
            </a:r>
            <a:r>
              <a:rPr lang="en-US" sz="1200" u="none" dirty="0" smtClean="0"/>
              <a:t>.  2010.  “</a:t>
            </a:r>
            <a:r>
              <a:rPr lang="en-US" sz="1200" i="1" u="none" dirty="0" smtClean="0"/>
              <a:t>Duponchelia fovealis </a:t>
            </a:r>
            <a:r>
              <a:rPr lang="en-US" sz="1200" u="none" dirty="0" smtClean="0"/>
              <a:t>(Zeller). A New Emergency for Strawberries?”.  </a:t>
            </a:r>
            <a:r>
              <a:rPr lang="it-IT" sz="1200" u="none" dirty="0" smtClean="0"/>
              <a:t>Protezione delle colture, pp. 40-43.</a:t>
            </a:r>
            <a:r>
              <a:rPr lang="en-US" sz="1200" u="none" dirty="0" smtClean="0"/>
              <a:t> </a:t>
            </a:r>
          </a:p>
          <a:p>
            <a:r>
              <a:rPr lang="en-US" sz="2000" dirty="0" err="1" smtClean="0"/>
              <a:t>Brambila</a:t>
            </a:r>
            <a:r>
              <a:rPr lang="en-US" sz="2000" dirty="0" smtClean="0"/>
              <a:t>, J. and I. Stocks.  2010.  The European Pepper Moth, </a:t>
            </a:r>
            <a:r>
              <a:rPr lang="en-US" sz="2000" i="1" dirty="0" smtClean="0"/>
              <a:t>Duponchelia fovealis </a:t>
            </a:r>
            <a:r>
              <a:rPr lang="en-US" sz="2000" dirty="0" smtClean="0"/>
              <a:t>Zeller (Lepidoptera: </a:t>
            </a:r>
            <a:r>
              <a:rPr lang="en-US" sz="2000" dirty="0" err="1" smtClean="0"/>
              <a:t>Crambidae</a:t>
            </a:r>
            <a:r>
              <a:rPr lang="en-US" sz="2000" dirty="0" smtClean="0"/>
              <a:t>), a Mediterranean Pest Moth Discovered in Central Florida.  </a:t>
            </a:r>
          </a:p>
          <a:p>
            <a:r>
              <a:rPr lang="en-US" sz="2000" dirty="0" smtClean="0"/>
              <a:t>	Accessed 3/11/2014. </a:t>
            </a:r>
          </a:p>
          <a:p>
            <a:pPr lvl="1"/>
            <a:r>
              <a:rPr lang="en-US" sz="1600" dirty="0" smtClean="0"/>
              <a:t>	http://www.freshfromflorida.com/content/download/23893/486212/duponchelia-fovealis.pdf</a:t>
            </a:r>
            <a:r>
              <a:rPr lang="en-US" sz="1600" u="none" dirty="0" smtClean="0"/>
              <a:t> </a:t>
            </a:r>
          </a:p>
          <a:p>
            <a:r>
              <a:rPr lang="en-US" u="none" dirty="0" smtClean="0"/>
              <a:t>CABI International. 2010.  “Selected Sections for: </a:t>
            </a:r>
            <a:r>
              <a:rPr lang="en-US" i="1" u="none" dirty="0" smtClean="0"/>
              <a:t>Duponchelia fovealis</a:t>
            </a:r>
            <a:r>
              <a:rPr lang="en-US" u="none" dirty="0" smtClean="0"/>
              <a:t> (Southern European Marshland </a:t>
            </a:r>
            <a:r>
              <a:rPr lang="en-US" u="none" dirty="0" err="1" smtClean="0"/>
              <a:t>Pyralid</a:t>
            </a:r>
            <a:r>
              <a:rPr lang="en-US" u="none" dirty="0" smtClean="0"/>
              <a:t>)”.  Crop Protection Compendium.  </a:t>
            </a:r>
          </a:p>
          <a:p>
            <a:r>
              <a:rPr lang="en-US" sz="2000" dirty="0" err="1" smtClean="0"/>
              <a:t>Derksen</a:t>
            </a:r>
            <a:r>
              <a:rPr lang="en-US" sz="2000" dirty="0" smtClean="0"/>
              <a:t>, A., and L. </a:t>
            </a:r>
            <a:r>
              <a:rPr lang="en-US" sz="2000" dirty="0" err="1" smtClean="0"/>
              <a:t>Whilby</a:t>
            </a:r>
            <a:r>
              <a:rPr lang="en-US" sz="2000" dirty="0" smtClean="0"/>
              <a:t>.  2011.  “Update on Florida CAPS trapping activities for </a:t>
            </a:r>
            <a:r>
              <a:rPr lang="en-US" sz="2000" i="1" dirty="0" smtClean="0"/>
              <a:t>Duponchelia fovealis</a:t>
            </a:r>
            <a:r>
              <a:rPr lang="en-US" sz="2000" dirty="0" smtClean="0"/>
              <a:t> Zeller, September 2010 to May 2011”, CAPS Report.  </a:t>
            </a:r>
          </a:p>
          <a:p>
            <a:r>
              <a:rPr lang="en-US" sz="2000" dirty="0" smtClean="0"/>
              <a:t>	Accessed 3/11/2014. </a:t>
            </a:r>
          </a:p>
          <a:p>
            <a:pPr lvl="1"/>
            <a:r>
              <a:rPr lang="en-US" sz="1600" dirty="0" smtClean="0"/>
              <a:t>	http://entomology.ifas.ufl.edu/stocks/DFOV_update%201_v5%2008-19-11.pdf </a:t>
            </a:r>
            <a:endParaRPr lang="en-US" sz="1200" b="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u="none" dirty="0" err="1" smtClean="0"/>
              <a:t>Faquaet</a:t>
            </a:r>
            <a:r>
              <a:rPr lang="en-US" u="none" dirty="0" smtClean="0"/>
              <a:t>, Marcel.  2000.  “</a:t>
            </a:r>
            <a:r>
              <a:rPr lang="en-US" i="1" u="none" dirty="0" smtClean="0"/>
              <a:t>Duponchelia fovealis</a:t>
            </a:r>
            <a:r>
              <a:rPr lang="en-US" u="none" dirty="0" smtClean="0"/>
              <a:t>, </a:t>
            </a:r>
            <a:r>
              <a:rPr lang="en-US" u="none" dirty="0" err="1" smtClean="0"/>
              <a:t>een</a:t>
            </a:r>
            <a:r>
              <a:rPr lang="en-US" u="none" dirty="0" smtClean="0"/>
              <a:t> </a:t>
            </a:r>
            <a:r>
              <a:rPr lang="en-US" u="none" dirty="0" err="1" smtClean="0"/>
              <a:t>nieuwe</a:t>
            </a:r>
            <a:r>
              <a:rPr lang="en-US" u="none" dirty="0" smtClean="0"/>
              <a:t> </a:t>
            </a:r>
            <a:r>
              <a:rPr lang="en-US" u="none" dirty="0" err="1" smtClean="0"/>
              <a:t>soort</a:t>
            </a:r>
            <a:r>
              <a:rPr lang="en-US" u="none" dirty="0" smtClean="0"/>
              <a:t> </a:t>
            </a:r>
            <a:r>
              <a:rPr lang="en-US" u="none" dirty="0" err="1" smtClean="0"/>
              <a:t>voor</a:t>
            </a:r>
            <a:r>
              <a:rPr lang="en-US" u="none" dirty="0" smtClean="0"/>
              <a:t> de </a:t>
            </a:r>
            <a:r>
              <a:rPr lang="en-US" u="none" dirty="0" err="1" smtClean="0"/>
              <a:t>Belgische</a:t>
            </a:r>
            <a:r>
              <a:rPr lang="en-US" u="none" baseline="0" dirty="0" smtClean="0"/>
              <a:t> fauna (Lepidoptera: </a:t>
            </a:r>
            <a:r>
              <a:rPr lang="en-US" u="none" baseline="0" dirty="0" err="1" smtClean="0"/>
              <a:t>Pyralidae</a:t>
            </a:r>
            <a:r>
              <a:rPr lang="en-US" u="none" baseline="0" dirty="0" smtClean="0"/>
              <a:t>)”.  </a:t>
            </a:r>
            <a:r>
              <a:rPr lang="en-US" u="none" baseline="0" dirty="0" err="1" smtClean="0"/>
              <a:t>Phegea</a:t>
            </a:r>
            <a:r>
              <a:rPr lang="en-US" u="none" baseline="0" dirty="0" smtClean="0"/>
              <a:t> 28:1.  </a:t>
            </a:r>
            <a:endParaRPr lang="en-US"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smtClean="0"/>
              <a:t>Guda</a:t>
            </a:r>
            <a:r>
              <a:rPr lang="en-US" sz="1200" u="none" dirty="0" smtClean="0"/>
              <a:t>, C. D. , A. </a:t>
            </a:r>
            <a:r>
              <a:rPr lang="en-US" sz="1200" u="none" dirty="0" err="1" smtClean="0"/>
              <a:t>Capizzi</a:t>
            </a:r>
            <a:r>
              <a:rPr lang="en-US" sz="1200" u="none" dirty="0" smtClean="0"/>
              <a:t>, and P. </a:t>
            </a:r>
            <a:r>
              <a:rPr lang="en-US" sz="1200" u="none" dirty="0" err="1" smtClean="0"/>
              <a:t>Trematerra</a:t>
            </a:r>
            <a:r>
              <a:rPr lang="en-US" sz="1200" u="none" dirty="0" smtClean="0"/>
              <a:t>.  1988.  “Damages on </a:t>
            </a:r>
            <a:r>
              <a:rPr lang="en-US" sz="1200" i="1" u="none" dirty="0" err="1" smtClean="0"/>
              <a:t>Eustoma</a:t>
            </a:r>
            <a:r>
              <a:rPr lang="en-US" sz="1200" i="1" u="none" dirty="0" smtClean="0"/>
              <a:t> </a:t>
            </a:r>
            <a:r>
              <a:rPr lang="en-US" sz="1200" i="1" u="none" dirty="0" err="1" smtClean="0"/>
              <a:t>grandiflorum</a:t>
            </a:r>
            <a:r>
              <a:rPr lang="en-US" sz="1200" u="none" dirty="0" smtClean="0"/>
              <a:t> (</a:t>
            </a:r>
            <a:r>
              <a:rPr lang="en-US" sz="1200" u="none" dirty="0" err="1" smtClean="0"/>
              <a:t>Raf</a:t>
            </a:r>
            <a:r>
              <a:rPr lang="en-US" sz="1200" u="none" dirty="0" smtClean="0"/>
              <a:t>.) Shinn.  Caused by </a:t>
            </a:r>
            <a:r>
              <a:rPr lang="en-US" sz="1200" i="1" u="none" dirty="0" smtClean="0"/>
              <a:t>Duponchelia fovealis </a:t>
            </a:r>
            <a:r>
              <a:rPr lang="en-US" sz="1200" u="none" dirty="0" smtClean="0"/>
              <a:t>(Zeller)”.  </a:t>
            </a:r>
            <a:r>
              <a:rPr lang="en-US" sz="1200" u="none" dirty="0" err="1" smtClean="0"/>
              <a:t>Annali</a:t>
            </a:r>
            <a:r>
              <a:rPr lang="en-US" sz="1200" u="none" dirty="0" smtClean="0"/>
              <a:t> </a:t>
            </a:r>
            <a:r>
              <a:rPr lang="en-US" sz="1200" u="none" dirty="0" err="1" smtClean="0"/>
              <a:t>dell’Istituto</a:t>
            </a:r>
            <a:r>
              <a:rPr lang="en-US" sz="1200" u="none" dirty="0" smtClean="0"/>
              <a:t> </a:t>
            </a:r>
            <a:r>
              <a:rPr lang="en-US" sz="1200" u="none" dirty="0" err="1" smtClean="0"/>
              <a:t>Sperimentale</a:t>
            </a:r>
            <a:r>
              <a:rPr lang="en-US" sz="1200" u="none" dirty="0" smtClean="0"/>
              <a:t> per la </a:t>
            </a:r>
            <a:r>
              <a:rPr lang="en-US" sz="1200" u="none" dirty="0" err="1" smtClean="0"/>
              <a:t>Floricultura</a:t>
            </a:r>
            <a:r>
              <a:rPr lang="en-US" sz="1200" u="none" dirty="0" smtClean="0"/>
              <a:t>. Vol. 19, pp. 3-11.    </a:t>
            </a:r>
          </a:p>
          <a:p>
            <a:r>
              <a:rPr lang="en-US" sz="2000" dirty="0" smtClean="0"/>
              <a:t>Hoffman, Kevin.  2010.  CDFA Detection Advisory for a </a:t>
            </a:r>
            <a:r>
              <a:rPr lang="en-US" sz="2000" dirty="0" err="1" smtClean="0"/>
              <a:t>Cramid</a:t>
            </a:r>
            <a:r>
              <a:rPr lang="en-US" sz="2000" dirty="0" smtClean="0"/>
              <a:t> moth: </a:t>
            </a:r>
            <a:r>
              <a:rPr lang="en-US" sz="2000" i="1" dirty="0" smtClean="0"/>
              <a:t>Duponchelia fovealis</a:t>
            </a:r>
            <a:r>
              <a:rPr lang="en-US" sz="2000" dirty="0" smtClean="0"/>
              <a:t> (Zeller) (</a:t>
            </a:r>
            <a:r>
              <a:rPr lang="en-US" sz="2000" dirty="0" err="1" smtClean="0"/>
              <a:t>Pyraloidea</a:t>
            </a:r>
            <a:r>
              <a:rPr lang="en-US" sz="2000" dirty="0" smtClean="0"/>
              <a:t>: </a:t>
            </a:r>
            <a:r>
              <a:rPr lang="en-US" sz="2000" dirty="0" err="1" smtClean="0"/>
              <a:t>Crambidae</a:t>
            </a:r>
            <a:r>
              <a:rPr lang="en-US" sz="2000" dirty="0" smtClean="0"/>
              <a:t>).  Reference PDR: 1511851.  </a:t>
            </a:r>
          </a:p>
          <a:p>
            <a:r>
              <a:rPr lang="en-US" sz="2000" dirty="0" smtClean="0"/>
              <a:t>	Accessed 3/11/2014.</a:t>
            </a:r>
          </a:p>
          <a:p>
            <a:pPr lvl="1"/>
            <a:r>
              <a:rPr lang="en-US" sz="1600" dirty="0" smtClean="0"/>
              <a:t>	http://www.kernag.com/dept/news/2010/2010-san-diego-duponchelia-fovealis-07-16-2010.pdf</a:t>
            </a:r>
            <a:endParaRPr lang="en-US"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MacLeod, A. 1996. Summary Pest Risk Assessment: </a:t>
            </a:r>
            <a:r>
              <a:rPr lang="en-US" sz="1200" i="1" u="none" dirty="0" smtClean="0"/>
              <a:t>Duponchelia fovealis</a:t>
            </a:r>
            <a:r>
              <a:rPr lang="en-US" sz="1200" u="none" dirty="0" smtClean="0"/>
              <a:t>. DEFRA (Department for Environment, Food, and Rural Affairs), Central Science Laboratory, Sand Hutton, York, United Kingdom.</a:t>
            </a:r>
          </a:p>
          <a:p>
            <a:r>
              <a:rPr lang="pl-PL" sz="2000" dirty="0" smtClean="0"/>
              <a:t>NAPPO – Phytosanitary alert system. 2010.</a:t>
            </a:r>
            <a:r>
              <a:rPr lang="en-US" sz="2000" dirty="0" smtClean="0"/>
              <a:t>  </a:t>
            </a:r>
          </a:p>
          <a:p>
            <a:r>
              <a:rPr lang="en-US" sz="2000" dirty="0" smtClean="0"/>
              <a:t>	Accessed 3/11/2014.</a:t>
            </a:r>
          </a:p>
          <a:p>
            <a:pPr lvl="1"/>
            <a:r>
              <a:rPr lang="en-US" sz="1600" dirty="0" smtClean="0"/>
              <a:t>	http://www.pestalert.org/oprDetail.cfm?oprID=466&amp;keyword=Duponchelia%20fovealis</a:t>
            </a:r>
          </a:p>
          <a:p>
            <a:r>
              <a:rPr lang="en-US" u="none" dirty="0" smtClean="0"/>
              <a:t>Pest Tracker.  2014.  “</a:t>
            </a:r>
            <a:r>
              <a:rPr lang="en-US" i="1" u="none" dirty="0" smtClean="0"/>
              <a:t>Duponchelia fovealis</a:t>
            </a:r>
            <a:r>
              <a:rPr lang="en-US" u="none" dirty="0" smtClean="0"/>
              <a:t>”.  </a:t>
            </a:r>
          </a:p>
          <a:p>
            <a:r>
              <a:rPr lang="en-US" u="none" dirty="0" smtClean="0"/>
              <a:t>	Accessed 3/3/2014-</a:t>
            </a:r>
          </a:p>
          <a:p>
            <a:r>
              <a:rPr lang="en-US" u="none" dirty="0" smtClean="0"/>
              <a:t>	http://pest.ceris.purdue.edu/map.php?code=ITBMGZA#</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SPRO Letter (http://entomology.ifas.ufl.edu/stocks/spro%20letter.pdf)</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Statement from FDACS-DPI emailed to authors.</a:t>
            </a:r>
            <a:endParaRPr lang="en-US" u="none" dirty="0" smtClean="0"/>
          </a:p>
          <a:p>
            <a:endParaRPr lang="en-US" dirty="0"/>
          </a:p>
        </p:txBody>
      </p:sp>
      <p:sp>
        <p:nvSpPr>
          <p:cNvPr id="4" name="Slide Number Placeholder 3"/>
          <p:cNvSpPr>
            <a:spLocks noGrp="1"/>
          </p:cNvSpPr>
          <p:nvPr>
            <p:ph type="sldNum" sz="quarter" idx="10"/>
          </p:nvPr>
        </p:nvSpPr>
        <p:spPr/>
        <p:txBody>
          <a:bodyPr/>
          <a:lstStyle/>
          <a:p>
            <a:fld id="{5CCA90EC-84E6-4F64-9E23-D2D711A03EA1}" type="slidenum">
              <a:rPr lang="en-US" smtClean="0"/>
              <a:pPr/>
              <a:t>3</a:t>
            </a:fld>
            <a:endParaRPr lang="en-US" dirty="0"/>
          </a:p>
        </p:txBody>
      </p:sp>
    </p:spTree>
    <p:extLst>
      <p:ext uri="{BB962C8B-B14F-4D97-AF65-F5344CB8AC3E}">
        <p14:creationId xmlns:p14="http://schemas.microsoft.com/office/powerpoint/2010/main" val="1683998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latin typeface="+mn-lt"/>
                <a:ea typeface="+mn-ea"/>
                <a:cs typeface="+mn-cs"/>
              </a:rPr>
              <a:t>Duponchelia fovealis</a:t>
            </a:r>
            <a:r>
              <a:rPr lang="en-US" sz="1200" kern="1200" dirty="0" smtClean="0">
                <a:solidFill>
                  <a:schemeClr val="tx1"/>
                </a:solidFill>
                <a:latin typeface="+mn-lt"/>
                <a:ea typeface="+mn-ea"/>
                <a:cs typeface="+mn-cs"/>
              </a:rPr>
              <a:t> has been listed as a pest on a</a:t>
            </a:r>
            <a:r>
              <a:rPr lang="en-US" sz="1200" kern="1200" baseline="0" dirty="0" smtClean="0">
                <a:solidFill>
                  <a:schemeClr val="tx1"/>
                </a:solidFill>
                <a:latin typeface="+mn-lt"/>
                <a:ea typeface="+mn-ea"/>
                <a:cs typeface="+mn-cs"/>
              </a:rPr>
              <a:t> variety of plants ranging from </a:t>
            </a:r>
            <a:r>
              <a:rPr lang="en-US" sz="1200" kern="1200" dirty="0" smtClean="0">
                <a:solidFill>
                  <a:schemeClr val="tx1"/>
                </a:solidFill>
                <a:latin typeface="+mn-lt"/>
                <a:ea typeface="+mn-ea"/>
                <a:cs typeface="+mn-cs"/>
              </a:rPr>
              <a:t>aquatic plants to crop plants to plants grown in the nursery and floriculture trade.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Aquatic plants</a:t>
            </a:r>
            <a:r>
              <a:rPr lang="en-US" sz="1200" kern="1200" baseline="0" dirty="0" smtClean="0">
                <a:solidFill>
                  <a:schemeClr val="tx1"/>
                </a:solidFill>
                <a:latin typeface="+mn-lt"/>
                <a:ea typeface="+mn-ea"/>
                <a:cs typeface="+mn-cs"/>
              </a:rPr>
              <a:t> </a:t>
            </a:r>
            <a:r>
              <a:rPr lang="en-US" sz="1200" kern="1200" dirty="0" smtClean="0">
                <a:solidFill>
                  <a:schemeClr val="tx1"/>
                </a:solidFill>
                <a:effectLst/>
                <a:latin typeface="+mn-lt"/>
                <a:ea typeface="+mn-ea"/>
                <a:cs typeface="+mn-cs"/>
              </a:rPr>
              <a:t>(species):</a:t>
            </a:r>
          </a:p>
          <a:p>
            <a:r>
              <a:rPr lang="en-US" sz="1200" i="1" kern="1200" dirty="0" err="1" smtClean="0">
                <a:solidFill>
                  <a:schemeClr val="tx1"/>
                </a:solidFill>
                <a:effectLst/>
                <a:latin typeface="+mn-lt"/>
                <a:ea typeface="+mn-ea"/>
                <a:cs typeface="+mn-cs"/>
              </a:rPr>
              <a:t>Alternanthera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splendida</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Alternanthera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rosaefolia</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Bacopa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lanigera</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Echinodorus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tropica</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Echinodorus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parviflorus</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Hygrophila</a:t>
            </a:r>
            <a:r>
              <a:rPr lang="en-US" sz="1200" i="1" kern="1200" dirty="0" smtClean="0">
                <a:solidFill>
                  <a:schemeClr val="tx1"/>
                </a:solidFill>
                <a:effectLst/>
                <a:latin typeface="+mn-lt"/>
                <a:ea typeface="+mn-ea"/>
                <a:cs typeface="+mn-cs"/>
              </a:rPr>
              <a:t> rubella  </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Ludwigia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glandulosa</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Ludwigia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perennis</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Nesaea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pedicellata</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Rotala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macranda</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Rotala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wallichii</a:t>
            </a:r>
            <a:r>
              <a:rPr lang="en-US" sz="1200" i="1"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Aquatic plant (genera):</a:t>
            </a:r>
          </a:p>
          <a:p>
            <a:r>
              <a:rPr lang="en-US" sz="1200" i="1" kern="1200" dirty="0" err="1" smtClean="0">
                <a:solidFill>
                  <a:schemeClr val="tx1"/>
                </a:solidFill>
                <a:effectLst/>
                <a:latin typeface="+mn-lt"/>
                <a:ea typeface="+mn-ea"/>
                <a:cs typeface="+mn-cs"/>
              </a:rPr>
              <a:t>Aponogeton</a:t>
            </a:r>
            <a:r>
              <a:rPr lang="en-US" sz="1200" kern="1200" dirty="0" smtClean="0">
                <a:solidFill>
                  <a:schemeClr val="tx1"/>
                </a:solidFill>
                <a:effectLst/>
                <a:latin typeface="+mn-lt"/>
                <a:ea typeface="+mn-ea"/>
                <a:cs typeface="+mn-cs"/>
              </a:rPr>
              <a:t> and </a:t>
            </a:r>
            <a:r>
              <a:rPr lang="en-US" sz="1200" i="1" kern="1200" dirty="0" err="1" smtClean="0">
                <a:solidFill>
                  <a:schemeClr val="tx1"/>
                </a:solidFill>
                <a:effectLst/>
                <a:latin typeface="+mn-lt"/>
                <a:ea typeface="+mn-ea"/>
                <a:cs typeface="+mn-cs"/>
              </a:rPr>
              <a:t>Cryptocoryne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Agricultural plants:</a:t>
            </a:r>
          </a:p>
          <a:p>
            <a:r>
              <a:rPr lang="en-US" sz="1200" i="1" kern="1200" dirty="0" err="1" smtClean="0">
                <a:solidFill>
                  <a:schemeClr val="tx1"/>
                </a:solidFill>
                <a:effectLst/>
                <a:latin typeface="+mn-lt"/>
                <a:ea typeface="+mn-ea"/>
                <a:cs typeface="+mn-cs"/>
              </a:rPr>
              <a:t>Apium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graveolens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(celery)</a:t>
            </a:r>
          </a:p>
          <a:p>
            <a:r>
              <a:rPr lang="en-US" sz="1200" i="1" kern="1200" dirty="0" smtClean="0">
                <a:solidFill>
                  <a:schemeClr val="tx1"/>
                </a:solidFill>
                <a:effectLst/>
                <a:latin typeface="+mn-lt"/>
                <a:ea typeface="+mn-ea"/>
                <a:cs typeface="+mn-cs"/>
              </a:rPr>
              <a:t>Beta vulgaris </a:t>
            </a:r>
            <a:r>
              <a:rPr lang="en-US" sz="1200" kern="1200" dirty="0" smtClean="0">
                <a:solidFill>
                  <a:schemeClr val="tx1"/>
                </a:solidFill>
                <a:effectLst/>
                <a:latin typeface="+mn-lt"/>
                <a:ea typeface="+mn-ea"/>
                <a:cs typeface="+mn-cs"/>
              </a:rPr>
              <a:t>(beets)</a:t>
            </a:r>
          </a:p>
          <a:p>
            <a:r>
              <a:rPr lang="en-US" sz="1200" i="1" kern="1200" dirty="0" smtClean="0">
                <a:solidFill>
                  <a:schemeClr val="tx1"/>
                </a:solidFill>
                <a:effectLst/>
                <a:latin typeface="+mn-lt"/>
                <a:ea typeface="+mn-ea"/>
                <a:cs typeface="+mn-cs"/>
              </a:rPr>
              <a:t>Capsicum </a:t>
            </a:r>
            <a:r>
              <a:rPr lang="en-US" sz="1200" i="1" kern="1200" dirty="0" err="1" smtClean="0">
                <a:solidFill>
                  <a:schemeClr val="tx1"/>
                </a:solidFill>
                <a:effectLst/>
                <a:latin typeface="+mn-lt"/>
                <a:ea typeface="+mn-ea"/>
                <a:cs typeface="+mn-cs"/>
              </a:rPr>
              <a:t>annuum</a:t>
            </a:r>
            <a:r>
              <a:rPr lang="en-US" sz="1200" kern="1200" dirty="0" smtClean="0">
                <a:solidFill>
                  <a:schemeClr val="tx1"/>
                </a:solidFill>
                <a:effectLst/>
                <a:latin typeface="+mn-lt"/>
                <a:ea typeface="+mn-ea"/>
                <a:cs typeface="+mn-cs"/>
              </a:rPr>
              <a:t> (pepper)</a:t>
            </a:r>
          </a:p>
          <a:p>
            <a:r>
              <a:rPr lang="en-US" sz="1200" i="1" kern="1200" dirty="0" err="1" smtClean="0">
                <a:solidFill>
                  <a:schemeClr val="tx1"/>
                </a:solidFill>
                <a:effectLst/>
                <a:latin typeface="+mn-lt"/>
                <a:ea typeface="+mn-ea"/>
                <a:cs typeface="+mn-cs"/>
              </a:rPr>
              <a:t>Cucumis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sativus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(cucumbers)</a:t>
            </a:r>
          </a:p>
          <a:p>
            <a:r>
              <a:rPr lang="en-US" sz="1200" i="1" kern="1200" dirty="0" err="1" smtClean="0">
                <a:solidFill>
                  <a:schemeClr val="tx1"/>
                </a:solidFill>
                <a:effectLst/>
                <a:latin typeface="+mn-lt"/>
                <a:ea typeface="+mn-ea"/>
                <a:cs typeface="+mn-cs"/>
              </a:rPr>
              <a:t>Cucurbita</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moschata</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(squash)</a:t>
            </a:r>
          </a:p>
          <a:p>
            <a:r>
              <a:rPr lang="en-US" sz="1200" i="1" kern="1200" dirty="0" err="1" smtClean="0">
                <a:solidFill>
                  <a:schemeClr val="tx1"/>
                </a:solidFill>
                <a:effectLst/>
                <a:latin typeface="+mn-lt"/>
                <a:ea typeface="+mn-ea"/>
                <a:cs typeface="+mn-cs"/>
              </a:rPr>
              <a:t>Fragaria</a:t>
            </a:r>
            <a:r>
              <a:rPr lang="en-US" sz="1200"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ananassa</a:t>
            </a:r>
            <a:r>
              <a:rPr lang="en-US" sz="1200" kern="1200" dirty="0" smtClean="0">
                <a:solidFill>
                  <a:schemeClr val="tx1"/>
                </a:solidFill>
                <a:effectLst/>
                <a:latin typeface="+mn-lt"/>
                <a:ea typeface="+mn-ea"/>
                <a:cs typeface="+mn-cs"/>
              </a:rPr>
              <a:t> (strawberries)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err="1" smtClean="0">
                <a:solidFill>
                  <a:schemeClr val="tx1"/>
                </a:solidFill>
                <a:effectLst/>
                <a:latin typeface="+mn-lt"/>
                <a:ea typeface="+mn-ea"/>
                <a:cs typeface="+mn-cs"/>
              </a:rPr>
              <a:t>Lactuca</a:t>
            </a:r>
            <a:r>
              <a:rPr lang="en-US" sz="1200" i="1" kern="1200" dirty="0" smtClean="0">
                <a:solidFill>
                  <a:schemeClr val="tx1"/>
                </a:solidFill>
                <a:effectLst/>
                <a:latin typeface="+mn-lt"/>
                <a:ea typeface="+mn-ea"/>
                <a:cs typeface="+mn-cs"/>
              </a:rPr>
              <a:t> sativa</a:t>
            </a:r>
            <a:r>
              <a:rPr lang="en-US" sz="1200" kern="1200" dirty="0" smtClean="0">
                <a:solidFill>
                  <a:schemeClr val="tx1"/>
                </a:solidFill>
                <a:effectLst/>
                <a:latin typeface="+mn-lt"/>
                <a:ea typeface="+mn-ea"/>
                <a:cs typeface="+mn-cs"/>
              </a:rPr>
              <a:t> (lettuce)</a:t>
            </a:r>
          </a:p>
          <a:p>
            <a:r>
              <a:rPr lang="en-US" sz="1200" i="1" kern="1200" dirty="0" err="1" smtClean="0">
                <a:solidFill>
                  <a:schemeClr val="tx1"/>
                </a:solidFill>
                <a:effectLst/>
                <a:latin typeface="+mn-lt"/>
                <a:ea typeface="+mn-ea"/>
                <a:cs typeface="+mn-cs"/>
              </a:rPr>
              <a:t>Ocimum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basilicum</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(basil)</a:t>
            </a:r>
          </a:p>
          <a:p>
            <a:r>
              <a:rPr lang="en-US" sz="1200" i="1" kern="1200" dirty="0" err="1" smtClean="0">
                <a:solidFill>
                  <a:schemeClr val="tx1"/>
                </a:solidFill>
                <a:effectLst/>
                <a:latin typeface="+mn-lt"/>
                <a:ea typeface="+mn-ea"/>
                <a:cs typeface="+mn-cs"/>
              </a:rPr>
              <a:t>Origanum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majorana</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majorum</a:t>
            </a:r>
            <a:r>
              <a:rPr lang="en-US" sz="1200" kern="1200" dirty="0" smtClean="0">
                <a:solidFill>
                  <a:schemeClr val="tx1"/>
                </a:solidFill>
                <a:effectLst/>
                <a:latin typeface="+mn-lt"/>
                <a:ea typeface="+mn-ea"/>
                <a:cs typeface="+mn-cs"/>
              </a:rPr>
              <a:t>)</a:t>
            </a:r>
          </a:p>
          <a:p>
            <a:r>
              <a:rPr lang="en-US" sz="1200" i="1" kern="1200" dirty="0" err="1" smtClean="0">
                <a:solidFill>
                  <a:schemeClr val="tx1"/>
                </a:solidFill>
                <a:effectLst/>
                <a:latin typeface="+mn-lt"/>
                <a:ea typeface="+mn-ea"/>
                <a:cs typeface="+mn-cs"/>
              </a:rPr>
              <a:t>Plantago</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lanceolata</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(plantain)</a:t>
            </a:r>
          </a:p>
          <a:p>
            <a:r>
              <a:rPr lang="en-US" sz="1200" i="1" kern="1200" dirty="0" err="1" smtClean="0">
                <a:solidFill>
                  <a:schemeClr val="tx1"/>
                </a:solidFill>
                <a:effectLst/>
                <a:latin typeface="+mn-lt"/>
                <a:ea typeface="+mn-ea"/>
                <a:cs typeface="+mn-cs"/>
              </a:rPr>
              <a:t>Punica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granatum</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(pomegranate)</a:t>
            </a:r>
          </a:p>
          <a:p>
            <a:r>
              <a:rPr lang="en-US" sz="1200" i="1" kern="1200" dirty="0" err="1" smtClean="0">
                <a:solidFill>
                  <a:schemeClr val="tx1"/>
                </a:solidFill>
                <a:effectLst/>
                <a:latin typeface="+mn-lt"/>
                <a:ea typeface="+mn-ea"/>
                <a:cs typeface="+mn-cs"/>
              </a:rPr>
              <a:t>Rubus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fruticosus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(blackberry)</a:t>
            </a:r>
          </a:p>
          <a:p>
            <a:r>
              <a:rPr lang="en-US" sz="1200" i="1" kern="1200" dirty="0" err="1" smtClean="0">
                <a:solidFill>
                  <a:schemeClr val="tx1"/>
                </a:solidFill>
                <a:effectLst/>
                <a:latin typeface="+mn-lt"/>
                <a:ea typeface="+mn-ea"/>
                <a:cs typeface="+mn-cs"/>
              </a:rPr>
              <a:t>Solanum</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lycopersicum</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(tomatoes)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Thymus</a:t>
            </a:r>
            <a:r>
              <a:rPr lang="en-US" sz="1200" kern="1200" dirty="0" smtClean="0">
                <a:solidFill>
                  <a:schemeClr val="tx1"/>
                </a:solidFill>
                <a:effectLst/>
                <a:latin typeface="+mn-lt"/>
                <a:ea typeface="+mn-ea"/>
                <a:cs typeface="+mn-cs"/>
              </a:rPr>
              <a:t> </a:t>
            </a:r>
            <a:r>
              <a:rPr lang="en-US" sz="1200" i="1" kern="1200" dirty="0" smtClean="0">
                <a:solidFill>
                  <a:schemeClr val="tx1"/>
                </a:solidFill>
                <a:effectLst/>
                <a:latin typeface="+mn-lt"/>
                <a:ea typeface="+mn-ea"/>
                <a:cs typeface="+mn-cs"/>
              </a:rPr>
              <a:t>vulgaris </a:t>
            </a:r>
            <a:r>
              <a:rPr lang="en-US" sz="1200" kern="1200" dirty="0" smtClean="0">
                <a:solidFill>
                  <a:schemeClr val="tx1"/>
                </a:solidFill>
                <a:effectLst/>
                <a:latin typeface="+mn-lt"/>
                <a:ea typeface="+mn-ea"/>
                <a:cs typeface="+mn-cs"/>
              </a:rPr>
              <a:t>(thyme)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kern="1200" dirty="0" err="1" smtClean="0">
                <a:solidFill>
                  <a:schemeClr val="tx1"/>
                </a:solidFill>
                <a:effectLst/>
                <a:latin typeface="+mn-lt"/>
                <a:ea typeface="+mn-ea"/>
                <a:cs typeface="+mn-cs"/>
              </a:rPr>
              <a:t>Zea</a:t>
            </a:r>
            <a:r>
              <a:rPr lang="en-US" sz="1200" i="1" kern="1200" dirty="0" smtClean="0">
                <a:solidFill>
                  <a:schemeClr val="tx1"/>
                </a:solidFill>
                <a:effectLst/>
                <a:latin typeface="+mn-lt"/>
                <a:ea typeface="+mn-ea"/>
                <a:cs typeface="+mn-cs"/>
              </a:rPr>
              <a:t> mays </a:t>
            </a:r>
            <a:r>
              <a:rPr lang="en-US" sz="1200" kern="1200" dirty="0" smtClean="0">
                <a:solidFill>
                  <a:schemeClr val="tx1"/>
                </a:solidFill>
                <a:effectLst/>
                <a:latin typeface="+mn-lt"/>
                <a:ea typeface="+mn-ea"/>
                <a:cs typeface="+mn-cs"/>
              </a:rPr>
              <a:t>(corn)</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Ornamental plants (species):</a:t>
            </a:r>
          </a:p>
          <a:p>
            <a:r>
              <a:rPr lang="en-US" sz="1200" i="1" kern="1200" dirty="0" smtClean="0">
                <a:solidFill>
                  <a:schemeClr val="tx1"/>
                </a:solidFill>
                <a:effectLst/>
                <a:latin typeface="+mn-lt"/>
                <a:ea typeface="+mn-ea"/>
                <a:cs typeface="+mn-cs"/>
              </a:rPr>
              <a:t>Begonia </a:t>
            </a:r>
            <a:r>
              <a:rPr lang="en-US" sz="1200" i="1" kern="1200" dirty="0" err="1" smtClean="0">
                <a:solidFill>
                  <a:schemeClr val="tx1"/>
                </a:solidFill>
                <a:effectLst/>
                <a:latin typeface="+mn-lt"/>
                <a:ea typeface="+mn-ea"/>
                <a:cs typeface="+mn-cs"/>
              </a:rPr>
              <a:t>tuberosa</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Begonia </a:t>
            </a:r>
            <a:r>
              <a:rPr lang="en-US" sz="1200" i="1" kern="1200" dirty="0" err="1" smtClean="0">
                <a:solidFill>
                  <a:schemeClr val="tx1"/>
                </a:solidFill>
                <a:effectLst/>
                <a:latin typeface="+mn-lt"/>
                <a:ea typeface="+mn-ea"/>
                <a:cs typeface="+mn-cs"/>
              </a:rPr>
              <a:t>elatior</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Bellis</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perennis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(English daisy)</a:t>
            </a:r>
          </a:p>
          <a:p>
            <a:r>
              <a:rPr lang="en-US" sz="1200" i="1" kern="1200" dirty="0" err="1" smtClean="0">
                <a:solidFill>
                  <a:schemeClr val="tx1"/>
                </a:solidFill>
                <a:effectLst/>
                <a:latin typeface="+mn-lt"/>
                <a:ea typeface="+mn-ea"/>
                <a:cs typeface="+mn-cs"/>
              </a:rPr>
              <a:t>Chenopodium</a:t>
            </a:r>
            <a:r>
              <a:rPr lang="en-US" sz="1200" i="1" kern="1200" dirty="0" smtClean="0">
                <a:solidFill>
                  <a:schemeClr val="tx1"/>
                </a:solidFill>
                <a:effectLst/>
                <a:latin typeface="+mn-lt"/>
                <a:ea typeface="+mn-ea"/>
                <a:cs typeface="+mn-cs"/>
              </a:rPr>
              <a:t> album </a:t>
            </a:r>
            <a:r>
              <a:rPr lang="en-US" sz="1200" kern="1200" dirty="0" smtClean="0">
                <a:solidFill>
                  <a:schemeClr val="tx1"/>
                </a:solidFill>
                <a:effectLst/>
                <a:latin typeface="+mn-lt"/>
                <a:ea typeface="+mn-ea"/>
                <a:cs typeface="+mn-cs"/>
              </a:rPr>
              <a:t>(lamb’s quarters)</a:t>
            </a:r>
          </a:p>
          <a:p>
            <a:r>
              <a:rPr lang="en-US" sz="1200" i="1" kern="1200" dirty="0" smtClean="0">
                <a:solidFill>
                  <a:schemeClr val="tx1"/>
                </a:solidFill>
                <a:effectLst/>
                <a:latin typeface="+mn-lt"/>
                <a:ea typeface="+mn-ea"/>
                <a:cs typeface="+mn-cs"/>
              </a:rPr>
              <a:t>Convolvulus </a:t>
            </a:r>
            <a:r>
              <a:rPr lang="en-US" sz="1200" i="1" kern="1200" dirty="0" err="1" smtClean="0">
                <a:solidFill>
                  <a:schemeClr val="tx1"/>
                </a:solidFill>
                <a:effectLst/>
                <a:latin typeface="+mn-lt"/>
                <a:ea typeface="+mn-ea"/>
                <a:cs typeface="+mn-cs"/>
              </a:rPr>
              <a:t>arvensis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(bindweed)</a:t>
            </a:r>
          </a:p>
          <a:p>
            <a:r>
              <a:rPr lang="en-US" sz="1200" i="1" kern="1200" dirty="0" err="1" smtClean="0">
                <a:solidFill>
                  <a:schemeClr val="tx1"/>
                </a:solidFill>
                <a:effectLst/>
                <a:latin typeface="+mn-lt"/>
                <a:ea typeface="+mn-ea"/>
                <a:cs typeface="+mn-cs"/>
              </a:rPr>
              <a:t>Cuphea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hyssopifolia</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(false heather)</a:t>
            </a:r>
          </a:p>
          <a:p>
            <a:r>
              <a:rPr lang="en-US" sz="1200" i="1" kern="1200" dirty="0" smtClean="0">
                <a:solidFill>
                  <a:schemeClr val="tx1"/>
                </a:solidFill>
                <a:effectLst/>
                <a:latin typeface="+mn-lt"/>
                <a:ea typeface="+mn-ea"/>
                <a:cs typeface="+mn-cs"/>
              </a:rPr>
              <a:t>Euphorbia </a:t>
            </a:r>
            <a:r>
              <a:rPr lang="en-US" sz="1200" i="1" kern="1200" dirty="0" err="1" smtClean="0">
                <a:solidFill>
                  <a:schemeClr val="tx1"/>
                </a:solidFill>
                <a:effectLst/>
                <a:latin typeface="+mn-lt"/>
                <a:ea typeface="+mn-ea"/>
                <a:cs typeface="+mn-cs"/>
              </a:rPr>
              <a:t>pulcherrima</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(poinsettia)</a:t>
            </a:r>
          </a:p>
          <a:p>
            <a:r>
              <a:rPr lang="en-US" sz="1200" i="1" kern="1200" dirty="0" err="1" smtClean="0">
                <a:solidFill>
                  <a:schemeClr val="tx1"/>
                </a:solidFill>
                <a:effectLst/>
                <a:latin typeface="+mn-lt"/>
                <a:ea typeface="+mn-ea"/>
                <a:cs typeface="+mn-cs"/>
              </a:rPr>
              <a:t>Eustoma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grandiflorum</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Lisianthus</a:t>
            </a:r>
            <a:r>
              <a:rPr lang="en-US" sz="1200" kern="1200" dirty="0" smtClean="0">
                <a:solidFill>
                  <a:schemeClr val="tx1"/>
                </a:solidFill>
                <a:effectLst/>
                <a:latin typeface="+mn-lt"/>
                <a:ea typeface="+mn-ea"/>
                <a:cs typeface="+mn-cs"/>
              </a:rPr>
              <a:t>)</a:t>
            </a:r>
          </a:p>
          <a:p>
            <a:r>
              <a:rPr lang="en-US" sz="1200" i="1" kern="1200" dirty="0" smtClean="0">
                <a:solidFill>
                  <a:schemeClr val="tx1"/>
                </a:solidFill>
                <a:effectLst/>
                <a:latin typeface="+mn-lt"/>
                <a:ea typeface="+mn-ea"/>
                <a:cs typeface="+mn-cs"/>
              </a:rPr>
              <a:t>Ficus </a:t>
            </a:r>
            <a:r>
              <a:rPr lang="en-US" sz="1200" i="1" kern="1200" dirty="0" err="1" smtClean="0">
                <a:solidFill>
                  <a:schemeClr val="tx1"/>
                </a:solidFill>
                <a:effectLst/>
                <a:latin typeface="+mn-lt"/>
                <a:ea typeface="+mn-ea"/>
                <a:cs typeface="+mn-cs"/>
              </a:rPr>
              <a:t>triangularis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(fig)</a:t>
            </a:r>
          </a:p>
          <a:p>
            <a:r>
              <a:rPr lang="en-US" sz="1200" i="1" kern="1200" dirty="0" err="1" smtClean="0">
                <a:solidFill>
                  <a:schemeClr val="tx1"/>
                </a:solidFill>
                <a:effectLst/>
                <a:latin typeface="+mn-lt"/>
                <a:ea typeface="+mn-ea"/>
                <a:cs typeface="+mn-cs"/>
              </a:rPr>
              <a:t>Hyeronima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alchorneoides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tropical tree of South American origin so it is probably a transplanted landscape tree) </a:t>
            </a:r>
          </a:p>
          <a:p>
            <a:r>
              <a:rPr lang="en-US" sz="1200" i="1" kern="1200" dirty="0" err="1" smtClean="0">
                <a:solidFill>
                  <a:schemeClr val="tx1"/>
                </a:solidFill>
                <a:effectLst/>
                <a:latin typeface="+mn-lt"/>
                <a:ea typeface="+mn-ea"/>
                <a:cs typeface="+mn-cs"/>
              </a:rPr>
              <a:t>Malva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sylvestris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(mallow)</a:t>
            </a:r>
          </a:p>
          <a:p>
            <a:r>
              <a:rPr lang="en-US" sz="1200" i="1" kern="1200" dirty="0" err="1" smtClean="0">
                <a:solidFill>
                  <a:schemeClr val="tx1"/>
                </a:solidFill>
                <a:effectLst/>
                <a:latin typeface="+mn-lt"/>
                <a:ea typeface="+mn-ea"/>
                <a:cs typeface="+mn-cs"/>
              </a:rPr>
              <a:t>Mentha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pulegium</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(penny royal)</a:t>
            </a:r>
          </a:p>
          <a:p>
            <a:r>
              <a:rPr lang="en-US" sz="1200" i="1" kern="1200" dirty="0" smtClean="0">
                <a:solidFill>
                  <a:schemeClr val="tx1"/>
                </a:solidFill>
                <a:effectLst/>
                <a:latin typeface="+mn-lt"/>
                <a:ea typeface="+mn-ea"/>
                <a:cs typeface="+mn-cs"/>
              </a:rPr>
              <a:t>Oxalis </a:t>
            </a:r>
            <a:r>
              <a:rPr lang="en-US" sz="1200" i="1" kern="1200" dirty="0" err="1" smtClean="0">
                <a:solidFill>
                  <a:schemeClr val="tx1"/>
                </a:solidFill>
                <a:effectLst/>
                <a:latin typeface="+mn-lt"/>
                <a:ea typeface="+mn-ea"/>
                <a:cs typeface="+mn-cs"/>
              </a:rPr>
              <a:t>acetosella</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(common wood sorrel)</a:t>
            </a:r>
          </a:p>
          <a:p>
            <a:r>
              <a:rPr lang="en-US" sz="1200" i="1" kern="1200" dirty="0" err="1" smtClean="0">
                <a:solidFill>
                  <a:schemeClr val="tx1"/>
                </a:solidFill>
                <a:effectLst/>
                <a:latin typeface="+mn-lt"/>
                <a:ea typeface="+mn-ea"/>
                <a:cs typeface="+mn-cs"/>
              </a:rPr>
              <a:t>Portulaca</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oleracea</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(common </a:t>
            </a:r>
            <a:r>
              <a:rPr lang="en-US" sz="1200" kern="1200" dirty="0" err="1" smtClean="0">
                <a:solidFill>
                  <a:schemeClr val="tx1"/>
                </a:solidFill>
                <a:effectLst/>
                <a:latin typeface="+mn-lt"/>
                <a:ea typeface="+mn-ea"/>
                <a:cs typeface="+mn-cs"/>
              </a:rPr>
              <a:t>purslane</a:t>
            </a:r>
            <a:r>
              <a:rPr lang="en-US" sz="1200" kern="1200" dirty="0" smtClean="0">
                <a:solidFill>
                  <a:schemeClr val="tx1"/>
                </a:solidFill>
                <a:effectLst/>
                <a:latin typeface="+mn-lt"/>
                <a:ea typeface="+mn-ea"/>
                <a:cs typeface="+mn-cs"/>
              </a:rPr>
              <a:t>)</a:t>
            </a:r>
          </a:p>
          <a:p>
            <a:r>
              <a:rPr lang="en-US" sz="1200" i="1" kern="1200" dirty="0" smtClean="0">
                <a:solidFill>
                  <a:schemeClr val="tx1"/>
                </a:solidFill>
                <a:effectLst/>
                <a:latin typeface="+mn-lt"/>
                <a:ea typeface="+mn-ea"/>
                <a:cs typeface="+mn-cs"/>
              </a:rPr>
              <a:t>Ranunculus </a:t>
            </a:r>
            <a:r>
              <a:rPr lang="en-US" sz="1200" i="1" kern="1200" dirty="0" err="1" smtClean="0">
                <a:solidFill>
                  <a:schemeClr val="tx1"/>
                </a:solidFill>
                <a:effectLst/>
                <a:latin typeface="+mn-lt"/>
                <a:ea typeface="+mn-ea"/>
                <a:cs typeface="+mn-cs"/>
              </a:rPr>
              <a:t>repens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(creeping buttercup)</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Ornamental plant (genera):</a:t>
            </a:r>
          </a:p>
          <a:p>
            <a:r>
              <a:rPr lang="en-US" sz="1200" i="1" kern="1200" dirty="0" err="1" smtClean="0">
                <a:solidFill>
                  <a:schemeClr val="tx1"/>
                </a:solidFill>
                <a:effectLst/>
                <a:latin typeface="+mn-lt"/>
                <a:ea typeface="+mn-ea"/>
                <a:cs typeface="+mn-cs"/>
              </a:rPr>
              <a:t>Amaranthus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Anemone</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Annona</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Anthurium</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Bouvardia</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Calathea</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Chrysanthemum</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Cineraria</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Codiaeum</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Coleus</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Cyclamen</a:t>
            </a:r>
            <a:endParaRPr lang="en-US" sz="1200" kern="1200" dirty="0" smtClean="0">
              <a:solidFill>
                <a:schemeClr val="tx1"/>
              </a:solidFill>
              <a:effectLst/>
              <a:latin typeface="+mn-lt"/>
              <a:ea typeface="+mn-ea"/>
              <a:cs typeface="+mn-cs"/>
            </a:endParaRPr>
          </a:p>
          <a:p>
            <a:r>
              <a:rPr lang="en-US" sz="1200" i="1" kern="1200" dirty="0" smtClean="0">
                <a:solidFill>
                  <a:schemeClr val="tx1"/>
                </a:solidFill>
                <a:effectLst/>
                <a:latin typeface="+mn-lt"/>
                <a:ea typeface="+mn-ea"/>
                <a:cs typeface="+mn-cs"/>
              </a:rPr>
              <a:t>Gerbera</a:t>
            </a:r>
            <a:r>
              <a:rPr lang="en-US" sz="1200" kern="1200" dirty="0" smtClean="0">
                <a:solidFill>
                  <a:schemeClr val="tx1"/>
                </a:solidFill>
                <a:effectLst/>
                <a:latin typeface="+mn-lt"/>
                <a:ea typeface="+mn-ea"/>
                <a:cs typeface="+mn-cs"/>
              </a:rPr>
              <a:t> (African daisies)</a:t>
            </a:r>
          </a:p>
          <a:p>
            <a:r>
              <a:rPr lang="en-US" sz="1200" i="1" kern="1200" dirty="0" err="1" smtClean="0">
                <a:solidFill>
                  <a:schemeClr val="tx1"/>
                </a:solidFill>
                <a:effectLst/>
                <a:latin typeface="+mn-lt"/>
                <a:ea typeface="+mn-ea"/>
                <a:cs typeface="+mn-cs"/>
              </a:rPr>
              <a:t>Heuchera</a:t>
            </a:r>
            <a:r>
              <a:rPr lang="en-US" sz="1200" kern="1200" dirty="0" smtClean="0">
                <a:solidFill>
                  <a:schemeClr val="tx1"/>
                </a:solidFill>
                <a:effectLst/>
                <a:latin typeface="+mn-lt"/>
                <a:ea typeface="+mn-ea"/>
                <a:cs typeface="+mn-cs"/>
              </a:rPr>
              <a:t> (coral bells)</a:t>
            </a:r>
          </a:p>
          <a:p>
            <a:r>
              <a:rPr lang="en-US" sz="1200" i="1" kern="1200" dirty="0" smtClean="0">
                <a:solidFill>
                  <a:schemeClr val="tx1"/>
                </a:solidFill>
                <a:effectLst/>
                <a:latin typeface="+mn-lt"/>
                <a:ea typeface="+mn-ea"/>
                <a:cs typeface="+mn-cs"/>
              </a:rPr>
              <a:t>Impatiens</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Kalanchoe</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Limonium</a:t>
            </a:r>
            <a:r>
              <a:rPr lang="en-US" sz="1200" kern="1200" dirty="0" smtClean="0">
                <a:solidFill>
                  <a:schemeClr val="tx1"/>
                </a:solidFill>
                <a:effectLst/>
                <a:latin typeface="+mn-lt"/>
                <a:ea typeface="+mn-ea"/>
                <a:cs typeface="+mn-cs"/>
              </a:rPr>
              <a:t> (sea lavender)</a:t>
            </a:r>
          </a:p>
          <a:p>
            <a:r>
              <a:rPr lang="en-US" sz="1200" i="1" kern="1200" dirty="0" err="1" smtClean="0">
                <a:solidFill>
                  <a:schemeClr val="tx1"/>
                </a:solidFill>
                <a:effectLst/>
                <a:latin typeface="+mn-lt"/>
                <a:ea typeface="+mn-ea"/>
                <a:cs typeface="+mn-cs"/>
              </a:rPr>
              <a:t>Lysimachia</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Ophiopogon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mondo</a:t>
            </a:r>
            <a:r>
              <a:rPr lang="en-US" sz="1200" kern="1200" dirty="0" smtClean="0">
                <a:solidFill>
                  <a:schemeClr val="tx1"/>
                </a:solidFill>
                <a:effectLst/>
                <a:latin typeface="+mn-lt"/>
                <a:ea typeface="+mn-ea"/>
                <a:cs typeface="+mn-cs"/>
              </a:rPr>
              <a:t> grass though there are also aquatic versions of this plant)</a:t>
            </a:r>
          </a:p>
          <a:p>
            <a:r>
              <a:rPr lang="en-US" sz="1200" i="1" kern="1200" dirty="0" smtClean="0">
                <a:solidFill>
                  <a:schemeClr val="tx1"/>
                </a:solidFill>
                <a:effectLst/>
                <a:latin typeface="+mn-lt"/>
                <a:ea typeface="+mn-ea"/>
                <a:cs typeface="+mn-cs"/>
              </a:rPr>
              <a:t>Pelargonium</a:t>
            </a:r>
            <a:r>
              <a:rPr lang="en-US" sz="1200" kern="1200" dirty="0" smtClean="0">
                <a:solidFill>
                  <a:schemeClr val="tx1"/>
                </a:solidFill>
                <a:effectLst/>
                <a:latin typeface="+mn-lt"/>
                <a:ea typeface="+mn-ea"/>
                <a:cs typeface="+mn-cs"/>
              </a:rPr>
              <a:t> (geranium)</a:t>
            </a:r>
          </a:p>
          <a:p>
            <a:r>
              <a:rPr lang="en-US" sz="1200" i="1" kern="1200" dirty="0" err="1" smtClean="0">
                <a:solidFill>
                  <a:schemeClr val="tx1"/>
                </a:solidFill>
                <a:effectLst/>
                <a:latin typeface="+mn-lt"/>
                <a:ea typeface="+mn-ea"/>
                <a:cs typeface="+mn-cs"/>
              </a:rPr>
              <a:t>Paeonia</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Phalaenopsis</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(orchids)</a:t>
            </a:r>
          </a:p>
          <a:p>
            <a:r>
              <a:rPr lang="en-US" sz="1200" i="1" kern="1200" dirty="0" smtClean="0">
                <a:solidFill>
                  <a:schemeClr val="tx1"/>
                </a:solidFill>
                <a:effectLst/>
                <a:latin typeface="+mn-lt"/>
                <a:ea typeface="+mn-ea"/>
                <a:cs typeface="+mn-cs"/>
              </a:rPr>
              <a:t>Rhododendron  </a:t>
            </a:r>
            <a:r>
              <a:rPr lang="en-US" sz="1200" kern="1200" dirty="0" smtClean="0">
                <a:solidFill>
                  <a:schemeClr val="tx1"/>
                </a:solidFill>
                <a:effectLst/>
                <a:latin typeface="+mn-lt"/>
                <a:ea typeface="+mn-ea"/>
                <a:cs typeface="+mn-cs"/>
              </a:rPr>
              <a:t>(azalea)</a:t>
            </a:r>
          </a:p>
          <a:p>
            <a:r>
              <a:rPr lang="en-US" sz="1200" i="1" kern="1200" dirty="0" smtClean="0">
                <a:solidFill>
                  <a:schemeClr val="tx1"/>
                </a:solidFill>
                <a:effectLst/>
                <a:latin typeface="+mn-lt"/>
                <a:ea typeface="+mn-ea"/>
                <a:cs typeface="+mn-cs"/>
              </a:rPr>
              <a:t>Rosa </a:t>
            </a:r>
            <a:r>
              <a:rPr lang="en-US" sz="1200" kern="1200" dirty="0" smtClean="0">
                <a:solidFill>
                  <a:schemeClr val="tx1"/>
                </a:solidFill>
                <a:effectLst/>
                <a:latin typeface="+mn-lt"/>
                <a:ea typeface="+mn-ea"/>
                <a:cs typeface="+mn-cs"/>
              </a:rPr>
              <a:t>(roses)</a:t>
            </a:r>
          </a:p>
          <a:p>
            <a:r>
              <a:rPr lang="en-US" sz="1200" i="1" kern="1200" dirty="0" err="1" smtClean="0">
                <a:solidFill>
                  <a:schemeClr val="tx1"/>
                </a:solidFill>
                <a:effectLst/>
                <a:latin typeface="+mn-lt"/>
                <a:ea typeface="+mn-ea"/>
                <a:cs typeface="+mn-cs"/>
              </a:rPr>
              <a:t>Rumex</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Sambucus</a:t>
            </a:r>
            <a:r>
              <a:rPr lang="en-US" sz="1200" kern="1200" dirty="0" smtClean="0">
                <a:solidFill>
                  <a:schemeClr val="tx1"/>
                </a:solidFill>
                <a:effectLst/>
                <a:latin typeface="+mn-lt"/>
                <a:ea typeface="+mn-ea"/>
                <a:cs typeface="+mn-cs"/>
              </a:rPr>
              <a:t> (elderberry)</a:t>
            </a:r>
          </a:p>
          <a:p>
            <a:r>
              <a:rPr lang="en-US" sz="1200" i="1" kern="1200" dirty="0" err="1" smtClean="0">
                <a:solidFill>
                  <a:schemeClr val="tx1"/>
                </a:solidFill>
                <a:effectLst/>
                <a:latin typeface="+mn-lt"/>
                <a:ea typeface="+mn-ea"/>
                <a:cs typeface="+mn-cs"/>
              </a:rPr>
              <a:t>Sarracenia</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Senecio</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Tanacetum</a:t>
            </a:r>
            <a:endParaRPr lang="en-US" sz="1200" kern="1200" dirty="0" smtClean="0">
              <a:solidFill>
                <a:schemeClr val="tx1"/>
              </a:solidFill>
              <a:effectLst/>
              <a:latin typeface="+mn-lt"/>
              <a:ea typeface="+mn-ea"/>
              <a:cs typeface="+mn-cs"/>
            </a:endParaRPr>
          </a:p>
          <a:p>
            <a:r>
              <a:rPr lang="en-US" sz="1200" i="1" kern="1200" dirty="0" err="1" smtClean="0">
                <a:solidFill>
                  <a:schemeClr val="tx1"/>
                </a:solidFill>
                <a:effectLst/>
                <a:latin typeface="+mn-lt"/>
                <a:ea typeface="+mn-ea"/>
                <a:cs typeface="+mn-cs"/>
              </a:rPr>
              <a:t>Ulmus</a:t>
            </a:r>
            <a:r>
              <a:rPr lang="en-US" sz="1200" kern="1200" dirty="0" smtClean="0">
                <a:solidFill>
                  <a:schemeClr val="tx1"/>
                </a:solidFill>
                <a:effectLst/>
                <a:latin typeface="+mn-lt"/>
                <a:ea typeface="+mn-ea"/>
                <a:cs typeface="+mn-cs"/>
              </a:rPr>
              <a:t> (elm)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1"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Based on what is currently known about this species, it appears to be a threat to cultivated crops.</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In fact, its natural habitat is wetlands, so ornamental aquatic plants (especially if grown in a greenhouse setting) seem to be particularly susceptible.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latin typeface="+mn-lt"/>
                <a:ea typeface="+mn-ea"/>
                <a:cs typeface="+mn-cs"/>
              </a:rPr>
              <a:t>H</a:t>
            </a:r>
            <a:r>
              <a:rPr lang="en-US" sz="1200" kern="1200" dirty="0" smtClean="0">
                <a:solidFill>
                  <a:schemeClr val="tx1"/>
                </a:solidFill>
                <a:latin typeface="+mn-lt"/>
                <a:ea typeface="+mn-ea"/>
                <a:cs typeface="+mn-cs"/>
              </a:rPr>
              <a:t>owever, it is prudent to remember that not much is known about its ecology in its native habitat (including what plants its feeds on in the wetlands); therefore, there is potential for it becoming an environmental threat in wetland areas where it is introduced.  This can be</a:t>
            </a:r>
            <a:r>
              <a:rPr lang="en-US" sz="1200" kern="1200" baseline="0" dirty="0" smtClean="0">
                <a:solidFill>
                  <a:schemeClr val="tx1"/>
                </a:solidFill>
                <a:latin typeface="+mn-lt"/>
                <a:ea typeface="+mn-ea"/>
                <a:cs typeface="+mn-cs"/>
              </a:rPr>
              <a:t> especially tricky in states where plants grown for the aquarium industry (considered aquatic weeds) have become established in the natural landscape.</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sources:</a:t>
            </a:r>
          </a:p>
          <a:p>
            <a:r>
              <a:rPr lang="en-US" sz="2000" dirty="0" smtClean="0"/>
              <a:t>Ahern, R. 2010.  Amended NPAG Report.  </a:t>
            </a:r>
            <a:r>
              <a:rPr lang="en-US" sz="2000" i="1" dirty="0" smtClean="0"/>
              <a:t>Duponchelia fovealis</a:t>
            </a:r>
            <a:r>
              <a:rPr lang="en-US" sz="2000" dirty="0" smtClean="0"/>
              <a:t> Zeller: Lepidoptera/</a:t>
            </a:r>
            <a:r>
              <a:rPr lang="en-US" sz="2000" dirty="0" err="1" smtClean="0"/>
              <a:t>Pyralidae</a:t>
            </a:r>
            <a:r>
              <a:rPr lang="en-US" sz="2000" dirty="0" smtClean="0"/>
              <a:t>.  </a:t>
            </a:r>
          </a:p>
          <a:p>
            <a:r>
              <a:rPr lang="en-US" sz="2000" dirty="0" smtClean="0"/>
              <a:t>	Accessed 3/11/2014.  </a:t>
            </a:r>
          </a:p>
          <a:p>
            <a:pPr lvl="1"/>
            <a:r>
              <a:rPr lang="en-US" sz="1600" dirty="0" smtClean="0"/>
              <a:t>	http://entnemdept.ufl.edu/pestalert/Duponchelia_fovealis_NPAG_ET_Report_20100917.pdf</a:t>
            </a:r>
            <a:endParaRPr lang="en-US" sz="1600" u="none" dirty="0" smtClean="0"/>
          </a:p>
          <a:p>
            <a:r>
              <a:rPr lang="en-US" sz="2000" dirty="0" smtClean="0"/>
              <a:t>Anonymous.  2005a.  Risk management Decision Document for Duponchelia fovealis in Canada. Canadian Food Inspection Agency.  </a:t>
            </a:r>
          </a:p>
          <a:p>
            <a:r>
              <a:rPr lang="en-US" sz="2000" dirty="0" smtClean="0"/>
              <a:t>	Accessed 3/11/2014.</a:t>
            </a:r>
          </a:p>
          <a:p>
            <a:pPr lvl="1"/>
            <a:r>
              <a:rPr lang="en-US" sz="1600" dirty="0" smtClean="0"/>
              <a:t>	http://entnemdept.ufl.edu/pestalert/duponchelia_fovealis_risk_management.pdf</a:t>
            </a:r>
          </a:p>
          <a:p>
            <a:pPr lvl="1"/>
            <a:r>
              <a:rPr lang="en-US" sz="1600" dirty="0" smtClean="0"/>
              <a:t>	http://entnemdept.ufl.edu/pestalert/Duponchelia_fovealis_Canada.pdf</a:t>
            </a:r>
          </a:p>
          <a:p>
            <a:r>
              <a:rPr lang="en-US" sz="2000" dirty="0" err="1" smtClean="0"/>
              <a:t>Bethke</a:t>
            </a:r>
            <a:r>
              <a:rPr lang="en-US" sz="2000" dirty="0" smtClean="0"/>
              <a:t>, J. and B. Vander </a:t>
            </a:r>
            <a:r>
              <a:rPr lang="en-US" sz="2000" dirty="0" err="1" smtClean="0"/>
              <a:t>Mey</a:t>
            </a:r>
            <a:r>
              <a:rPr lang="en-US" sz="2000" dirty="0" smtClean="0"/>
              <a:t>. Pest Alert:   </a:t>
            </a:r>
            <a:r>
              <a:rPr lang="en-US" sz="2000" i="1" dirty="0" smtClean="0"/>
              <a:t>Duponchelia fovealis.</a:t>
            </a:r>
            <a:r>
              <a:rPr lang="en-US" sz="2000" dirty="0" smtClean="0"/>
              <a:t> University of California Cooperative Extension, San Diego.  </a:t>
            </a:r>
          </a:p>
          <a:p>
            <a:r>
              <a:rPr lang="en-US" sz="2000" dirty="0" smtClean="0"/>
              <a:t>	Accessed 3/11/2014. </a:t>
            </a:r>
          </a:p>
          <a:p>
            <a:pPr lvl="1"/>
            <a:r>
              <a:rPr lang="en-US" sz="1600" dirty="0" smtClean="0"/>
              <a:t>	http://ucanr.org/sites/cetest/files/55177.pdf</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smtClean="0"/>
              <a:t>Billen</a:t>
            </a:r>
            <a:r>
              <a:rPr lang="en-US" sz="1200" u="none" dirty="0" smtClean="0"/>
              <a:t> W, 1994. On the harmfulness of </a:t>
            </a:r>
            <a:r>
              <a:rPr lang="en-US" sz="1200" i="1" u="none" dirty="0" smtClean="0"/>
              <a:t>Duponchelia fovealis </a:t>
            </a:r>
            <a:r>
              <a:rPr lang="en-US" sz="1200" u="none" dirty="0" smtClean="0"/>
              <a:t>(Zeller, 1847) in Germany (Lepidoptera, Pyralidae). Nota Lepidopterol, 16: 3-4, p. 212.</a:t>
            </a:r>
          </a:p>
          <a:p>
            <a:r>
              <a:rPr lang="en-US" u="none" dirty="0" smtClean="0"/>
              <a:t>Bonsignore, Carmelo Peter and Vincenzo Vacante.  2010.  “</a:t>
            </a:r>
            <a:r>
              <a:rPr lang="en-US" i="1" u="none" dirty="0" smtClean="0"/>
              <a:t>Duponchelia fovealis </a:t>
            </a:r>
            <a:r>
              <a:rPr lang="en-US" u="none" dirty="0" smtClean="0"/>
              <a:t>(Zeller). A New Emergency for Strawberries?”.  </a:t>
            </a:r>
            <a:r>
              <a:rPr lang="it-IT" u="none" dirty="0" smtClean="0"/>
              <a:t>Protezione delle colture, pp. 40-43.</a:t>
            </a:r>
            <a:r>
              <a:rPr lang="en-US" u="none" dirty="0" smtClean="0"/>
              <a:t>  </a:t>
            </a:r>
          </a:p>
          <a:p>
            <a:r>
              <a:rPr lang="en-US" sz="2000" dirty="0" err="1" smtClean="0"/>
              <a:t>Brambila</a:t>
            </a:r>
            <a:r>
              <a:rPr lang="en-US" sz="2000" dirty="0" smtClean="0"/>
              <a:t>, J. and I. Stocks.  2010.  The European Pepper Moth, </a:t>
            </a:r>
            <a:r>
              <a:rPr lang="en-US" sz="2000" i="1" dirty="0" smtClean="0"/>
              <a:t>Duponchelia fovealis </a:t>
            </a:r>
            <a:r>
              <a:rPr lang="en-US" sz="2000" dirty="0" smtClean="0"/>
              <a:t>Zeller (Lepidoptera: </a:t>
            </a:r>
            <a:r>
              <a:rPr lang="en-US" sz="2000" dirty="0" err="1" smtClean="0"/>
              <a:t>Crambidae</a:t>
            </a:r>
            <a:r>
              <a:rPr lang="en-US" sz="2000" dirty="0" smtClean="0"/>
              <a:t>), a Mediterranean Pest Moth Discovered in Central Florida.  </a:t>
            </a:r>
          </a:p>
          <a:p>
            <a:r>
              <a:rPr lang="en-US" sz="2000" dirty="0" smtClean="0"/>
              <a:t>	Accessed 3/11/2014. </a:t>
            </a:r>
          </a:p>
          <a:p>
            <a:pPr lvl="1"/>
            <a:r>
              <a:rPr lang="en-US" sz="1600" dirty="0" smtClean="0"/>
              <a:t>	http://www.freshfromflorida.com/content/download/23893/486212/duponchelia-fovealis.pdf</a:t>
            </a:r>
            <a:r>
              <a:rPr lang="en-US" sz="1600" u="none" dirty="0" smtClean="0"/>
              <a:t> </a:t>
            </a:r>
          </a:p>
          <a:p>
            <a:r>
              <a:rPr lang="en-US" u="none" dirty="0" smtClean="0"/>
              <a:t>CABI International. 2010.  “Selected Sections for: </a:t>
            </a:r>
            <a:r>
              <a:rPr lang="en-US" i="1" u="none" dirty="0" smtClean="0"/>
              <a:t>Duponchelia fovealis</a:t>
            </a:r>
            <a:r>
              <a:rPr lang="en-US" u="none" dirty="0" smtClean="0"/>
              <a:t> (Southern European Marshland Pyralid)”.  Crop Protection Compendium.  </a:t>
            </a:r>
          </a:p>
          <a:p>
            <a:r>
              <a:rPr lang="en-US" sz="1200" u="none" kern="1200" baseline="0" dirty="0" smtClean="0">
                <a:solidFill>
                  <a:schemeClr val="tx1"/>
                </a:solidFill>
                <a:latin typeface="+mn-lt"/>
                <a:ea typeface="+mn-ea"/>
                <a:cs typeface="+mn-cs"/>
              </a:rPr>
              <a:t>Clark, J. S. 2000. </a:t>
            </a:r>
            <a:r>
              <a:rPr lang="en-US" sz="1200" i="1" u="none" kern="1200" baseline="0" dirty="0" smtClean="0">
                <a:solidFill>
                  <a:schemeClr val="tx1"/>
                </a:solidFill>
                <a:latin typeface="+mn-lt"/>
                <a:ea typeface="+mn-ea"/>
                <a:cs typeface="+mn-cs"/>
              </a:rPr>
              <a:t>Duponchelia fovealis </a:t>
            </a:r>
            <a:r>
              <a:rPr lang="en-US" sz="1200" i="0" u="none" kern="1200" baseline="0" dirty="0" smtClean="0">
                <a:solidFill>
                  <a:schemeClr val="tx1"/>
                </a:solidFill>
                <a:latin typeface="+mn-lt"/>
                <a:ea typeface="+mn-ea"/>
                <a:cs typeface="+mn-cs"/>
              </a:rPr>
              <a:t>(Zell.) arriving on imported plant material. Atropos </a:t>
            </a:r>
            <a:r>
              <a:rPr lang="en-US" sz="1200" u="none" kern="1200" baseline="0" dirty="0" smtClean="0">
                <a:solidFill>
                  <a:schemeClr val="tx1"/>
                </a:solidFill>
                <a:latin typeface="+mn-lt"/>
                <a:ea typeface="+mn-ea"/>
                <a:cs typeface="+mn-cs"/>
              </a:rPr>
              <a:t>10:20–21.</a:t>
            </a:r>
            <a:endParaRPr lang="en-US" u="none" dirty="0" smtClean="0"/>
          </a:p>
          <a:p>
            <a:r>
              <a:rPr lang="en-US" sz="2000" dirty="0" err="1" smtClean="0"/>
              <a:t>DeVenter</a:t>
            </a:r>
            <a:r>
              <a:rPr lang="en-US" sz="2000" dirty="0" smtClean="0"/>
              <a:t>, P. van.  2009.  “Water trap best for catching </a:t>
            </a:r>
            <a:r>
              <a:rPr lang="en-US" sz="2000" i="1" dirty="0" smtClean="0"/>
              <a:t>Duponchelia</a:t>
            </a:r>
            <a:r>
              <a:rPr lang="en-US" sz="2000" dirty="0" smtClean="0"/>
              <a:t>”.  Fruit &amp; Veg Tech 9.1.  </a:t>
            </a:r>
          </a:p>
          <a:p>
            <a:r>
              <a:rPr lang="en-US" sz="2000" dirty="0" smtClean="0"/>
              <a:t>	Accessed 3/11/2014.</a:t>
            </a:r>
          </a:p>
          <a:p>
            <a:pPr lvl="1"/>
            <a:r>
              <a:rPr lang="en-US" sz="1600" dirty="0" smtClean="0"/>
              <a:t>	http://documents.plant.wur.nl/wurglas/C_bestwatertrap.pdf</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err="1" smtClean="0"/>
              <a:t>Guda</a:t>
            </a:r>
            <a:r>
              <a:rPr lang="en-US" sz="1200" u="none" dirty="0" smtClean="0"/>
              <a:t>, C. D. , A. Capizzi, and P. Trematerra.  1988.  “Damages on </a:t>
            </a:r>
            <a:r>
              <a:rPr lang="en-US" sz="1200" i="1" u="none" dirty="0" smtClean="0"/>
              <a:t>Eustoma grandiflorum</a:t>
            </a:r>
            <a:r>
              <a:rPr lang="en-US" sz="1200" u="none" dirty="0" smtClean="0"/>
              <a:t> (Raf.) Shinn.  Caused by </a:t>
            </a:r>
            <a:r>
              <a:rPr lang="en-US" sz="1200" i="1" u="none" dirty="0" smtClean="0"/>
              <a:t>Duponchelia fovealis </a:t>
            </a:r>
            <a:r>
              <a:rPr lang="en-US" sz="1200" u="none" dirty="0" smtClean="0"/>
              <a:t>(Zeller)”.  Annali dell’Istituto Sperimentale per la Floricultura. Vol. 19, pp. 3-11.    </a:t>
            </a:r>
          </a:p>
          <a:p>
            <a:r>
              <a:rPr lang="en-US" sz="2000" dirty="0" smtClean="0"/>
              <a:t>Hoffman, Kevin.  2010.  CDFA Detection Advisory for a </a:t>
            </a:r>
            <a:r>
              <a:rPr lang="en-US" sz="2000" dirty="0" err="1" smtClean="0"/>
              <a:t>Cramid</a:t>
            </a:r>
            <a:r>
              <a:rPr lang="en-US" sz="2000" dirty="0" smtClean="0"/>
              <a:t> moth: </a:t>
            </a:r>
            <a:r>
              <a:rPr lang="en-US" sz="2000" i="1" dirty="0" smtClean="0"/>
              <a:t>Duponchelia fovealis</a:t>
            </a:r>
            <a:r>
              <a:rPr lang="en-US" sz="2000" dirty="0" smtClean="0"/>
              <a:t> (Zeller) (</a:t>
            </a:r>
            <a:r>
              <a:rPr lang="en-US" sz="2000" dirty="0" err="1" smtClean="0"/>
              <a:t>Pyraloidea</a:t>
            </a:r>
            <a:r>
              <a:rPr lang="en-US" sz="2000" dirty="0" smtClean="0"/>
              <a:t>: </a:t>
            </a:r>
            <a:r>
              <a:rPr lang="en-US" sz="2000" dirty="0" err="1" smtClean="0"/>
              <a:t>Crambidae</a:t>
            </a:r>
            <a:r>
              <a:rPr lang="en-US" sz="2000" dirty="0" smtClean="0"/>
              <a:t>).  Reference PDR: 1511851.  </a:t>
            </a:r>
          </a:p>
          <a:p>
            <a:r>
              <a:rPr lang="en-US" sz="2000" dirty="0" smtClean="0"/>
              <a:t>	Accessed 3/11/2014.</a:t>
            </a:r>
          </a:p>
          <a:p>
            <a:pPr lvl="1"/>
            <a:r>
              <a:rPr lang="en-US" sz="1600" dirty="0" smtClean="0"/>
              <a:t>	http://www.kernag.com/dept/news/2010/2010-san-diego-duponchelia-fovealis-07-16-2010.pdf</a:t>
            </a:r>
            <a:endParaRPr lang="en-US" u="none" dirty="0" smtClean="0"/>
          </a:p>
          <a:p>
            <a:r>
              <a:rPr lang="en-US" u="none" dirty="0" smtClean="0"/>
              <a:t>MacLeod, A. 1996. Summary Pest Risk Assessment: </a:t>
            </a:r>
            <a:r>
              <a:rPr lang="en-US" i="1" u="none" dirty="0" smtClean="0"/>
              <a:t>Duponchelia fovealis</a:t>
            </a:r>
            <a:r>
              <a:rPr lang="en-US" u="none" dirty="0" smtClean="0"/>
              <a:t>. DEFRA (Department for Environment, Food, and Rural Affairs), Central Science Laboratory, Sand Hutton, York, United Kingdom.</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Marek J. and E. Bártová.  1998. </a:t>
            </a:r>
            <a:r>
              <a:rPr lang="en-US" sz="1200" i="1" u="none" dirty="0" smtClean="0"/>
              <a:t>Duponchelia fovealis </a:t>
            </a:r>
            <a:r>
              <a:rPr lang="en-US" sz="1200" u="none" dirty="0" smtClean="0"/>
              <a:t>Zeller, 1847, a new pest of glasshouse plants in the Czech Republic. Plant Protection Science, 34(4):151-152</a:t>
            </a:r>
            <a:r>
              <a:rPr lang="en-US" u="none"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Romeijn, G.  1996.  “Een nieuwe</a:t>
            </a:r>
            <a:r>
              <a:rPr lang="en-US" sz="1200" u="none" baseline="0" dirty="0" smtClean="0"/>
              <a:t> plaag in de kas”, Vakblad voor de Bloemisterij, volume 47, pp. 46-47.</a:t>
            </a:r>
            <a:endParaRPr lang="en-US" sz="1200"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Unknown. 2006a.  “</a:t>
            </a:r>
            <a:r>
              <a:rPr lang="en-US" sz="1200" i="1" u="none" dirty="0" smtClean="0"/>
              <a:t>Duponchelia</a:t>
            </a:r>
            <a:r>
              <a:rPr lang="en-US" sz="1200" u="none" dirty="0" smtClean="0"/>
              <a:t> alla ribalta”, Colture Protette, No. 3, page 14.</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Zimmermann, Olaf.  2004.  “Use of </a:t>
            </a:r>
            <a:r>
              <a:rPr lang="en-US" sz="1200" i="1" u="none" dirty="0" smtClean="0"/>
              <a:t>Trichogramma</a:t>
            </a:r>
            <a:r>
              <a:rPr lang="en-US" sz="1200" u="none" dirty="0" smtClean="0"/>
              <a:t> wasps in Germany; Present Status of Research and Commercial Application of Egg Parasitoids Against Lepidopterous Pests for Crop”  Gesunde Pflanzen 56 (6), pp. 157-166.</a:t>
            </a:r>
          </a:p>
        </p:txBody>
      </p:sp>
      <p:sp>
        <p:nvSpPr>
          <p:cNvPr id="4" name="Slide Number Placeholder 3"/>
          <p:cNvSpPr>
            <a:spLocks noGrp="1"/>
          </p:cNvSpPr>
          <p:nvPr>
            <p:ph type="sldNum" sz="quarter" idx="10"/>
          </p:nvPr>
        </p:nvSpPr>
        <p:spPr/>
        <p:txBody>
          <a:bodyPr/>
          <a:lstStyle/>
          <a:p>
            <a:fld id="{5CCA90EC-84E6-4F64-9E23-D2D711A03EA1}"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pest inflicts damage to roots, leaves, flowers, buds, and fruit on which it feeds as larvae.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leaves, this feeding damage appears first as rounded or crescent-</a:t>
            </a:r>
            <a:r>
              <a:rPr lang="en-US" sz="1200" kern="1200" baseline="0" dirty="0" smtClean="0">
                <a:solidFill>
                  <a:schemeClr val="tx1"/>
                </a:solidFill>
                <a:latin typeface="+mn-lt"/>
                <a:ea typeface="+mn-ea"/>
                <a:cs typeface="+mn-cs"/>
              </a:rPr>
              <a:t>shaped</a:t>
            </a:r>
            <a:r>
              <a:rPr lang="en-US" sz="1200" kern="1200" dirty="0" smtClean="0">
                <a:solidFill>
                  <a:schemeClr val="tx1"/>
                </a:solidFill>
                <a:latin typeface="+mn-lt"/>
                <a:ea typeface="+mn-ea"/>
                <a:cs typeface="+mn-cs"/>
              </a:rPr>
              <a:t> bites on the outside of the leaves, but</a:t>
            </a:r>
            <a:r>
              <a:rPr lang="en-US" sz="1200" kern="1200" baseline="0" dirty="0" smtClean="0">
                <a:solidFill>
                  <a:schemeClr val="tx1"/>
                </a:solidFill>
                <a:latin typeface="+mn-lt"/>
                <a:ea typeface="+mn-ea"/>
                <a:cs typeface="+mn-cs"/>
              </a:rPr>
              <a:t> eventually the whole leaf is eaten.  The leaves that are attacked are </a:t>
            </a:r>
            <a:r>
              <a:rPr lang="en-US" sz="1200" kern="1200" dirty="0" smtClean="0">
                <a:solidFill>
                  <a:schemeClr val="tx1"/>
                </a:solidFill>
                <a:latin typeface="+mn-lt"/>
                <a:ea typeface="+mn-ea"/>
                <a:cs typeface="+mn-cs"/>
              </a:rPr>
              <a:t>usually at the base of the plant but</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leaves higher in the canopy can also be attacked if the plants are placed very close together.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Late instar larvae can even burrow into soft woody or herbaceous plant stems causing more damage (i.e. withered or dried crowns and stem collapse).  In addition, t</a:t>
            </a:r>
            <a:r>
              <a:rPr lang="en-US" sz="1200" kern="1200" baseline="0" dirty="0" smtClean="0">
                <a:solidFill>
                  <a:schemeClr val="tx1"/>
                </a:solidFill>
                <a:latin typeface="+mn-lt"/>
                <a:ea typeface="+mn-ea"/>
                <a:cs typeface="+mn-cs"/>
              </a:rPr>
              <a:t>he holes left by the boring of this pest into the stem can facilitate infection by the fungus </a:t>
            </a:r>
            <a:r>
              <a:rPr lang="en-US" sz="1200" i="1" kern="1200" dirty="0" smtClean="0">
                <a:solidFill>
                  <a:schemeClr val="tx1"/>
                </a:solidFill>
                <a:latin typeface="+mn-lt"/>
                <a:ea typeface="+mn-ea"/>
                <a:cs typeface="+mn-cs"/>
              </a:rPr>
              <a:t>Botrytis cinerea</a:t>
            </a:r>
            <a:r>
              <a:rPr lang="en-US" sz="1200" i="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i="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Sometimes, EPM eats so aggressively that only the naked caules (stem or stalk of the plant) are left.</a:t>
            </a:r>
            <a:r>
              <a:rPr lang="en-US" sz="1200" kern="1200" baseline="0" dirty="0" smtClean="0">
                <a:solidFill>
                  <a:schemeClr val="tx1"/>
                </a:solidFill>
                <a:latin typeface="+mn-lt"/>
                <a:ea typeface="+mn-ea"/>
                <a:cs typeface="+mn-cs"/>
              </a:rPr>
              <a:t>  Other times, external damage can only be detected when there are heavy infestations due to the fact that it can bore into the stems.  The leaves can appear to develop normally and the grower does not know he has the pest until the damage is already done.  The stems will collapse suddenly without the darkening of the stem associated with fungal diseases.  </a:t>
            </a:r>
            <a:r>
              <a:rPr lang="en-US" sz="1200" kern="1200" dirty="0" smtClean="0">
                <a:solidFill>
                  <a:schemeClr val="tx1"/>
                </a:solidFill>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potted plants where</a:t>
            </a:r>
            <a:r>
              <a:rPr lang="en-US" sz="1200" kern="1200" baseline="0" dirty="0" smtClean="0">
                <a:solidFill>
                  <a:schemeClr val="tx1"/>
                </a:solidFill>
                <a:latin typeface="+mn-lt"/>
                <a:ea typeface="+mn-ea"/>
                <a:cs typeface="+mn-cs"/>
              </a:rPr>
              <a:t> the soil is not hard packed around the roots</a:t>
            </a:r>
            <a:r>
              <a:rPr lang="en-US" sz="1200" kern="1200" dirty="0" smtClean="0">
                <a:solidFill>
                  <a:schemeClr val="tx1"/>
                </a:solidFill>
                <a:latin typeface="+mn-lt"/>
                <a:ea typeface="+mn-ea"/>
                <a:cs typeface="+mn-cs"/>
              </a:rPr>
              <a:t>, the larvae can be found below the soil line sometimes feeding on roots.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addition,</a:t>
            </a:r>
            <a:r>
              <a:rPr lang="en-US" sz="1200" kern="1200" baseline="0" dirty="0" smtClean="0">
                <a:solidFill>
                  <a:schemeClr val="tx1"/>
                </a:solidFill>
                <a:latin typeface="+mn-lt"/>
                <a:ea typeface="+mn-ea"/>
                <a:cs typeface="+mn-cs"/>
              </a:rPr>
              <a:t> t</a:t>
            </a:r>
            <a:r>
              <a:rPr lang="en-US" sz="1200" kern="1200" dirty="0" smtClean="0">
                <a:solidFill>
                  <a:schemeClr val="tx1"/>
                </a:solidFill>
                <a:latin typeface="+mn-lt"/>
                <a:ea typeface="+mn-ea"/>
                <a:cs typeface="+mn-cs"/>
              </a:rPr>
              <a:t>hey also feed on decaying plant debris.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sources:</a:t>
            </a:r>
          </a:p>
          <a:p>
            <a:r>
              <a:rPr lang="en-US" sz="2000" dirty="0" smtClean="0"/>
              <a:t>Ahern, R. 2010.  Amended NPAG Report.  </a:t>
            </a:r>
            <a:r>
              <a:rPr lang="en-US" sz="2000" i="1" dirty="0" smtClean="0"/>
              <a:t>Duponchelia fovealis</a:t>
            </a:r>
            <a:r>
              <a:rPr lang="en-US" sz="2000" dirty="0" smtClean="0"/>
              <a:t> Zeller: Lepidoptera/</a:t>
            </a:r>
            <a:r>
              <a:rPr lang="en-US" sz="2000" dirty="0" err="1" smtClean="0"/>
              <a:t>Pyralidae</a:t>
            </a:r>
            <a:r>
              <a:rPr lang="en-US" sz="2000" dirty="0" smtClean="0"/>
              <a:t>.  </a:t>
            </a:r>
          </a:p>
          <a:p>
            <a:r>
              <a:rPr lang="en-US" sz="2000" dirty="0" smtClean="0"/>
              <a:t>	Accessed 3/11/2014.  </a:t>
            </a:r>
          </a:p>
          <a:p>
            <a:pPr lvl="1"/>
            <a:r>
              <a:rPr lang="en-US" sz="1600" dirty="0" smtClean="0"/>
              <a:t>	http://entnemdept.ufl.edu/pestalert/Duponchelia_fovealis_NPAG_ET_Report_20100917.pdf</a:t>
            </a:r>
            <a:endParaRPr lang="en-US" sz="1600" u="none" dirty="0" smtClean="0"/>
          </a:p>
          <a:p>
            <a:r>
              <a:rPr lang="en-US" sz="2000" dirty="0" smtClean="0"/>
              <a:t>Anonymous.  2005a.  Risk management Decision Document for Duponchelia fovealis in Canada. Canadian Food Inspection Agency.  </a:t>
            </a:r>
          </a:p>
          <a:p>
            <a:r>
              <a:rPr lang="en-US" sz="2000" dirty="0" smtClean="0"/>
              <a:t>	Accessed 3/11/2014.</a:t>
            </a:r>
          </a:p>
          <a:p>
            <a:pPr lvl="1"/>
            <a:r>
              <a:rPr lang="en-US" sz="1600" dirty="0" smtClean="0"/>
              <a:t>	http://entnemdept.ufl.edu/pestalert/duponchelia_fovealis_risk_management.pdf</a:t>
            </a:r>
          </a:p>
          <a:p>
            <a:r>
              <a:rPr lang="en-US" sz="2000" dirty="0" smtClean="0"/>
              <a:t>Anonymous. 2005b. Plant Pest Information: </a:t>
            </a:r>
            <a:r>
              <a:rPr lang="en-US" sz="2000" i="1" dirty="0" smtClean="0"/>
              <a:t>Duponchelia fovealis </a:t>
            </a:r>
            <a:r>
              <a:rPr lang="en-US" sz="2000" dirty="0" smtClean="0"/>
              <a:t>Zeller. Canadian Food Inspection Agency. </a:t>
            </a:r>
          </a:p>
          <a:p>
            <a:r>
              <a:rPr lang="en-US" sz="2000" dirty="0" smtClean="0"/>
              <a:t>	Accessed 3/11/2014.</a:t>
            </a:r>
          </a:p>
          <a:p>
            <a:pPr lvl="1"/>
            <a:r>
              <a:rPr lang="en-US" sz="1600" dirty="0" smtClean="0"/>
              <a:t>	http://entnemdept.ufl.edu/pestalert/Duponchelia_fovealis_Canada.pdf</a:t>
            </a:r>
          </a:p>
          <a:p>
            <a:pPr lvl="1"/>
            <a:r>
              <a:rPr lang="en-US" sz="1600" dirty="0" smtClean="0"/>
              <a:t>	http://entnemdept.ufl.edu/pestalert/Duponchelia_fovealis_Canada.pdf</a:t>
            </a:r>
          </a:p>
          <a:p>
            <a:r>
              <a:rPr lang="en-US" sz="2000" dirty="0" err="1" smtClean="0"/>
              <a:t>Bethke</a:t>
            </a:r>
            <a:r>
              <a:rPr lang="en-US" sz="2000" dirty="0" smtClean="0"/>
              <a:t>, J. and B. Vander </a:t>
            </a:r>
            <a:r>
              <a:rPr lang="en-US" sz="2000" dirty="0" err="1" smtClean="0"/>
              <a:t>Mey</a:t>
            </a:r>
            <a:r>
              <a:rPr lang="en-US" sz="2000" dirty="0" smtClean="0"/>
              <a:t>. Pest Alert:   </a:t>
            </a:r>
            <a:r>
              <a:rPr lang="en-US" sz="2000" i="1" dirty="0" smtClean="0"/>
              <a:t>Duponchelia fovealis.</a:t>
            </a:r>
            <a:r>
              <a:rPr lang="en-US" sz="2000" dirty="0" smtClean="0"/>
              <a:t> University of California Cooperative Extension, San Diego.  </a:t>
            </a:r>
          </a:p>
          <a:p>
            <a:r>
              <a:rPr lang="en-US" sz="2000" dirty="0" smtClean="0"/>
              <a:t>	Accessed 3/11/2014. </a:t>
            </a:r>
          </a:p>
          <a:p>
            <a:pPr lvl="1"/>
            <a:r>
              <a:rPr lang="en-US" sz="1600" dirty="0" smtClean="0"/>
              <a:t>	http://ucanr.org/sites/cetest/files/55177.pdf</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u="none" dirty="0" err="1" smtClean="0"/>
              <a:t>Billen</a:t>
            </a:r>
            <a:r>
              <a:rPr lang="en-US" sz="1200" i="0" u="none" dirty="0" smtClean="0"/>
              <a:t> W, 1994. On the harmfulness of Duponchelia fovealis (Zeller, 1847) in Germany (Lepidoptera, Pyralidae). Nota Lepidopterol, 16: 3-4, p. 212.</a:t>
            </a:r>
          </a:p>
          <a:p>
            <a:r>
              <a:rPr lang="en-US" sz="1200" i="0" u="none" dirty="0" smtClean="0"/>
              <a:t>Bonsignore, Carmelo Peter and Vincenzo Vacante.  2010.  “Duponchelia </a:t>
            </a:r>
            <a:r>
              <a:rPr lang="en-US" sz="1200" i="1" u="none" dirty="0" smtClean="0"/>
              <a:t>fovealis </a:t>
            </a:r>
            <a:r>
              <a:rPr lang="en-US" sz="1200" u="none" dirty="0" smtClean="0"/>
              <a:t>(Zeller). A New Emergency for Strawberries?”.  </a:t>
            </a:r>
            <a:r>
              <a:rPr lang="it-IT" sz="1200" u="none" dirty="0" smtClean="0"/>
              <a:t>Protezione delle colture, pp. 40-43.</a:t>
            </a:r>
            <a:r>
              <a:rPr lang="en-US" sz="1200" u="none" dirty="0" smtClean="0"/>
              <a:t> </a:t>
            </a:r>
          </a:p>
          <a:p>
            <a:r>
              <a:rPr lang="en-US" sz="2000" dirty="0" err="1" smtClean="0"/>
              <a:t>Brambila</a:t>
            </a:r>
            <a:r>
              <a:rPr lang="en-US" sz="2000" dirty="0" smtClean="0"/>
              <a:t>, J. and I. Stocks.  2010.  The European Pepper Moth, </a:t>
            </a:r>
            <a:r>
              <a:rPr lang="en-US" sz="2000" i="1" dirty="0" smtClean="0"/>
              <a:t>Duponchelia fovealis </a:t>
            </a:r>
            <a:r>
              <a:rPr lang="en-US" sz="2000" dirty="0" smtClean="0"/>
              <a:t>Zeller (Lepidoptera: </a:t>
            </a:r>
            <a:r>
              <a:rPr lang="en-US" sz="2000" dirty="0" err="1" smtClean="0"/>
              <a:t>Crambidae</a:t>
            </a:r>
            <a:r>
              <a:rPr lang="en-US" sz="2000" dirty="0" smtClean="0"/>
              <a:t>), a Mediterranean Pest Moth Discovered in Central Florida.  </a:t>
            </a:r>
          </a:p>
          <a:p>
            <a:r>
              <a:rPr lang="en-US" sz="2000" dirty="0" smtClean="0"/>
              <a:t>	Accessed 3/11/2014. </a:t>
            </a:r>
          </a:p>
          <a:p>
            <a:pPr lvl="1"/>
            <a:r>
              <a:rPr lang="en-US" sz="1600" dirty="0" smtClean="0"/>
              <a:t>	http://www.freshfromflorida.com/content/download/23893/486212/duponchelia-fovealis.pdf</a:t>
            </a:r>
            <a:r>
              <a:rPr lang="en-US" sz="1600" u="none" dirty="0" smtClean="0"/>
              <a:t> </a:t>
            </a:r>
            <a:r>
              <a:rPr lang="en-US" u="none" dirty="0" smtClean="0"/>
              <a:t> </a:t>
            </a:r>
          </a:p>
          <a:p>
            <a:r>
              <a:rPr lang="en-US" u="none" dirty="0" smtClean="0"/>
              <a:t>CABI International. 2010.  “Selected Sections for: </a:t>
            </a:r>
            <a:r>
              <a:rPr lang="en-US" i="1" u="none" dirty="0" smtClean="0"/>
              <a:t>Duponchelia fovealis</a:t>
            </a:r>
            <a:r>
              <a:rPr lang="en-US" u="none" dirty="0" smtClean="0"/>
              <a:t> (Southern European Marshland Pyralid)”.  Crop Protection Compendium.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Guda, C. D. , A. Capizzi, and P. Trematerra.  1988.  “Damages on </a:t>
            </a:r>
            <a:r>
              <a:rPr lang="en-US" sz="1200" i="1" u="none" dirty="0" smtClean="0"/>
              <a:t>Eustoma grandiflorum</a:t>
            </a:r>
            <a:r>
              <a:rPr lang="en-US" sz="1200" u="none" dirty="0" smtClean="0"/>
              <a:t> (Raf.) Shinn.  Caused by </a:t>
            </a:r>
            <a:r>
              <a:rPr lang="en-US" sz="1200" i="1" u="none" dirty="0" smtClean="0"/>
              <a:t>Duponchelia fovealis </a:t>
            </a:r>
            <a:r>
              <a:rPr lang="en-US" sz="1200" u="none" dirty="0" smtClean="0"/>
              <a:t>(Zeller)”.  Annali dell’Istituto Sperimentale per la Floricultura. Vol. 19, pp. 3-11.    </a:t>
            </a:r>
          </a:p>
          <a:p>
            <a:r>
              <a:rPr lang="en-US" sz="2000" dirty="0" smtClean="0"/>
              <a:t>Hoffman, Kevin.  2010.  CDFA Detection Advisory for a </a:t>
            </a:r>
            <a:r>
              <a:rPr lang="en-US" sz="2000" dirty="0" err="1" smtClean="0"/>
              <a:t>Cramid</a:t>
            </a:r>
            <a:r>
              <a:rPr lang="en-US" sz="2000" dirty="0" smtClean="0"/>
              <a:t> moth: </a:t>
            </a:r>
            <a:r>
              <a:rPr lang="en-US" sz="2000" i="1" dirty="0" smtClean="0"/>
              <a:t>Duponchelia fovealis</a:t>
            </a:r>
            <a:r>
              <a:rPr lang="en-US" sz="2000" dirty="0" smtClean="0"/>
              <a:t> (Zeller) (</a:t>
            </a:r>
            <a:r>
              <a:rPr lang="en-US" sz="2000" dirty="0" err="1" smtClean="0"/>
              <a:t>Pyraloidea</a:t>
            </a:r>
            <a:r>
              <a:rPr lang="en-US" sz="2000" dirty="0" smtClean="0"/>
              <a:t>: </a:t>
            </a:r>
            <a:r>
              <a:rPr lang="en-US" sz="2000" dirty="0" err="1" smtClean="0"/>
              <a:t>Crambidae</a:t>
            </a:r>
            <a:r>
              <a:rPr lang="en-US" sz="2000" dirty="0" smtClean="0"/>
              <a:t>).  Reference PDR: 1511851.  </a:t>
            </a:r>
          </a:p>
          <a:p>
            <a:r>
              <a:rPr lang="en-US" sz="2000" dirty="0" smtClean="0"/>
              <a:t>	Accessed 3/11/2014.</a:t>
            </a:r>
          </a:p>
          <a:p>
            <a:pPr lvl="1"/>
            <a:r>
              <a:rPr lang="en-US" sz="1600" dirty="0" smtClean="0"/>
              <a:t>	http://www.kernag.com/dept/news/2010/2010-san-diego-duponchelia-fovealis-07-16-2010.pdf</a:t>
            </a:r>
            <a:endParaRPr lang="en-US"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Marek J. and E. Bártová.  1998. </a:t>
            </a:r>
            <a:r>
              <a:rPr lang="en-US" sz="1200" i="1" u="none" dirty="0" smtClean="0"/>
              <a:t>Duponchelia fovealis </a:t>
            </a:r>
            <a:r>
              <a:rPr lang="en-US" sz="1200" u="none" dirty="0" smtClean="0"/>
              <a:t>Zeller, 1847, a new pest of glasshouse plants in the Czech Republic. Plant Protection Science, 34(4):151-152</a:t>
            </a:r>
            <a:r>
              <a:rPr lang="en-US" u="none" dirty="0" smtClean="0"/>
              <a:t>.</a:t>
            </a:r>
          </a:p>
          <a:p>
            <a:r>
              <a:rPr lang="en-US" u="none" dirty="0" smtClean="0"/>
              <a:t>MacLeod, A. 1996. Summary Pest Risk Assessment: </a:t>
            </a:r>
            <a:r>
              <a:rPr lang="en-US" i="1" u="none" dirty="0" smtClean="0"/>
              <a:t>Duponchelia fovealis</a:t>
            </a:r>
            <a:r>
              <a:rPr lang="en-US" u="none" dirty="0" smtClean="0"/>
              <a:t>. DEFRA (Department for Environment, Food, and Rural Affairs), Central Science Laboratory, Sand Hutton, York, United Kingdom.</a:t>
            </a:r>
          </a:p>
          <a:p>
            <a:r>
              <a:rPr lang="en-US" u="none" dirty="0" smtClean="0"/>
              <a:t>Messelink, G. and W. Van Wensveen.  2003.  “Biocontrol of </a:t>
            </a:r>
            <a:r>
              <a:rPr lang="en-US" i="1" u="none" dirty="0" smtClean="0"/>
              <a:t>Duponchelia fovealis </a:t>
            </a:r>
            <a:r>
              <a:rPr lang="en-US" u="none" dirty="0" smtClean="0"/>
              <a:t>(Lepidoptera: 	Pyralidae) with Soil-Dwelling Predators in Potted Plants”.  Communications in Agriculture and Applied Biological Sciences, Ghent University, 68(4a), pp. 159-165. </a:t>
            </a:r>
          </a:p>
          <a:p>
            <a:r>
              <a:rPr lang="en-US" u="none" dirty="0" smtClean="0"/>
              <a:t>Murphy, Graeme.  2005.  </a:t>
            </a:r>
            <a:r>
              <a:rPr lang="en-US" i="1" u="none" dirty="0" smtClean="0"/>
              <a:t>Duponchelia fovealis</a:t>
            </a:r>
            <a:r>
              <a:rPr lang="en-US" u="none" dirty="0" smtClean="0"/>
              <a:t> - pronouncing it is just the start of the battle.</a:t>
            </a:r>
          </a:p>
          <a:p>
            <a:r>
              <a:rPr lang="en-US" sz="1200" u="none" dirty="0" err="1" smtClean="0"/>
              <a:t>Pijnakker</a:t>
            </a:r>
            <a:r>
              <a:rPr lang="en-US" sz="1200" u="none" dirty="0" smtClean="0"/>
              <a:t>, Juliette.  2001.  “</a:t>
            </a:r>
            <a:r>
              <a:rPr lang="en-US" sz="1200" i="1" u="none" dirty="0" smtClean="0"/>
              <a:t>Duponchelia fovealis</a:t>
            </a:r>
            <a:r>
              <a:rPr lang="en-US" sz="1200" u="none" dirty="0" smtClean="0"/>
              <a:t>, le lépidoptère redouté des plantes en pot aux Pays-Bas”,  Revue Horticole, volume 429, pp. 51-53.</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Romeijn, G.  1996.  “Een nieuwe</a:t>
            </a:r>
            <a:r>
              <a:rPr lang="en-US" sz="1200" u="none" baseline="0" dirty="0" smtClean="0"/>
              <a:t> plaag in de kas”, Vakblad voor de Bloemisterij, volume 47, pp. 46-47.</a:t>
            </a:r>
            <a:endParaRPr lang="en-US" sz="1200" u="none" dirty="0" smtClean="0"/>
          </a:p>
          <a:p>
            <a:r>
              <a:rPr lang="en-US" sz="1200" u="none" dirty="0" smtClean="0"/>
              <a:t>Unknown. 2006a.  “</a:t>
            </a:r>
            <a:r>
              <a:rPr lang="en-US" sz="1200" i="1" u="none" dirty="0" smtClean="0"/>
              <a:t>Duponchelia</a:t>
            </a:r>
            <a:r>
              <a:rPr lang="en-US" sz="1200" u="none" dirty="0" smtClean="0"/>
              <a:t> alla ribalta”, Colture Protette, No. 3, page 14.</a:t>
            </a:r>
          </a:p>
          <a:p>
            <a:pPr lvl="1"/>
            <a:endParaRPr lang="en-US" dirty="0" smtClean="0"/>
          </a:p>
          <a:p>
            <a:endParaRPr lang="en-US" dirty="0" smtClean="0"/>
          </a:p>
        </p:txBody>
      </p:sp>
      <p:sp>
        <p:nvSpPr>
          <p:cNvPr id="4" name="Slide Number Placeholder 3"/>
          <p:cNvSpPr>
            <a:spLocks noGrp="1"/>
          </p:cNvSpPr>
          <p:nvPr>
            <p:ph type="sldNum" sz="quarter" idx="10"/>
          </p:nvPr>
        </p:nvSpPr>
        <p:spPr/>
        <p:txBody>
          <a:bodyPr/>
          <a:lstStyle/>
          <a:p>
            <a:fld id="{5CCA90EC-84E6-4F64-9E23-D2D711A03EA1}" type="slidenum">
              <a:rPr lang="en-US" smtClean="0"/>
              <a:pPr/>
              <a:t>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sz="1200" kern="1200" dirty="0" smtClean="0">
                <a:solidFill>
                  <a:schemeClr val="tx1"/>
                </a:solidFill>
                <a:latin typeface="+mn-lt"/>
                <a:ea typeface="+mn-ea"/>
                <a:cs typeface="+mn-cs"/>
              </a:rPr>
              <a:t>The eggs measure 0.5 X 0.7mm (0.02 X 0.03inches) and are whitish green or straw colored when laid.  Eggs turn pink then red as the embryo develops, finally turning brown prior to hatching.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They are laid singly or in masses of 3-10 (overlapping each other) mostly on the undersides of leaves (close to the veins) though they can also be found on the upper surface of</a:t>
            </a:r>
            <a:r>
              <a:rPr lang="en-US" sz="1200" kern="1200" baseline="0" dirty="0" smtClean="0">
                <a:solidFill>
                  <a:schemeClr val="tx1"/>
                </a:solidFill>
                <a:latin typeface="+mn-lt"/>
                <a:ea typeface="+mn-ea"/>
                <a:cs typeface="+mn-cs"/>
              </a:rPr>
              <a:t> the leaf</a:t>
            </a:r>
            <a:r>
              <a:rPr lang="en-US" sz="1200" kern="1200" dirty="0" smtClean="0">
                <a:solidFill>
                  <a:schemeClr val="tx1"/>
                </a:solidFill>
                <a:latin typeface="+mn-lt"/>
                <a:ea typeface="+mn-ea"/>
                <a:cs typeface="+mn-cs"/>
              </a:rPr>
              <a:t>, on the stalks, at the base of the plant, or in the upper soil layer.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Females have</a:t>
            </a:r>
            <a:r>
              <a:rPr lang="en-US" sz="1200" kern="1200" baseline="0" dirty="0" smtClean="0">
                <a:solidFill>
                  <a:schemeClr val="tx1"/>
                </a:solidFill>
                <a:latin typeface="+mn-lt"/>
                <a:ea typeface="+mn-ea"/>
                <a:cs typeface="+mn-cs"/>
              </a:rPr>
              <a:t> also been documented to lay eggs on furnishings within the greenhouse.  In addition, Lance Osborne (Mid-Florida Research and Education Center– Apopka) has recorded eggs being laid on the fruit. </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sources:</a:t>
            </a:r>
          </a:p>
          <a:p>
            <a:r>
              <a:rPr lang="en-US" sz="2000" dirty="0" smtClean="0"/>
              <a:t>Anonymous.  2005a.  Risk management Decision Document for Duponchelia fovealis in Canada. Canadian Food Inspection Agency.  </a:t>
            </a:r>
          </a:p>
          <a:p>
            <a:r>
              <a:rPr lang="en-US" sz="2000" dirty="0" smtClean="0"/>
              <a:t>	Accessed 3/11/2014.</a:t>
            </a:r>
          </a:p>
          <a:p>
            <a:pPr lvl="1"/>
            <a:r>
              <a:rPr lang="en-US" sz="1600" dirty="0" smtClean="0"/>
              <a:t>	http://entnemdept.ufl.edu/pestalert/duponchelia_fovealis_risk_management.pdf</a:t>
            </a:r>
          </a:p>
          <a:p>
            <a:r>
              <a:rPr lang="en-US" sz="2000" dirty="0" smtClean="0"/>
              <a:t>Anonymous. 2005b. Plant Pest Information: </a:t>
            </a:r>
            <a:r>
              <a:rPr lang="en-US" sz="2000" i="1" dirty="0" smtClean="0"/>
              <a:t>Duponchelia fovealis </a:t>
            </a:r>
            <a:r>
              <a:rPr lang="en-US" sz="2000" dirty="0" smtClean="0"/>
              <a:t>Zeller. Canadian Food Inspection Agency. </a:t>
            </a:r>
          </a:p>
          <a:p>
            <a:r>
              <a:rPr lang="en-US" sz="2000" dirty="0" smtClean="0"/>
              <a:t>	Accessed 3/11/2014.</a:t>
            </a:r>
          </a:p>
          <a:p>
            <a:pPr lvl="1"/>
            <a:r>
              <a:rPr lang="en-US" sz="1600" dirty="0" smtClean="0"/>
              <a:t>	http://entnemdept.ufl.edu/pestalert/Duponchelia_fovealis_Canada.pdf</a:t>
            </a:r>
          </a:p>
          <a:p>
            <a:r>
              <a:rPr lang="en-US" sz="2000" dirty="0" err="1" smtClean="0"/>
              <a:t>Bethke</a:t>
            </a:r>
            <a:r>
              <a:rPr lang="en-US" sz="2000" dirty="0" smtClean="0"/>
              <a:t>, J. and B. Vander </a:t>
            </a:r>
            <a:r>
              <a:rPr lang="en-US" sz="2000" dirty="0" err="1" smtClean="0"/>
              <a:t>Mey</a:t>
            </a:r>
            <a:r>
              <a:rPr lang="en-US" sz="2000" dirty="0" smtClean="0"/>
              <a:t>. Pest Alert:   </a:t>
            </a:r>
            <a:r>
              <a:rPr lang="en-US" sz="2000" i="1" dirty="0" smtClean="0"/>
              <a:t>Duponchelia fovealis.</a:t>
            </a:r>
            <a:r>
              <a:rPr lang="en-US" sz="2000" dirty="0" smtClean="0"/>
              <a:t> University of California Cooperative Extension, San Diego.  </a:t>
            </a:r>
          </a:p>
          <a:p>
            <a:r>
              <a:rPr lang="en-US" sz="2000" dirty="0" smtClean="0"/>
              <a:t>	Accessed 3/11/2014. </a:t>
            </a:r>
          </a:p>
          <a:p>
            <a:pPr lvl="1"/>
            <a:r>
              <a:rPr lang="en-US" sz="1600" dirty="0" smtClean="0"/>
              <a:t>	http://ucanr.org/sites/cetest/files/55177.pdf</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0" u="none" dirty="0" err="1" smtClean="0"/>
              <a:t>Billen</a:t>
            </a:r>
            <a:r>
              <a:rPr lang="en-US" sz="1200" i="0" u="none" dirty="0" smtClean="0"/>
              <a:t> W, 1994. On the harmfulness of Duponchelia fovealis (Zeller, 1847) in Germany (Lepidoptera, Pyralidae). Nota Lepidopterol, 16: 3-4, p. 212.</a:t>
            </a:r>
          </a:p>
          <a:p>
            <a:r>
              <a:rPr lang="en-US" sz="1200" u="none" dirty="0" smtClean="0"/>
              <a:t>Bonsignore, Carmelo Peter and Vincenzo Vacante.  2010.  “</a:t>
            </a:r>
            <a:r>
              <a:rPr lang="en-US" sz="1200" i="1" u="none" dirty="0" smtClean="0"/>
              <a:t>Duponchelia fovealis </a:t>
            </a:r>
            <a:r>
              <a:rPr lang="en-US" sz="1200" u="none" dirty="0" smtClean="0"/>
              <a:t>(Zeller). A New Emergency for Strawberries?”.  </a:t>
            </a:r>
            <a:r>
              <a:rPr lang="it-IT" sz="1200" u="none" dirty="0" smtClean="0"/>
              <a:t>Protezione delle colture, pp. 40-43.</a:t>
            </a:r>
            <a:r>
              <a:rPr lang="en-US" sz="1200" u="none" dirty="0" smtClean="0"/>
              <a:t> </a:t>
            </a:r>
          </a:p>
          <a:p>
            <a:r>
              <a:rPr lang="en-US" sz="2000" dirty="0" err="1" smtClean="0"/>
              <a:t>Brambila</a:t>
            </a:r>
            <a:r>
              <a:rPr lang="en-US" sz="2000" dirty="0" smtClean="0"/>
              <a:t>, J. and I. Stocks.  2010.  The European Pepper Moth, </a:t>
            </a:r>
            <a:r>
              <a:rPr lang="en-US" sz="2000" i="1" dirty="0" smtClean="0"/>
              <a:t>Duponchelia fovealis </a:t>
            </a:r>
            <a:r>
              <a:rPr lang="en-US" sz="2000" dirty="0" smtClean="0"/>
              <a:t>Zeller (Lepidoptera: </a:t>
            </a:r>
            <a:r>
              <a:rPr lang="en-US" sz="2000" dirty="0" err="1" smtClean="0"/>
              <a:t>Crambidae</a:t>
            </a:r>
            <a:r>
              <a:rPr lang="en-US" sz="2000" dirty="0" smtClean="0"/>
              <a:t>), a Mediterranean Pest Moth Discovered in Central Florida.  </a:t>
            </a:r>
          </a:p>
          <a:p>
            <a:r>
              <a:rPr lang="en-US" sz="2000" dirty="0" smtClean="0"/>
              <a:t>	Accessed 3/11/2014. </a:t>
            </a:r>
          </a:p>
          <a:p>
            <a:pPr lvl="1"/>
            <a:r>
              <a:rPr lang="en-US" sz="1600" dirty="0" smtClean="0"/>
              <a:t>	http://www.freshfromflorida.com/content/download/23893/486212/duponchelia-fovealis.pdf</a:t>
            </a:r>
            <a:r>
              <a:rPr lang="en-US" sz="1600" u="none" dirty="0" smtClean="0"/>
              <a:t> </a:t>
            </a:r>
            <a:r>
              <a:rPr lang="en-US" u="none" dirty="0" smtClean="0"/>
              <a:t> </a:t>
            </a:r>
          </a:p>
          <a:p>
            <a:r>
              <a:rPr lang="en-US" u="none" dirty="0" smtClean="0"/>
              <a:t>CABI International. 2010.  “Selected Sections for: </a:t>
            </a:r>
            <a:r>
              <a:rPr lang="en-US" i="1" u="none" dirty="0" smtClean="0"/>
              <a:t>Duponchelia fovealis</a:t>
            </a:r>
            <a:r>
              <a:rPr lang="en-US" u="none" dirty="0" smtClean="0"/>
              <a:t> (Southern European Marshland Pyralid)”.  Crop Protection Compendium.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Guda, C. D. , A. Capizzi, and P. Trematerra.  1988.  “Damages on </a:t>
            </a:r>
            <a:r>
              <a:rPr lang="en-US" sz="1200" i="1" u="none" dirty="0" smtClean="0"/>
              <a:t>Eustoma grandiflorum</a:t>
            </a:r>
            <a:r>
              <a:rPr lang="en-US" sz="1200" u="none" dirty="0" smtClean="0"/>
              <a:t> (Raf.) Shinn.  Caused by </a:t>
            </a:r>
            <a:r>
              <a:rPr lang="en-US" sz="1200" i="1" u="none" dirty="0" smtClean="0"/>
              <a:t>Duponchelia fovealis </a:t>
            </a:r>
            <a:r>
              <a:rPr lang="en-US" sz="1200" u="none" dirty="0" smtClean="0"/>
              <a:t>(Zeller)”.  Annali dell’Istituto Sperimentale per la Floricultura. Vol. 19, pp. 3-11.    </a:t>
            </a:r>
          </a:p>
          <a:p>
            <a:r>
              <a:rPr lang="en-US" sz="2000" dirty="0" smtClean="0"/>
              <a:t>Hoffman, Kevin.  2010.  CDFA Detection Advisory for a </a:t>
            </a:r>
            <a:r>
              <a:rPr lang="en-US" sz="2000" dirty="0" err="1" smtClean="0"/>
              <a:t>Cramid</a:t>
            </a:r>
            <a:r>
              <a:rPr lang="en-US" sz="2000" dirty="0" smtClean="0"/>
              <a:t> moth: </a:t>
            </a:r>
            <a:r>
              <a:rPr lang="en-US" sz="2000" i="1" dirty="0" smtClean="0"/>
              <a:t>Duponchelia fovealis</a:t>
            </a:r>
            <a:r>
              <a:rPr lang="en-US" sz="2000" dirty="0" smtClean="0"/>
              <a:t> (Zeller) (</a:t>
            </a:r>
            <a:r>
              <a:rPr lang="en-US" sz="2000" dirty="0" err="1" smtClean="0"/>
              <a:t>Pyraloidea</a:t>
            </a:r>
            <a:r>
              <a:rPr lang="en-US" sz="2000" dirty="0" smtClean="0"/>
              <a:t>: </a:t>
            </a:r>
            <a:r>
              <a:rPr lang="en-US" sz="2000" dirty="0" err="1" smtClean="0"/>
              <a:t>Crambidae</a:t>
            </a:r>
            <a:r>
              <a:rPr lang="en-US" sz="2000" dirty="0" smtClean="0"/>
              <a:t>).  Reference PDR: 1511851.  </a:t>
            </a:r>
          </a:p>
          <a:p>
            <a:r>
              <a:rPr lang="en-US" sz="2000" dirty="0" smtClean="0"/>
              <a:t>	Accessed 3/11/2014.</a:t>
            </a:r>
          </a:p>
          <a:p>
            <a:pPr lvl="1"/>
            <a:r>
              <a:rPr lang="en-US" sz="1600" dirty="0" smtClean="0"/>
              <a:t>	http://www.kernag.com/dept/news/2010/2010-san-diego-duponchelia-fovealis-07-16-2010.pdf</a:t>
            </a:r>
            <a:endParaRPr lang="en-US" u="none" dirty="0" smtClean="0"/>
          </a:p>
          <a:p>
            <a:r>
              <a:rPr lang="en-US" sz="1200" u="none" dirty="0" smtClean="0"/>
              <a:t>Jackel, Barbara, Birgit Kummer, and Monika Kurhais.  1996.  “Biological Control of </a:t>
            </a:r>
            <a:r>
              <a:rPr lang="en-US" sz="1200" i="1" u="none" dirty="0" smtClean="0"/>
              <a:t>Duponchelia fovealis</a:t>
            </a:r>
            <a:r>
              <a:rPr lang="en-US" sz="1200" u="none" dirty="0" smtClean="0"/>
              <a:t> Zeller (Lepidoptera, Pyralidae)”.  Mitteilungen aus der Biologishen fur Land und Forstwirtschaft.  Vol. 321. p. 483.</a:t>
            </a:r>
          </a:p>
          <a:p>
            <a:r>
              <a:rPr lang="en-US" u="none" dirty="0" smtClean="0"/>
              <a:t>Trematerra, P. 1990.  “Morphological aspects of </a:t>
            </a:r>
            <a:r>
              <a:rPr lang="en-US" i="1" u="none" dirty="0" smtClean="0"/>
              <a:t>Duponchelia fovealis</a:t>
            </a:r>
            <a:r>
              <a:rPr lang="en-US" u="none" dirty="0" smtClean="0"/>
              <a:t> Zeller (Lepidoptera: Pyralidae)”.  Redia, vol. 73, issue 1, pp. 41-52. </a:t>
            </a:r>
          </a:p>
          <a:p>
            <a:endParaRPr lang="en-US" u="none" dirty="0"/>
          </a:p>
        </p:txBody>
      </p:sp>
      <p:sp>
        <p:nvSpPr>
          <p:cNvPr id="4" name="Slide Number Placeholder 3"/>
          <p:cNvSpPr>
            <a:spLocks noGrp="1"/>
          </p:cNvSpPr>
          <p:nvPr>
            <p:ph type="sldNum" sz="quarter" idx="10"/>
          </p:nvPr>
        </p:nvSpPr>
        <p:spPr/>
        <p:txBody>
          <a:bodyPr/>
          <a:lstStyle/>
          <a:p>
            <a:fld id="{5CCA90EC-84E6-4F64-9E23-D2D711A03EA1}" type="slidenum">
              <a:rPr lang="en-US" smtClean="0"/>
              <a:pPr/>
              <a:t>6</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Upon hatching, the larvae measure 1.5mm (0.06in) in length and have a shiny dark head and a salmon pink body with a line of separate</a:t>
            </a:r>
            <a:r>
              <a:rPr lang="en-US" sz="1200" kern="1200" baseline="0" dirty="0" smtClean="0">
                <a:solidFill>
                  <a:schemeClr val="tx1"/>
                </a:solidFill>
                <a:latin typeface="+mn-lt"/>
                <a:ea typeface="+mn-ea"/>
                <a:cs typeface="+mn-cs"/>
              </a:rPr>
              <a:t>d brown to </a:t>
            </a:r>
            <a:r>
              <a:rPr lang="en-US" sz="1200" kern="1200" dirty="0" smtClean="0">
                <a:solidFill>
                  <a:schemeClr val="tx1"/>
                </a:solidFill>
                <a:latin typeface="+mn-lt"/>
                <a:ea typeface="+mn-ea"/>
                <a:cs typeface="+mn-cs"/>
              </a:rPr>
              <a:t>gray spots extending across and around each segment.  T</a:t>
            </a:r>
            <a:r>
              <a:rPr lang="en-US" sz="1200" kern="1200" baseline="0" dirty="0" smtClean="0">
                <a:solidFill>
                  <a:schemeClr val="tx1"/>
                </a:solidFill>
                <a:latin typeface="+mn-lt"/>
                <a:ea typeface="+mn-ea"/>
                <a:cs typeface="+mn-cs"/>
              </a:rPr>
              <a:t>hese spots are uniform in color from top to bottom (i.e. the spots do not fade in color as they approach the ventral side of the caterpillar).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On</a:t>
            </a:r>
            <a:r>
              <a:rPr lang="en-US" sz="1200" kern="1200" baseline="0" dirty="0" smtClean="0">
                <a:solidFill>
                  <a:schemeClr val="tx1"/>
                </a:solidFill>
                <a:latin typeface="+mn-lt"/>
                <a:ea typeface="+mn-ea"/>
                <a:cs typeface="+mn-cs"/>
              </a:rPr>
              <a:t> some segments, there are 2 transverse rows of these spots though t</a:t>
            </a:r>
            <a:r>
              <a:rPr lang="en-US" sz="1200" kern="1200" dirty="0" smtClean="0">
                <a:solidFill>
                  <a:schemeClr val="tx1"/>
                </a:solidFill>
                <a:latin typeface="+mn-lt"/>
                <a:ea typeface="+mn-ea"/>
                <a:cs typeface="+mn-cs"/>
              </a:rPr>
              <a:t>he second row of spots will not extend around the segment; they stop on the sides of the caterpillar.</a:t>
            </a:r>
            <a:r>
              <a:rPr lang="en-US" sz="1200" kern="1200" baseline="0" dirty="0" smtClean="0">
                <a:solidFill>
                  <a:schemeClr val="tx1"/>
                </a:solidFill>
                <a:latin typeface="+mn-lt"/>
                <a:ea typeface="+mn-ea"/>
                <a:cs typeface="+mn-cs"/>
              </a:rPr>
              <a:t>  </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If you look at these spots with a hand lens, you will see at least one short, stout hair emerging from each of them (yellow arrow).  There is also a hard dorsal plate (or sclerotized region) located</a:t>
            </a:r>
            <a:r>
              <a:rPr lang="en-US" sz="1200" kern="1200" baseline="0" dirty="0" smtClean="0">
                <a:solidFill>
                  <a:schemeClr val="tx1"/>
                </a:solidFill>
                <a:latin typeface="+mn-lt"/>
                <a:ea typeface="+mn-ea"/>
                <a:cs typeface="+mn-cs"/>
              </a:rPr>
              <a:t> on the segment just behind the head.  This plate is the same color as the head capsule (red arrow).</a:t>
            </a:r>
            <a:r>
              <a:rPr lang="en-US" sz="1200" kern="1200" dirty="0" smtClean="0">
                <a:solidFill>
                  <a:schemeClr val="tx1"/>
                </a:solidFill>
                <a:latin typeface="+mn-lt"/>
                <a:ea typeface="+mn-ea"/>
                <a:cs typeface="+mn-cs"/>
              </a:rPr>
              <a:t> </a:t>
            </a:r>
            <a:r>
              <a:rPr lang="en-US" sz="1200" kern="1200" baseline="0" dirty="0" smtClean="0">
                <a:solidFill>
                  <a:schemeClr val="tx1"/>
                </a:solidFill>
                <a:latin typeface="+mn-lt"/>
                <a:ea typeface="+mn-ea"/>
                <a:cs typeface="+mn-cs"/>
              </a:rPr>
              <a:t>  </a:t>
            </a:r>
          </a:p>
          <a:p>
            <a:endParaRPr lang="en-US"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As the larvae grow, their</a:t>
            </a:r>
            <a:r>
              <a:rPr lang="en-US" sz="1200" kern="1200" baseline="0" dirty="0" smtClean="0">
                <a:solidFill>
                  <a:schemeClr val="tx1"/>
                </a:solidFill>
                <a:latin typeface="+mn-lt"/>
                <a:ea typeface="+mn-ea"/>
                <a:cs typeface="+mn-cs"/>
              </a:rPr>
              <a:t> background color </a:t>
            </a:r>
            <a:r>
              <a:rPr lang="en-US" sz="1200" kern="1200" dirty="0" smtClean="0">
                <a:solidFill>
                  <a:schemeClr val="tx1"/>
                </a:solidFill>
                <a:latin typeface="+mn-lt"/>
                <a:ea typeface="+mn-ea"/>
                <a:cs typeface="+mn-cs"/>
              </a:rPr>
              <a:t>changes to a creamy white or light brown or dirty white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color.</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The color also apparently varies depending on what the caterpillar is feeding upon.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a:t>
            </a:r>
            <a:r>
              <a:rPr lang="en-US" sz="1200" kern="1200" baseline="0" dirty="0" smtClean="0">
                <a:solidFill>
                  <a:schemeClr val="tx1"/>
                </a:solidFill>
                <a:latin typeface="+mn-lt"/>
                <a:ea typeface="+mn-ea"/>
                <a:cs typeface="+mn-cs"/>
              </a:rPr>
              <a:t>cases where the larvae are feeding on detritus, t</a:t>
            </a:r>
            <a:r>
              <a:rPr lang="en-US" sz="1200" kern="1200" dirty="0" smtClean="0">
                <a:solidFill>
                  <a:schemeClr val="tx1"/>
                </a:solidFill>
                <a:latin typeface="+mn-lt"/>
                <a:ea typeface="+mn-ea"/>
                <a:cs typeface="+mn-cs"/>
              </a:rPr>
              <a:t>he background color of the larvae can appear quite dark (bottom image) making the spots hard to see.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Prior to pupation, the larvae can reach 17-30mm (0.7 to 1.25in) long and become pearly in appearance (they also seem to loose their spots).    </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It has been noted in the literature that the larvae are </a:t>
            </a:r>
            <a:r>
              <a:rPr lang="en-US" sz="1200" kern="1200" dirty="0" smtClean="0">
                <a:solidFill>
                  <a:schemeClr val="tx1"/>
                </a:solidFill>
                <a:latin typeface="+mn-lt"/>
                <a:ea typeface="+mn-ea"/>
                <a:cs typeface="+mn-cs"/>
              </a:rPr>
              <a:t>photophobic (an intolerance of light) and when they are exposed to light, they vigorously move back and forth</a:t>
            </a:r>
            <a:r>
              <a:rPr lang="en-US" sz="1200" kern="1200" baseline="0" dirty="0" smtClean="0">
                <a:solidFill>
                  <a:schemeClr val="tx1"/>
                </a:solidFill>
                <a:latin typeface="+mn-lt"/>
                <a:ea typeface="+mn-ea"/>
                <a:cs typeface="+mn-cs"/>
              </a:rPr>
              <a:t>.  It has also been noted that when feeding on the aquatic hosts, they do not seem to mind the leaves being submerged in water.</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sources:</a:t>
            </a:r>
          </a:p>
          <a:p>
            <a:r>
              <a:rPr lang="en-US" sz="2000" dirty="0" smtClean="0"/>
              <a:t>Anonymous. 2005b. Plant Pest Information: </a:t>
            </a:r>
            <a:r>
              <a:rPr lang="en-US" sz="2000" i="1" dirty="0" smtClean="0"/>
              <a:t>Duponchelia fovealis </a:t>
            </a:r>
            <a:r>
              <a:rPr lang="en-US" sz="2000" dirty="0" smtClean="0"/>
              <a:t>Zeller. Canadian Food Inspection Agency. </a:t>
            </a:r>
          </a:p>
          <a:p>
            <a:r>
              <a:rPr lang="en-US" sz="2000" dirty="0" smtClean="0"/>
              <a:t>	Accessed 3/11/2014.</a:t>
            </a:r>
          </a:p>
          <a:p>
            <a:pPr lvl="1"/>
            <a:r>
              <a:rPr lang="en-US" sz="1600" dirty="0" smtClean="0"/>
              <a:t>	http://entnemdept.ufl.edu/pestalert/Duponchelia_fovealis_Canada.pdf</a:t>
            </a:r>
          </a:p>
          <a:p>
            <a:r>
              <a:rPr lang="en-US" sz="2000" dirty="0" err="1" smtClean="0"/>
              <a:t>Bethke</a:t>
            </a:r>
            <a:r>
              <a:rPr lang="en-US" sz="2000" dirty="0" smtClean="0"/>
              <a:t>, J. and B. Vander </a:t>
            </a:r>
            <a:r>
              <a:rPr lang="en-US" sz="2000" dirty="0" err="1" smtClean="0"/>
              <a:t>Mey</a:t>
            </a:r>
            <a:r>
              <a:rPr lang="en-US" sz="2000" dirty="0" smtClean="0"/>
              <a:t>. Pest Alert:   </a:t>
            </a:r>
            <a:r>
              <a:rPr lang="en-US" sz="2000" i="1" dirty="0" smtClean="0"/>
              <a:t>Duponchelia fovealis.</a:t>
            </a:r>
            <a:r>
              <a:rPr lang="en-US" sz="2000" dirty="0" smtClean="0"/>
              <a:t> University of California Cooperative Extension, San Diego.  </a:t>
            </a:r>
          </a:p>
          <a:p>
            <a:r>
              <a:rPr lang="en-US" sz="2000" dirty="0" smtClean="0"/>
              <a:t>	Accessed 3/11/2014. </a:t>
            </a:r>
          </a:p>
          <a:p>
            <a:pPr lvl="1"/>
            <a:r>
              <a:rPr lang="en-US" sz="1600" dirty="0" smtClean="0"/>
              <a:t>	http://ucanr.org/sites/cetest/files/55177.pdf</a:t>
            </a:r>
            <a:endParaRPr lang="en-US" u="none" dirty="0" smtClean="0"/>
          </a:p>
          <a:p>
            <a:r>
              <a:rPr lang="en-US" u="none" dirty="0" err="1" smtClean="0"/>
              <a:t>Billen</a:t>
            </a:r>
            <a:r>
              <a:rPr lang="en-US" u="none" dirty="0" smtClean="0"/>
              <a:t> W, 1994. On the harmfulness of Duponchelia fovealis (Zeller, 1847) in Germany (Lepidoptera, Pyralidae). Nota Lepidopterol, 16: 3-4, p. 212.</a:t>
            </a:r>
          </a:p>
          <a:p>
            <a:r>
              <a:rPr lang="en-US" sz="1200" u="none" dirty="0" smtClean="0"/>
              <a:t>Bonsignore, Carmelo Peter and Vincenzo Vacante.  2010.  “</a:t>
            </a:r>
            <a:r>
              <a:rPr lang="en-US" sz="1200" i="1" u="none" dirty="0" smtClean="0"/>
              <a:t>Duponchelia fovealis </a:t>
            </a:r>
            <a:r>
              <a:rPr lang="en-US" sz="1200" u="none" dirty="0" smtClean="0"/>
              <a:t>(Zeller). A New Emergency for Strawberries?”.  </a:t>
            </a:r>
            <a:r>
              <a:rPr lang="it-IT" sz="1200" u="none" dirty="0" smtClean="0"/>
              <a:t>Protezione delle colture, pp. 40-43.</a:t>
            </a:r>
            <a:r>
              <a:rPr lang="en-US" sz="1200" u="none" dirty="0" smtClean="0"/>
              <a:t> </a:t>
            </a:r>
          </a:p>
          <a:p>
            <a:r>
              <a:rPr lang="en-US" sz="2000" dirty="0" err="1" smtClean="0"/>
              <a:t>Brambila</a:t>
            </a:r>
            <a:r>
              <a:rPr lang="en-US" sz="2000" dirty="0" smtClean="0"/>
              <a:t>, J. and I. Stocks.  2010.  The European Pepper Moth, </a:t>
            </a:r>
            <a:r>
              <a:rPr lang="en-US" sz="2000" i="1" dirty="0" smtClean="0"/>
              <a:t>Duponchelia fovealis </a:t>
            </a:r>
            <a:r>
              <a:rPr lang="en-US" sz="2000" dirty="0" smtClean="0"/>
              <a:t>Zeller (Lepidoptera: </a:t>
            </a:r>
            <a:r>
              <a:rPr lang="en-US" sz="2000" dirty="0" err="1" smtClean="0"/>
              <a:t>Crambidae</a:t>
            </a:r>
            <a:r>
              <a:rPr lang="en-US" sz="2000" dirty="0" smtClean="0"/>
              <a:t>), a Mediterranean Pest Moth Discovered in Central Florida.  </a:t>
            </a:r>
          </a:p>
          <a:p>
            <a:r>
              <a:rPr lang="en-US" sz="2000" dirty="0" smtClean="0"/>
              <a:t>	Accessed 3/11/2014. </a:t>
            </a:r>
          </a:p>
          <a:p>
            <a:pPr lvl="1"/>
            <a:r>
              <a:rPr lang="en-US" sz="1600" dirty="0" smtClean="0"/>
              <a:t>	http://www.freshfromflorida.com/content/download/23893/486212/duponchelia-fovealis.pdf</a:t>
            </a:r>
            <a:r>
              <a:rPr lang="en-US" sz="1600" u="none" dirty="0" smtClean="0"/>
              <a:t> </a:t>
            </a:r>
            <a:endParaRPr lang="en-US" u="none" dirty="0" smtClean="0"/>
          </a:p>
          <a:p>
            <a:r>
              <a:rPr lang="en-US" u="none" dirty="0" smtClean="0"/>
              <a:t>CABI International. 2010.  “Selected Sections for: </a:t>
            </a:r>
            <a:r>
              <a:rPr lang="en-US" i="1" u="none" dirty="0" smtClean="0"/>
              <a:t>Duponchelia fovealis</a:t>
            </a:r>
            <a:r>
              <a:rPr lang="en-US" u="none" dirty="0" smtClean="0"/>
              <a:t> (Southern European Marshland Pyralid)”.  Crop Protection Compendium.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Guda, C. D. , A. Capizzi, and P. Trematerra.  1988.  “Damages on </a:t>
            </a:r>
            <a:r>
              <a:rPr lang="en-US" sz="1200" i="1" u="none" dirty="0" smtClean="0"/>
              <a:t>Eustoma grandiflorum</a:t>
            </a:r>
            <a:r>
              <a:rPr lang="en-US" sz="1200" u="none" dirty="0" smtClean="0"/>
              <a:t> (Raf.) Shinn.  Caused by </a:t>
            </a:r>
            <a:r>
              <a:rPr lang="en-US" sz="1200" i="1" u="none" dirty="0" smtClean="0"/>
              <a:t>Duponchelia fovealis </a:t>
            </a:r>
            <a:r>
              <a:rPr lang="en-US" sz="1200" u="none" dirty="0" smtClean="0"/>
              <a:t>(Zeller)”.  Annali dell’Istituto Sperimentale per la Floricultura. Vol. 19, pp. 3-11.    </a:t>
            </a:r>
          </a:p>
          <a:p>
            <a:r>
              <a:rPr lang="en-US" sz="2000" dirty="0" smtClean="0"/>
              <a:t>Hoffman, Kevin.  2010.  CDFA Detection Advisory for a </a:t>
            </a:r>
            <a:r>
              <a:rPr lang="en-US" sz="2000" dirty="0" err="1" smtClean="0"/>
              <a:t>Cramid</a:t>
            </a:r>
            <a:r>
              <a:rPr lang="en-US" sz="2000" dirty="0" smtClean="0"/>
              <a:t> moth: </a:t>
            </a:r>
            <a:r>
              <a:rPr lang="en-US" sz="2000" i="1" dirty="0" smtClean="0"/>
              <a:t>Duponchelia fovealis</a:t>
            </a:r>
            <a:r>
              <a:rPr lang="en-US" sz="2000" dirty="0" smtClean="0"/>
              <a:t> (Zeller) (</a:t>
            </a:r>
            <a:r>
              <a:rPr lang="en-US" sz="2000" dirty="0" err="1" smtClean="0"/>
              <a:t>Pyraloidea</a:t>
            </a:r>
            <a:r>
              <a:rPr lang="en-US" sz="2000" dirty="0" smtClean="0"/>
              <a:t>: </a:t>
            </a:r>
            <a:r>
              <a:rPr lang="en-US" sz="2000" dirty="0" err="1" smtClean="0"/>
              <a:t>Crambidae</a:t>
            </a:r>
            <a:r>
              <a:rPr lang="en-US" sz="2000" dirty="0" smtClean="0"/>
              <a:t>).  Reference PDR: 1511851.  </a:t>
            </a:r>
          </a:p>
          <a:p>
            <a:r>
              <a:rPr lang="en-US" sz="2000" dirty="0" smtClean="0"/>
              <a:t>	Accessed 3/11/2014.</a:t>
            </a:r>
          </a:p>
          <a:p>
            <a:pPr lvl="1"/>
            <a:r>
              <a:rPr lang="en-US" sz="1600" dirty="0" smtClean="0"/>
              <a:t>	http://www.kernag.com/dept/news/2010/2010-san-diego-duponchelia-fovealis-07-16-2010.pdf</a:t>
            </a:r>
            <a:endParaRPr lang="en-US"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Marek J. and E. Bártová.  1998. </a:t>
            </a:r>
            <a:r>
              <a:rPr lang="en-US" sz="1200" i="1" u="none" dirty="0" smtClean="0"/>
              <a:t>Duponchelia fovealis </a:t>
            </a:r>
            <a:r>
              <a:rPr lang="en-US" sz="1200" u="none" dirty="0" smtClean="0"/>
              <a:t>Zeller, 1847, a new pest of glasshouse plants in the Czech Republic. Plant Protection Science, 34(4):151-152</a:t>
            </a:r>
            <a:r>
              <a:rPr lang="en-US" u="none" dirty="0" smtClean="0"/>
              <a:t>.</a:t>
            </a:r>
          </a:p>
          <a:p>
            <a:r>
              <a:rPr lang="en-US" u="none" dirty="0" smtClean="0"/>
              <a:t>Trematerra, P. 1990.  “Morphological aspects of </a:t>
            </a:r>
            <a:r>
              <a:rPr lang="en-US" i="1" u="none" dirty="0" smtClean="0"/>
              <a:t>Duponchelia fovealis</a:t>
            </a:r>
            <a:r>
              <a:rPr lang="en-US" u="none" dirty="0" smtClean="0"/>
              <a:t> Zeller (Lepidoptera: Pyralidae)”.  Redia, vol. 73, issue 1, pp. 41-52. </a:t>
            </a:r>
          </a:p>
          <a:p>
            <a:endParaRPr lang="en-US" u="none" dirty="0"/>
          </a:p>
        </p:txBody>
      </p:sp>
      <p:sp>
        <p:nvSpPr>
          <p:cNvPr id="4" name="Slide Number Placeholder 3"/>
          <p:cNvSpPr>
            <a:spLocks noGrp="1"/>
          </p:cNvSpPr>
          <p:nvPr>
            <p:ph type="sldNum" sz="quarter" idx="10"/>
          </p:nvPr>
        </p:nvSpPr>
        <p:spPr/>
        <p:txBody>
          <a:bodyPr/>
          <a:lstStyle/>
          <a:p>
            <a:fld id="{5CCA90EC-84E6-4F64-9E23-D2D711A03EA1}"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sz="1200" kern="1200" dirty="0" smtClean="0">
                <a:solidFill>
                  <a:schemeClr val="tx1"/>
                </a:solidFill>
                <a:latin typeface="+mn-lt"/>
                <a:ea typeface="+mn-ea"/>
                <a:cs typeface="+mn-cs"/>
              </a:rPr>
              <a:t>Pupation occurs in a cocoon made of webbing, frass, and soil particles.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cocoon measures 15 to 19mm (0.6 to 0.75in).  The pupae itself is yellow brown in color (becoming darker as the adult gets closer to emergence) and measures 9 to 12mm long (0.35 to 0.5in).  </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sources:</a:t>
            </a:r>
          </a:p>
          <a:p>
            <a:r>
              <a:rPr lang="en-US" sz="2000" dirty="0" smtClean="0"/>
              <a:t>Anonymous. 2005b. Plant Pest Information: </a:t>
            </a:r>
            <a:r>
              <a:rPr lang="en-US" sz="2000" i="1" dirty="0" smtClean="0"/>
              <a:t>Duponchelia fovealis </a:t>
            </a:r>
            <a:r>
              <a:rPr lang="en-US" sz="2000" dirty="0" smtClean="0"/>
              <a:t>Zeller. Canadian Food Inspection Agency. </a:t>
            </a:r>
          </a:p>
          <a:p>
            <a:r>
              <a:rPr lang="en-US" sz="2000" dirty="0" smtClean="0"/>
              <a:t>	Accessed 3/11/2014.</a:t>
            </a:r>
          </a:p>
          <a:p>
            <a:pPr lvl="1"/>
            <a:r>
              <a:rPr lang="en-US" sz="1600" dirty="0" smtClean="0"/>
              <a:t>	http://entnemdept.ufl.edu/pestalert/Duponchelia_fovealis_Canada.pdf</a:t>
            </a:r>
          </a:p>
          <a:p>
            <a:r>
              <a:rPr lang="en-US" sz="2000" dirty="0" err="1" smtClean="0"/>
              <a:t>Bethke</a:t>
            </a:r>
            <a:r>
              <a:rPr lang="en-US" sz="2000" dirty="0" smtClean="0"/>
              <a:t>, J. and B. Vander </a:t>
            </a:r>
            <a:r>
              <a:rPr lang="en-US" sz="2000" dirty="0" err="1" smtClean="0"/>
              <a:t>Mey</a:t>
            </a:r>
            <a:r>
              <a:rPr lang="en-US" sz="2000" dirty="0" smtClean="0"/>
              <a:t>. Pest Alert:   </a:t>
            </a:r>
            <a:r>
              <a:rPr lang="en-US" sz="2000" i="1" dirty="0" smtClean="0"/>
              <a:t>Duponchelia fovealis.</a:t>
            </a:r>
            <a:r>
              <a:rPr lang="en-US" sz="2000" dirty="0" smtClean="0"/>
              <a:t> University of California Cooperative Extension, San Diego.  </a:t>
            </a:r>
          </a:p>
          <a:p>
            <a:r>
              <a:rPr lang="en-US" sz="2000" dirty="0" smtClean="0"/>
              <a:t>	Accessed 3/11/2014. </a:t>
            </a:r>
          </a:p>
          <a:p>
            <a:pPr lvl="1"/>
            <a:r>
              <a:rPr lang="en-US" sz="1600" dirty="0" smtClean="0"/>
              <a:t>	http://ucanr.org/sites/cetest/files/55177.pdf</a:t>
            </a:r>
            <a:r>
              <a:rPr lang="en-US" u="none" dirty="0" smtClean="0"/>
              <a:t> </a:t>
            </a:r>
          </a:p>
          <a:p>
            <a:r>
              <a:rPr lang="en-US" sz="1200" u="none" dirty="0" smtClean="0"/>
              <a:t>Bonsignore, Carmelo Peter and Vincenzo Vacante.  2010.  “</a:t>
            </a:r>
            <a:r>
              <a:rPr lang="en-US" sz="1200" i="1" u="none" dirty="0" smtClean="0"/>
              <a:t>Duponchelia fovealis </a:t>
            </a:r>
            <a:r>
              <a:rPr lang="en-US" sz="1200" u="none" dirty="0" smtClean="0"/>
              <a:t>(Zeller). A New Emergency for Strawberries?”.  </a:t>
            </a:r>
            <a:r>
              <a:rPr lang="it-IT" sz="1200" u="none" dirty="0" smtClean="0"/>
              <a:t>Protezione delle colture, pp. 40-43.</a:t>
            </a:r>
            <a:r>
              <a:rPr lang="en-US" sz="1200" u="none" dirty="0" smtClean="0"/>
              <a:t> </a:t>
            </a:r>
          </a:p>
          <a:p>
            <a:r>
              <a:rPr lang="en-US" sz="2000" dirty="0" err="1" smtClean="0"/>
              <a:t>Brambila</a:t>
            </a:r>
            <a:r>
              <a:rPr lang="en-US" sz="2000" dirty="0" smtClean="0"/>
              <a:t>, J. and I. Stocks.  2010.  The European Pepper Moth, </a:t>
            </a:r>
            <a:r>
              <a:rPr lang="en-US" sz="2000" i="1" dirty="0" smtClean="0"/>
              <a:t>Duponchelia fovealis </a:t>
            </a:r>
            <a:r>
              <a:rPr lang="en-US" sz="2000" dirty="0" smtClean="0"/>
              <a:t>Zeller (Lepidoptera: </a:t>
            </a:r>
            <a:r>
              <a:rPr lang="en-US" sz="2000" dirty="0" err="1" smtClean="0"/>
              <a:t>Crambidae</a:t>
            </a:r>
            <a:r>
              <a:rPr lang="en-US" sz="2000" dirty="0" smtClean="0"/>
              <a:t>), a Mediterranean Pest Moth Discovered in Central Florida.  </a:t>
            </a:r>
          </a:p>
          <a:p>
            <a:r>
              <a:rPr lang="en-US" sz="2000" dirty="0" smtClean="0"/>
              <a:t>	Accessed 3/11/2014. </a:t>
            </a:r>
          </a:p>
          <a:p>
            <a:pPr lvl="1"/>
            <a:r>
              <a:rPr lang="en-US" sz="1600" dirty="0" smtClean="0"/>
              <a:t>	http://www.freshfromflorida.com/content/download/23893/486212/duponchelia-fovealis.pdf</a:t>
            </a:r>
            <a:r>
              <a:rPr lang="en-US" sz="1600" u="none" dirty="0" smtClean="0"/>
              <a:t> </a:t>
            </a:r>
          </a:p>
          <a:p>
            <a:r>
              <a:rPr lang="en-US" u="none" dirty="0" smtClean="0"/>
              <a:t>CABI International. 2010.  “Selected Sections for: </a:t>
            </a:r>
            <a:r>
              <a:rPr lang="en-US" i="1" u="none" dirty="0" smtClean="0"/>
              <a:t>Duponchelia fovealis</a:t>
            </a:r>
            <a:r>
              <a:rPr lang="en-US" u="none" dirty="0" smtClean="0"/>
              <a:t> (Southern European Marshland Pyralid)”.  Crop Protection Compendium.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Guda, C. D. , A. Capizzi, and P. Trematerra.  1988.  “Damages on </a:t>
            </a:r>
            <a:r>
              <a:rPr lang="en-US" sz="1200" i="1" u="none" dirty="0" smtClean="0"/>
              <a:t>Eustoma grandiflorum</a:t>
            </a:r>
            <a:r>
              <a:rPr lang="en-US" sz="1200" u="none" dirty="0" smtClean="0"/>
              <a:t> (Raf.) Shinn.  Caused by </a:t>
            </a:r>
            <a:r>
              <a:rPr lang="en-US" sz="1200" i="1" u="none" dirty="0" smtClean="0"/>
              <a:t>Duponchelia fovealis </a:t>
            </a:r>
            <a:r>
              <a:rPr lang="en-US" sz="1200" u="none" dirty="0" smtClean="0"/>
              <a:t>(Zeller)”.  Annali dell’Istituto Sperimentale per la Floricultura. Vol. 19, pp. 3-11.    </a:t>
            </a:r>
          </a:p>
          <a:p>
            <a:r>
              <a:rPr lang="en-US" sz="2000" dirty="0" smtClean="0"/>
              <a:t>Hoffman, Kevin.  2010.  CDFA Detection Advisory for a </a:t>
            </a:r>
            <a:r>
              <a:rPr lang="en-US" sz="2000" dirty="0" err="1" smtClean="0"/>
              <a:t>Cramid</a:t>
            </a:r>
            <a:r>
              <a:rPr lang="en-US" sz="2000" dirty="0" smtClean="0"/>
              <a:t> moth: </a:t>
            </a:r>
            <a:r>
              <a:rPr lang="en-US" sz="2000" i="1" dirty="0" smtClean="0"/>
              <a:t>Duponchelia fovealis</a:t>
            </a:r>
            <a:r>
              <a:rPr lang="en-US" sz="2000" dirty="0" smtClean="0"/>
              <a:t> (Zeller) (</a:t>
            </a:r>
            <a:r>
              <a:rPr lang="en-US" sz="2000" dirty="0" err="1" smtClean="0"/>
              <a:t>Pyraloidea</a:t>
            </a:r>
            <a:r>
              <a:rPr lang="en-US" sz="2000" dirty="0" smtClean="0"/>
              <a:t>: </a:t>
            </a:r>
            <a:r>
              <a:rPr lang="en-US" sz="2000" dirty="0" err="1" smtClean="0"/>
              <a:t>Crambidae</a:t>
            </a:r>
            <a:r>
              <a:rPr lang="en-US" sz="2000" dirty="0" smtClean="0"/>
              <a:t>).  Reference PDR: 1511851.  </a:t>
            </a:r>
          </a:p>
          <a:p>
            <a:r>
              <a:rPr lang="en-US" sz="2000" dirty="0" smtClean="0"/>
              <a:t>	Accessed 3/11/2014.</a:t>
            </a:r>
          </a:p>
          <a:p>
            <a:pPr lvl="1"/>
            <a:r>
              <a:rPr lang="en-US" sz="1600" dirty="0" smtClean="0"/>
              <a:t>	http://www.kernag.com/dept/news/2010/2010-san-diego-duponchelia-fovealis-07-16-2010.pdf</a:t>
            </a:r>
            <a:endParaRPr lang="en-US" u="none" dirty="0" smtClean="0"/>
          </a:p>
          <a:p>
            <a:r>
              <a:rPr lang="en-US" u="none" dirty="0" smtClean="0"/>
              <a:t>Trematerra, P. 1990.  “Morphological aspects of </a:t>
            </a:r>
            <a:r>
              <a:rPr lang="en-US" i="1" u="none" dirty="0" smtClean="0"/>
              <a:t>Duponchelia fovealis</a:t>
            </a:r>
            <a:r>
              <a:rPr lang="en-US" u="none" dirty="0" smtClean="0"/>
              <a:t> Zeller (Lepidoptera: Pyralidae)”.  Redia, vol. 73, issue 1, pp. 41-52. </a:t>
            </a:r>
          </a:p>
          <a:p>
            <a:endParaRPr lang="en-US" u="none" dirty="0"/>
          </a:p>
        </p:txBody>
      </p:sp>
      <p:sp>
        <p:nvSpPr>
          <p:cNvPr id="4" name="Slide Number Placeholder 3"/>
          <p:cNvSpPr>
            <a:spLocks noGrp="1"/>
          </p:cNvSpPr>
          <p:nvPr>
            <p:ph type="sldNum" sz="quarter" idx="10"/>
          </p:nvPr>
        </p:nvSpPr>
        <p:spPr/>
        <p:txBody>
          <a:bodyPr/>
          <a:lstStyle/>
          <a:p>
            <a:fld id="{5CCA90EC-84E6-4F64-9E23-D2D711A03EA1}"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sz="1200" kern="1200" dirty="0" smtClean="0">
                <a:solidFill>
                  <a:schemeClr val="tx1"/>
                </a:solidFill>
                <a:latin typeface="+mn-lt"/>
                <a:ea typeface="+mn-ea"/>
                <a:cs typeface="+mn-cs"/>
              </a:rPr>
              <a:t>Adults have a wingspan of 19 to 21mm (0.75 to 0.83in).  The forewings (measuring 9 to 11mm or 0.35</a:t>
            </a:r>
            <a:r>
              <a:rPr lang="en-US" sz="1200" kern="1200" baseline="0" dirty="0" smtClean="0">
                <a:solidFill>
                  <a:schemeClr val="tx1"/>
                </a:solidFill>
                <a:latin typeface="+mn-lt"/>
                <a:ea typeface="+mn-ea"/>
                <a:cs typeface="+mn-cs"/>
              </a:rPr>
              <a:t> to 0.43in) </a:t>
            </a:r>
            <a:r>
              <a:rPr lang="en-US" sz="1200" kern="1200" dirty="0" smtClean="0">
                <a:solidFill>
                  <a:schemeClr val="tx1"/>
                </a:solidFill>
                <a:latin typeface="+mn-lt"/>
                <a:ea typeface="+mn-ea"/>
                <a:cs typeface="+mn-cs"/>
              </a:rPr>
              <a:t>are gray-brown in color with 2 yellowish</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white transverse lines (red arrows).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outermost of these lines has a pronounced “finger” that points towards the edge of the wing (yellow arrow).</a:t>
            </a:r>
            <a:r>
              <a:rPr lang="en-US" sz="1200" kern="1200" baseline="0" dirty="0" smtClean="0">
                <a:solidFill>
                  <a:schemeClr val="tx1"/>
                </a:solidFill>
                <a:latin typeface="+mn-lt"/>
                <a:ea typeface="+mn-ea"/>
                <a:cs typeface="+mn-cs"/>
              </a:rPr>
              <a:t>  </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When at rest, the wings are held out from body forming a triangle. The wing fringe is cream-colored alternating with dark bands (orange arrows).  The adult body measures 9 to 12mm (0.35</a:t>
            </a:r>
            <a:r>
              <a:rPr lang="en-US" sz="1200" kern="1200" baseline="0" dirty="0" smtClean="0">
                <a:solidFill>
                  <a:schemeClr val="tx1"/>
                </a:solidFill>
                <a:latin typeface="+mn-lt"/>
                <a:ea typeface="+mn-ea"/>
                <a:cs typeface="+mn-cs"/>
              </a:rPr>
              <a:t> to 0.5in) </a:t>
            </a:r>
            <a:r>
              <a:rPr lang="en-US" sz="1200" kern="1200" dirty="0" smtClean="0">
                <a:solidFill>
                  <a:schemeClr val="tx1"/>
                </a:solidFill>
                <a:latin typeface="+mn-lt"/>
                <a:ea typeface="+mn-ea"/>
                <a:cs typeface="+mn-cs"/>
              </a:rPr>
              <a:t>in length.  The head, antennae, and body are olive brown.  The abdomen has cream colored rings encircling it (purple arrows).  The legs are pale brown.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abdomen is held curved upwards (almost 90</a:t>
            </a:r>
            <a:r>
              <a:rPr lang="en-US" sz="1200" kern="1200" dirty="0" smtClean="0">
                <a:solidFill>
                  <a:schemeClr val="tx1"/>
                </a:solidFill>
                <a:latin typeface="Vrinda"/>
                <a:ea typeface="+mn-ea"/>
                <a:cs typeface="Vrinda"/>
              </a:rPr>
              <a:t>°</a:t>
            </a:r>
            <a:r>
              <a:rPr lang="en-US" sz="1200" kern="1200" dirty="0" smtClean="0">
                <a:solidFill>
                  <a:schemeClr val="tx1"/>
                </a:solidFill>
                <a:latin typeface="+mn-lt"/>
                <a:ea typeface="+mn-ea"/>
                <a:cs typeface="+mn-cs"/>
              </a:rPr>
              <a:t> from horizontal – blue arrow).  Males have a longer, slimmer abdomen compared to females.  In fact, the abdomen</a:t>
            </a:r>
            <a:r>
              <a:rPr lang="en-US" sz="1200" kern="1200" baseline="0" dirty="0" smtClean="0">
                <a:solidFill>
                  <a:schemeClr val="tx1"/>
                </a:solidFill>
                <a:latin typeface="+mn-lt"/>
                <a:ea typeface="+mn-ea"/>
                <a:cs typeface="+mn-cs"/>
              </a:rPr>
              <a:t> of the male is unusually long for most moths as it extends beyond the wings.  </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a:t>
            </a:r>
            <a:r>
              <a:rPr lang="en-US" sz="1200" kern="1200" baseline="0" dirty="0" smtClean="0">
                <a:solidFill>
                  <a:schemeClr val="tx1"/>
                </a:solidFill>
                <a:latin typeface="+mn-lt"/>
                <a:ea typeface="+mn-ea"/>
                <a:cs typeface="+mn-cs"/>
              </a:rPr>
              <a:t> males</a:t>
            </a:r>
            <a:r>
              <a:rPr lang="en-US" sz="1200" kern="1200" dirty="0" smtClean="0">
                <a:solidFill>
                  <a:schemeClr val="tx1"/>
                </a:solidFill>
                <a:latin typeface="+mn-lt"/>
                <a:ea typeface="+mn-ea"/>
                <a:cs typeface="+mn-cs"/>
              </a:rPr>
              <a:t> also have a cream colored somewhat triangular shaped spot located along the innermost line of the forewing (white</a:t>
            </a:r>
            <a:r>
              <a:rPr lang="en-US" sz="1200" kern="1200" baseline="0" dirty="0" smtClean="0">
                <a:solidFill>
                  <a:schemeClr val="tx1"/>
                </a:solidFill>
                <a:latin typeface="+mn-lt"/>
                <a:ea typeface="+mn-ea"/>
                <a:cs typeface="+mn-cs"/>
              </a:rPr>
              <a:t> arrows)</a:t>
            </a:r>
            <a:r>
              <a:rPr lang="en-US" sz="1200" kern="1200" dirty="0" smtClean="0">
                <a:solidFill>
                  <a:schemeClr val="tx1"/>
                </a:solidFill>
                <a:latin typeface="+mn-lt"/>
                <a:ea typeface="+mn-ea"/>
                <a:cs typeface="+mn-cs"/>
              </a:rPr>
              <a:t>.  In some cases, this</a:t>
            </a:r>
            <a:r>
              <a:rPr lang="en-US" sz="1200" kern="1200" baseline="0" dirty="0" smtClean="0">
                <a:solidFill>
                  <a:schemeClr val="tx1"/>
                </a:solidFill>
                <a:latin typeface="+mn-lt"/>
                <a:ea typeface="+mn-ea"/>
                <a:cs typeface="+mn-cs"/>
              </a:rPr>
              <a:t> area looks like a clear area in the wing (fovea).  </a:t>
            </a:r>
            <a:r>
              <a:rPr lang="en-US" sz="1200" kern="1200" dirty="0" smtClean="0">
                <a:solidFill>
                  <a:schemeClr val="tx1"/>
                </a:solidFill>
                <a:latin typeface="+mn-lt"/>
                <a:ea typeface="+mn-ea"/>
                <a:cs typeface="+mn-cs"/>
              </a:rPr>
              <a:t>This area may be seen when the males are at rest, though probably the use of a hand lens is needed.  In addition, if the male</a:t>
            </a:r>
            <a:r>
              <a:rPr lang="en-US" sz="1200" kern="1200" baseline="0" dirty="0" smtClean="0">
                <a:solidFill>
                  <a:schemeClr val="tx1"/>
                </a:solidFill>
                <a:latin typeface="+mn-lt"/>
                <a:ea typeface="+mn-ea"/>
                <a:cs typeface="+mn-cs"/>
              </a:rPr>
              <a:t> specimen has lost many of its scales, you may not be able to see this area at all.  You may even have a hard time seeing the “finger” on the outermost line if the specimen has lost many wing scales.    </a:t>
            </a:r>
          </a:p>
          <a:p>
            <a:endParaRPr lang="en-US" sz="1200" kern="1200" baseline="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hindwings cannot be seen unless the specimen is </a:t>
            </a:r>
            <a:r>
              <a:rPr lang="en-US" sz="1200" kern="1200" baseline="0" dirty="0" smtClean="0">
                <a:solidFill>
                  <a:schemeClr val="tx1"/>
                </a:solidFill>
                <a:latin typeface="+mn-lt"/>
                <a:ea typeface="+mn-ea"/>
                <a:cs typeface="+mn-cs"/>
              </a:rPr>
              <a:t>spread.  When they are, you will see that the </a:t>
            </a:r>
            <a:r>
              <a:rPr lang="en-US" sz="1200" kern="1200" baseline="0" dirty="0" err="1" smtClean="0">
                <a:solidFill>
                  <a:schemeClr val="tx1"/>
                </a:solidFill>
                <a:latin typeface="+mn-lt"/>
                <a:ea typeface="+mn-ea"/>
                <a:cs typeface="+mn-cs"/>
              </a:rPr>
              <a:t>hindwings</a:t>
            </a:r>
            <a:r>
              <a:rPr lang="en-US" sz="1200" kern="1200" baseline="0" dirty="0" smtClean="0">
                <a:solidFill>
                  <a:schemeClr val="tx1"/>
                </a:solidFill>
                <a:latin typeface="+mn-lt"/>
                <a:ea typeface="+mn-ea"/>
                <a:cs typeface="+mn-cs"/>
              </a:rPr>
              <a:t> of</a:t>
            </a:r>
            <a:r>
              <a:rPr lang="en-US" sz="1200" kern="1200" dirty="0" smtClean="0">
                <a:solidFill>
                  <a:schemeClr val="tx1"/>
                </a:solidFill>
                <a:latin typeface="+mn-lt"/>
                <a:ea typeface="+mn-ea"/>
                <a:cs typeface="+mn-cs"/>
              </a:rPr>
              <a:t> both sexes are pale-olive brown with a cream colored wavy line going across the middle of the wing.</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It</a:t>
            </a:r>
            <a:r>
              <a:rPr lang="en-US" sz="1200" kern="1200" baseline="0" dirty="0" smtClean="0">
                <a:solidFill>
                  <a:schemeClr val="tx1"/>
                </a:solidFill>
                <a:latin typeface="+mn-lt"/>
                <a:ea typeface="+mn-ea"/>
                <a:cs typeface="+mn-cs"/>
              </a:rPr>
              <a:t> has been noted in a few articles that the adults (presumably both males and females) fly low and fast with their abdomen curved upwards which gives the species a unique flight pattern (rather quick and irregular in movement).  In addition, it has been noted that with heavy infestations, the adults can move in swarms.</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Information sources:</a:t>
            </a:r>
          </a:p>
          <a:p>
            <a:r>
              <a:rPr lang="en-US" sz="2000" dirty="0" smtClean="0"/>
              <a:t>Anonymous. 2005b. Plant Pest Information: </a:t>
            </a:r>
            <a:r>
              <a:rPr lang="en-US" sz="2000" i="1" dirty="0" smtClean="0"/>
              <a:t>Duponchelia fovealis </a:t>
            </a:r>
            <a:r>
              <a:rPr lang="en-US" sz="2000" dirty="0" smtClean="0"/>
              <a:t>Zeller. Canadian Food Inspection Agency. </a:t>
            </a:r>
          </a:p>
          <a:p>
            <a:r>
              <a:rPr lang="en-US" sz="2000" dirty="0" smtClean="0"/>
              <a:t>	Accessed 3/11/2014.</a:t>
            </a:r>
          </a:p>
          <a:p>
            <a:pPr lvl="1"/>
            <a:r>
              <a:rPr lang="en-US" sz="1600" dirty="0" smtClean="0"/>
              <a:t>	http://entnemdept.ufl.edu/pestalert/Duponchelia_fovealis_Canada.pdf</a:t>
            </a:r>
          </a:p>
          <a:p>
            <a:r>
              <a:rPr lang="en-US" sz="2000" dirty="0" err="1" smtClean="0"/>
              <a:t>Bethke</a:t>
            </a:r>
            <a:r>
              <a:rPr lang="en-US" sz="2000" dirty="0" smtClean="0"/>
              <a:t>, J. and B. Vander </a:t>
            </a:r>
            <a:r>
              <a:rPr lang="en-US" sz="2000" dirty="0" err="1" smtClean="0"/>
              <a:t>Mey</a:t>
            </a:r>
            <a:r>
              <a:rPr lang="en-US" sz="2000" dirty="0" smtClean="0"/>
              <a:t>. Pest Alert:   </a:t>
            </a:r>
            <a:r>
              <a:rPr lang="en-US" sz="2000" i="1" dirty="0" smtClean="0"/>
              <a:t>Duponchelia fovealis.</a:t>
            </a:r>
            <a:r>
              <a:rPr lang="en-US" sz="2000" dirty="0" smtClean="0"/>
              <a:t> University of California Cooperative Extension, San Diego.  </a:t>
            </a:r>
          </a:p>
          <a:p>
            <a:r>
              <a:rPr lang="en-US" sz="2000" dirty="0" smtClean="0"/>
              <a:t>	Accessed 3/11/2014. </a:t>
            </a:r>
          </a:p>
          <a:p>
            <a:pPr lvl="1"/>
            <a:r>
              <a:rPr lang="en-US" sz="1600" dirty="0" smtClean="0"/>
              <a:t>	http://ucanr.org/sites/cetest/files/55177.pdf</a:t>
            </a:r>
            <a:r>
              <a:rPr lang="en-US" i="0" u="none" dirty="0" smtClean="0"/>
              <a:t> </a:t>
            </a:r>
          </a:p>
          <a:p>
            <a:r>
              <a:rPr lang="en-US" sz="1200" i="0" u="none" dirty="0" smtClean="0"/>
              <a:t>Bonsignore, Carmelo Peter and Vincenzo Vacante.  2010.  “Duponchelia fovealis (Zeller). A New Emergency for Strawberries?”.  </a:t>
            </a:r>
            <a:r>
              <a:rPr lang="it-IT" sz="1200" i="0" u="none" dirty="0" smtClean="0"/>
              <a:t>Protezione delle colture, pp. 40-43.</a:t>
            </a:r>
            <a:r>
              <a:rPr lang="en-US" sz="1200" i="0" u="none" dirty="0" smtClean="0"/>
              <a:t> </a:t>
            </a:r>
          </a:p>
          <a:p>
            <a:r>
              <a:rPr lang="en-US" sz="2000" dirty="0" err="1" smtClean="0"/>
              <a:t>Brambila</a:t>
            </a:r>
            <a:r>
              <a:rPr lang="en-US" sz="2000" dirty="0" smtClean="0"/>
              <a:t>, J. and I. Stocks.  2010.  The European Pepper Moth, </a:t>
            </a:r>
            <a:r>
              <a:rPr lang="en-US" sz="2000" i="1" dirty="0" smtClean="0"/>
              <a:t>Duponchelia fovealis </a:t>
            </a:r>
            <a:r>
              <a:rPr lang="en-US" sz="2000" dirty="0" smtClean="0"/>
              <a:t>Zeller (Lepidoptera: </a:t>
            </a:r>
            <a:r>
              <a:rPr lang="en-US" sz="2000" dirty="0" err="1" smtClean="0"/>
              <a:t>Crambidae</a:t>
            </a:r>
            <a:r>
              <a:rPr lang="en-US" sz="2000" dirty="0" smtClean="0"/>
              <a:t>), a Mediterranean Pest Moth Discovered in Central Florida.  </a:t>
            </a:r>
          </a:p>
          <a:p>
            <a:r>
              <a:rPr lang="en-US" sz="2000" dirty="0" smtClean="0"/>
              <a:t>	Accessed 3/11/2014. </a:t>
            </a:r>
          </a:p>
          <a:p>
            <a:pPr lvl="1"/>
            <a:r>
              <a:rPr lang="en-US" sz="1600" dirty="0" smtClean="0"/>
              <a:t>	http://www.freshfromflorida.com/content/download/23893/486212/duponchelia-fovealis.pdf</a:t>
            </a:r>
            <a:r>
              <a:rPr lang="en-US" sz="1600" u="none" dirty="0" smtClean="0"/>
              <a:t> </a:t>
            </a:r>
          </a:p>
          <a:p>
            <a:r>
              <a:rPr lang="en-US" i="0" u="none" dirty="0" smtClean="0"/>
              <a:t>CABI International. 2010.  “Selected Sections for: Duponchelia fovealis (Southern European Marshland Pyralid)”.  Crop Protection Compendium.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Guda, C. D. , A. Capizzi, and P. Trematerra.  1988.  “Damages on </a:t>
            </a:r>
            <a:r>
              <a:rPr lang="en-US" sz="1200" i="1" u="none" dirty="0" smtClean="0"/>
              <a:t>Eustoma grandiflorum</a:t>
            </a:r>
            <a:r>
              <a:rPr lang="en-US" sz="1200" u="none" dirty="0" smtClean="0"/>
              <a:t> (Raf.) Shinn.  Caused by </a:t>
            </a:r>
            <a:r>
              <a:rPr lang="en-US" sz="1200" i="1" u="none" dirty="0" smtClean="0"/>
              <a:t>Duponchelia fovealis </a:t>
            </a:r>
            <a:r>
              <a:rPr lang="en-US" sz="1200" u="none" dirty="0" smtClean="0"/>
              <a:t>(Zeller)”.  Annali dell’Istituto Sperimentale per la Floricultura. Vol. 19, pp. 3-11.    </a:t>
            </a:r>
          </a:p>
          <a:p>
            <a:r>
              <a:rPr lang="en-US" sz="2000" dirty="0" smtClean="0"/>
              <a:t>Hoffman, Kevin.  2010.  CDFA Detection Advisory for a </a:t>
            </a:r>
            <a:r>
              <a:rPr lang="en-US" sz="2000" dirty="0" err="1" smtClean="0"/>
              <a:t>Cramid</a:t>
            </a:r>
            <a:r>
              <a:rPr lang="en-US" sz="2000" dirty="0" smtClean="0"/>
              <a:t> moth: </a:t>
            </a:r>
            <a:r>
              <a:rPr lang="en-US" sz="2000" i="1" dirty="0" smtClean="0"/>
              <a:t>Duponchelia fovealis</a:t>
            </a:r>
            <a:r>
              <a:rPr lang="en-US" sz="2000" dirty="0" smtClean="0"/>
              <a:t> (Zeller) (</a:t>
            </a:r>
            <a:r>
              <a:rPr lang="en-US" sz="2000" dirty="0" err="1" smtClean="0"/>
              <a:t>Pyraloidea</a:t>
            </a:r>
            <a:r>
              <a:rPr lang="en-US" sz="2000" dirty="0" smtClean="0"/>
              <a:t>: </a:t>
            </a:r>
            <a:r>
              <a:rPr lang="en-US" sz="2000" dirty="0" err="1" smtClean="0"/>
              <a:t>Crambidae</a:t>
            </a:r>
            <a:r>
              <a:rPr lang="en-US" sz="2000" dirty="0" smtClean="0"/>
              <a:t>).  Reference PDR: 1511851.  </a:t>
            </a:r>
          </a:p>
          <a:p>
            <a:r>
              <a:rPr lang="en-US" sz="2000" dirty="0" smtClean="0"/>
              <a:t>	Accessed 3/11/2014.</a:t>
            </a:r>
          </a:p>
          <a:p>
            <a:pPr lvl="1"/>
            <a:r>
              <a:rPr lang="en-US" sz="1600" dirty="0" smtClean="0"/>
              <a:t>	http://www.kernag.com/dept/news/2010/2010-san-diego-duponchelia-fovealis-07-16-2010.pdf</a:t>
            </a:r>
            <a:endParaRPr lang="en-US" u="non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Pijnakker, Juliette.  2001.  “</a:t>
            </a:r>
            <a:r>
              <a:rPr lang="en-US" sz="1200" i="1" u="none" dirty="0" smtClean="0"/>
              <a:t>Duponchelia fovealis</a:t>
            </a:r>
            <a:r>
              <a:rPr lang="en-US" sz="1200" u="none" dirty="0" smtClean="0"/>
              <a:t>, le lépidoptère redouté des plantes en pot aux Pays-Bas”,  Revue Horticole, volume 429, pp. 51-53.</a:t>
            </a:r>
          </a:p>
          <a:p>
            <a:r>
              <a:rPr lang="en-US" u="none" dirty="0" smtClean="0"/>
              <a:t>Trematerra, P. 1990.  “Morphological aspects of </a:t>
            </a:r>
            <a:r>
              <a:rPr lang="en-US" i="1" u="none" dirty="0" smtClean="0"/>
              <a:t>Duponchelia fovealis</a:t>
            </a:r>
            <a:r>
              <a:rPr lang="en-US" u="none" dirty="0" smtClean="0"/>
              <a:t> Zeller (Lepidoptera: Pyralidae)”.  Redia, vol. 73, issue 1, pp. 41-52.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dirty="0" smtClean="0"/>
              <a:t>Unknown. 2006a.  “</a:t>
            </a:r>
            <a:r>
              <a:rPr lang="en-US" sz="1200" i="1" u="none" dirty="0" smtClean="0"/>
              <a:t>Duponchelia</a:t>
            </a:r>
            <a:r>
              <a:rPr lang="en-US" sz="1200" u="none" dirty="0" smtClean="0"/>
              <a:t> alla ribalta”, Colture Protette, No. 3, page 14.</a:t>
            </a:r>
          </a:p>
          <a:p>
            <a:endParaRPr lang="en-US" sz="1200" u="none"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CCA90EC-84E6-4F64-9E23-D2D711A03EA1}"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685800" y="2717454"/>
            <a:ext cx="7772400" cy="1470025"/>
          </a:xfrm>
          <a:prstGeom prst="rect">
            <a:avLst/>
          </a:prstGeom>
        </p:spPr>
        <p:txBody>
          <a:bodyPr/>
          <a:lstStyle>
            <a:lvl1pPr>
              <a:defRPr b="1">
                <a:solidFill>
                  <a:schemeClr val="bg1"/>
                </a:solidFill>
                <a:latin typeface="+mj-lt"/>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90292" y="237003"/>
            <a:ext cx="8363415" cy="755151"/>
          </a:xfrm>
          <a:prstGeom prst="rect">
            <a:avLst/>
          </a:prstGeom>
        </p:spPr>
        <p:txBody>
          <a:bodyPr/>
          <a:lstStyle>
            <a:lvl1pPr>
              <a:defRPr sz="4000" b="1">
                <a:solidFill>
                  <a:schemeClr val="bg1"/>
                </a:solidFill>
              </a:defRPr>
            </a:lvl1pPr>
          </a:lstStyle>
          <a:p>
            <a:r>
              <a:rPr lang="en-US" dirty="0" smtClean="0"/>
              <a:t>Title is 44pt Calibri, in this location</a:t>
            </a:r>
            <a:endParaRPr lang="en-US" dirty="0"/>
          </a:p>
        </p:txBody>
      </p:sp>
      <p:sp>
        <p:nvSpPr>
          <p:cNvPr id="8" name="Subtitle 2"/>
          <p:cNvSpPr>
            <a:spLocks noGrp="1"/>
          </p:cNvSpPr>
          <p:nvPr>
            <p:ph type="subTitle" idx="1" hasCustomPrompt="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Content goes here in 20pt Calibri</a:t>
            </a:r>
          </a:p>
          <a:p>
            <a:endParaRPr lang="en-US" dirty="0" smtClean="0"/>
          </a:p>
          <a:p>
            <a:endParaRPr lang="en-US" dirty="0" smtClean="0"/>
          </a:p>
          <a:p>
            <a:endParaRPr lang="en-US" dirty="0" smtClean="0"/>
          </a:p>
          <a:p>
            <a:r>
              <a:rPr lang="en-US" dirty="0" smtClean="0"/>
              <a:t>Even bulleted text</a:t>
            </a:r>
            <a:endParaRPr lang="en-US" dirty="0"/>
          </a:p>
        </p:txBody>
      </p:sp>
      <p:sp>
        <p:nvSpPr>
          <p:cNvPr id="9" name="Text Placeholder 8"/>
          <p:cNvSpPr>
            <a:spLocks noGrp="1"/>
          </p:cNvSpPr>
          <p:nvPr>
            <p:ph type="body" sz="quarter" idx="13" hasCustomPrompt="1"/>
          </p:nvPr>
        </p:nvSpPr>
        <p:spPr>
          <a:xfrm>
            <a:off x="901148" y="5452129"/>
            <a:ext cx="7315199" cy="501651"/>
          </a:xfrm>
          <a:prstGeom prst="rect">
            <a:avLst/>
          </a:prstGeom>
        </p:spPr>
        <p:txBody>
          <a:bodyPr/>
          <a:lstStyle>
            <a:lvl1pPr>
              <a:buFontTx/>
              <a:buNone/>
              <a:defRPr sz="1200">
                <a:solidFill>
                  <a:schemeClr val="bg1"/>
                </a:solidFill>
              </a:defRPr>
            </a:lvl1pPr>
          </a:lstStyle>
          <a:p>
            <a:pPr>
              <a:defRPr/>
            </a:pPr>
            <a:r>
              <a:rPr lang="en-US" dirty="0" smtClean="0"/>
              <a:t>If photo has caption, it goes here  and  is 14 pt </a:t>
            </a:r>
            <a:r>
              <a:rPr lang="en-US" dirty="0" err="1" smtClean="0"/>
              <a:t>callibri</a:t>
            </a:r>
            <a:endParaRPr lang="en-US" dirty="0"/>
          </a:p>
        </p:txBody>
      </p:sp>
      <p:sp>
        <p:nvSpPr>
          <p:cNvPr id="6" name="Text Placeholder 3"/>
          <p:cNvSpPr>
            <a:spLocks noGrp="1"/>
          </p:cNvSpPr>
          <p:nvPr>
            <p:ph type="body" sz="quarter" idx="10" hasCustomPrompt="1"/>
          </p:nvPr>
        </p:nvSpPr>
        <p:spPr>
          <a:xfrm>
            <a:off x="7077754"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197816" y="226722"/>
            <a:ext cx="8787160" cy="8334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Content Placeholder 2"/>
          <p:cNvSpPr>
            <a:spLocks noGrp="1"/>
          </p:cNvSpPr>
          <p:nvPr>
            <p:ph sz="half" idx="1"/>
          </p:nvPr>
        </p:nvSpPr>
        <p:spPr>
          <a:xfrm>
            <a:off x="457200" y="1242893"/>
            <a:ext cx="4038600" cy="4349042"/>
          </a:xfrm>
          <a:prstGeom prst="rect">
            <a:avLst/>
          </a:prstGeom>
        </p:spPr>
        <p:txBody>
          <a:bodyPr/>
          <a:lstStyle>
            <a:lvl1pPr>
              <a:defRPr sz="2000" b="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3"/>
          <p:cNvSpPr>
            <a:spLocks noGrp="1"/>
          </p:cNvSpPr>
          <p:nvPr>
            <p:ph sz="half" idx="2"/>
          </p:nvPr>
        </p:nvSpPr>
        <p:spPr>
          <a:xfrm>
            <a:off x="4648200" y="1242892"/>
            <a:ext cx="4038600" cy="4405487"/>
          </a:xfrm>
          <a:prstGeom prst="rect">
            <a:avLst/>
          </a:prstGeom>
        </p:spPr>
        <p:txBody>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Text Placeholder 3"/>
          <p:cNvSpPr>
            <a:spLocks noGrp="1"/>
          </p:cNvSpPr>
          <p:nvPr>
            <p:ph type="body" sz="quarter" idx="10" hasCustomPrompt="1"/>
          </p:nvPr>
        </p:nvSpPr>
        <p:spPr>
          <a:xfrm>
            <a:off x="6891130" y="6347103"/>
            <a:ext cx="2252870"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ample photo slide">
    <p:spTree>
      <p:nvGrpSpPr>
        <p:cNvPr id="1" name=""/>
        <p:cNvGrpSpPr/>
        <p:nvPr/>
      </p:nvGrpSpPr>
      <p:grpSpPr>
        <a:xfrm>
          <a:off x="0" y="0"/>
          <a:ext cx="0" cy="0"/>
          <a:chOff x="0" y="0"/>
          <a:chExt cx="0" cy="0"/>
        </a:xfrm>
      </p:grpSpPr>
      <p:pic>
        <p:nvPicPr>
          <p:cNvPr id="3" name="Picture 2" descr="5194045-LGPT.jpg"/>
          <p:cNvPicPr>
            <a:picLocks noChangeAspect="1"/>
          </p:cNvPicPr>
          <p:nvPr/>
        </p:nvPicPr>
        <p:blipFill>
          <a:blip r:embed="rId2" cstate="print"/>
          <a:srcRect l="2285" r="1460" b="6609"/>
          <a:stretch>
            <a:fillRect/>
          </a:stretch>
        </p:blipFill>
        <p:spPr>
          <a:xfrm>
            <a:off x="1326103" y="361390"/>
            <a:ext cx="6581422" cy="4257078"/>
          </a:xfrm>
          <a:prstGeom prst="roundRect">
            <a:avLst/>
          </a:prstGeom>
          <a:ln w="38100">
            <a:solidFill>
              <a:srgbClr val="003366"/>
            </a:solidFill>
          </a:ln>
          <a:effectLst>
            <a:outerShdw blurRad="292100" dist="139700" dir="2700000" algn="tl" rotWithShape="0">
              <a:srgbClr val="333333">
                <a:alpha val="65000"/>
              </a:srgbClr>
            </a:outerShdw>
          </a:effectLst>
        </p:spPr>
      </p:pic>
      <p:sp>
        <p:nvSpPr>
          <p:cNvPr id="5" name="Text Placeholder 3"/>
          <p:cNvSpPr>
            <a:spLocks noGrp="1"/>
          </p:cNvSpPr>
          <p:nvPr>
            <p:ph type="body" sz="quarter" idx="10" hasCustomPrompt="1"/>
          </p:nvPr>
        </p:nvSpPr>
        <p:spPr>
          <a:xfrm>
            <a:off x="7142923" y="6347103"/>
            <a:ext cx="2001078"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
        <p:nvSpPr>
          <p:cNvPr id="7" name="Text Placeholder 5"/>
          <p:cNvSpPr>
            <a:spLocks noGrp="1"/>
          </p:cNvSpPr>
          <p:nvPr>
            <p:ph type="body" sz="quarter" idx="15" hasCustomPrompt="1"/>
          </p:nvPr>
        </p:nvSpPr>
        <p:spPr>
          <a:xfrm>
            <a:off x="1660132" y="4799173"/>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dirty="0" smtClean="0"/>
              <a:t>Photo caption 14 pt</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5" name="Text Placeholder 5"/>
          <p:cNvSpPr>
            <a:spLocks noGrp="1"/>
          </p:cNvSpPr>
          <p:nvPr>
            <p:ph type="body" sz="quarter" idx="15" hasCustomPrompt="1"/>
          </p:nvPr>
        </p:nvSpPr>
        <p:spPr>
          <a:xfrm>
            <a:off x="1198800" y="5782329"/>
            <a:ext cx="2352675" cy="310319"/>
          </a:xfrm>
          <a:prstGeom prst="rect">
            <a:avLst/>
          </a:prstGeom>
        </p:spPr>
        <p:txBody>
          <a:bodyPr/>
          <a:lstStyle>
            <a:lvl1pPr>
              <a:buFontTx/>
              <a:buNone/>
              <a:defRPr sz="1400">
                <a:solidFill>
                  <a:schemeClr val="tx1"/>
                </a:solidFill>
              </a:defRPr>
            </a:lvl1pPr>
            <a:lvl2pPr>
              <a:buFontTx/>
              <a:buNone/>
              <a:defRPr sz="1400"/>
            </a:lvl2pPr>
            <a:lvl3pPr>
              <a:buFontTx/>
              <a:buNone/>
              <a:defRPr sz="1400"/>
            </a:lvl3pPr>
            <a:lvl4pPr>
              <a:buFontTx/>
              <a:buNone/>
              <a:defRPr sz="1400"/>
            </a:lvl4pPr>
            <a:lvl5pPr>
              <a:buFontTx/>
              <a:buNone/>
              <a:defRPr sz="1400"/>
            </a:lvl5pPr>
          </a:lstStyle>
          <a:p>
            <a:pPr lvl="0"/>
            <a:r>
              <a:rPr lang="en-US" dirty="0" smtClean="0"/>
              <a:t>Photo caption 14 pt</a:t>
            </a:r>
            <a:endParaRPr lang="en-US" dirty="0"/>
          </a:p>
        </p:txBody>
      </p:sp>
      <p:sp>
        <p:nvSpPr>
          <p:cNvPr id="7" name="Picture Placeholder 6"/>
          <p:cNvSpPr>
            <a:spLocks noGrp="1"/>
          </p:cNvSpPr>
          <p:nvPr>
            <p:ph type="pic" sz="quarter" idx="16"/>
          </p:nvPr>
        </p:nvSpPr>
        <p:spPr>
          <a:xfrm>
            <a:off x="1274348" y="542640"/>
            <a:ext cx="6705423" cy="4188354"/>
          </a:xfrm>
          <a:prstGeom prst="rect">
            <a:avLst/>
          </a:prstGeom>
        </p:spPr>
        <p:txBody>
          <a:bodyPr/>
          <a:lstStyle>
            <a:lvl1pPr>
              <a:defRPr>
                <a:solidFill>
                  <a:schemeClr val="bg1"/>
                </a:solidFill>
              </a:defRPr>
            </a:lvl1pPr>
          </a:lstStyle>
          <a:p>
            <a:r>
              <a:rPr lang="en-US" dirty="0" smtClean="0"/>
              <a:t>Click icon to add picture</a:t>
            </a:r>
            <a:endParaRPr lang="en-US" dirty="0"/>
          </a:p>
        </p:txBody>
      </p:sp>
      <p:sp>
        <p:nvSpPr>
          <p:cNvPr id="6" name="Text Placeholder 3"/>
          <p:cNvSpPr>
            <a:spLocks noGrp="1"/>
          </p:cNvSpPr>
          <p:nvPr>
            <p:ph type="body" sz="quarter" idx="10" hasCustomPrompt="1"/>
          </p:nvPr>
        </p:nvSpPr>
        <p:spPr>
          <a:xfrm>
            <a:off x="6600675" y="6347103"/>
            <a:ext cx="2543325"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ample layout">
    <p:spTree>
      <p:nvGrpSpPr>
        <p:cNvPr id="1" name=""/>
        <p:cNvGrpSpPr/>
        <p:nvPr/>
      </p:nvGrpSpPr>
      <p:grpSpPr>
        <a:xfrm>
          <a:off x="0" y="0"/>
          <a:ext cx="0" cy="0"/>
          <a:chOff x="0" y="0"/>
          <a:chExt cx="0" cy="0"/>
        </a:xfrm>
      </p:grpSpPr>
      <p:sp>
        <p:nvSpPr>
          <p:cNvPr id="8" name="Text Placeholder 9"/>
          <p:cNvSpPr>
            <a:spLocks noGrp="1"/>
          </p:cNvSpPr>
          <p:nvPr>
            <p:ph type="body" sz="quarter" idx="14" hasCustomPrompt="1"/>
          </p:nvPr>
        </p:nvSpPr>
        <p:spPr>
          <a:xfrm>
            <a:off x="1636874" y="4903659"/>
            <a:ext cx="2352675" cy="377825"/>
          </a:xfrm>
          <a:prstGeom prst="rect">
            <a:avLst/>
          </a:prstGeom>
        </p:spPr>
        <p:txBody>
          <a:bodyPr/>
          <a:lstStyle>
            <a:lvl1pPr>
              <a:buFontTx/>
              <a:buNone/>
              <a:defRPr sz="1400">
                <a:solidFill>
                  <a:schemeClr val="bg1"/>
                </a:solidFill>
              </a:defRPr>
            </a:lvl1pPr>
          </a:lstStyle>
          <a:p>
            <a:pPr lvl="0"/>
            <a:r>
              <a:rPr lang="en-US" dirty="0" smtClean="0"/>
              <a:t>Photo caption here @ 14 pt</a:t>
            </a:r>
            <a:endParaRPr lang="en-US" dirty="0"/>
          </a:p>
        </p:txBody>
      </p:sp>
      <p:pic>
        <p:nvPicPr>
          <p:cNvPr id="9" name="Picture 1" descr="nationalquarantinemap.jpg"/>
          <p:cNvPicPr>
            <a:picLocks noChangeAspect="1"/>
          </p:cNvPicPr>
          <p:nvPr/>
        </p:nvPicPr>
        <p:blipFill>
          <a:blip r:embed="rId2" cstate="print"/>
          <a:stretch>
            <a:fillRect/>
          </a:stretch>
        </p:blipFill>
        <p:spPr bwMode="auto">
          <a:xfrm>
            <a:off x="1640314" y="498853"/>
            <a:ext cx="5895266" cy="4396804"/>
          </a:xfrm>
          <a:prstGeom prst="rect">
            <a:avLst/>
          </a:prstGeom>
          <a:ln w="38100">
            <a:solidFill>
              <a:srgbClr val="003366"/>
            </a:solidFill>
          </a:ln>
          <a:effectLst>
            <a:outerShdw blurRad="292100" dist="139700" dir="2700000" algn="tl" rotWithShape="0">
              <a:srgbClr val="333333">
                <a:alpha val="65000"/>
              </a:srgbClr>
            </a:outerShdw>
          </a:effectLst>
        </p:spPr>
      </p:pic>
      <p:sp>
        <p:nvSpPr>
          <p:cNvPr id="6" name="Text Placeholder 3"/>
          <p:cNvSpPr>
            <a:spLocks noGrp="1"/>
          </p:cNvSpPr>
          <p:nvPr>
            <p:ph type="body" sz="quarter" idx="10" hasCustomPrompt="1"/>
          </p:nvPr>
        </p:nvSpPr>
        <p:spPr>
          <a:xfrm>
            <a:off x="6547667" y="6347103"/>
            <a:ext cx="2596333"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13" name="Picture Placeholder 12"/>
          <p:cNvSpPr>
            <a:spLocks noGrp="1"/>
          </p:cNvSpPr>
          <p:nvPr>
            <p:ph type="pic" sz="quarter" idx="16"/>
          </p:nvPr>
        </p:nvSpPr>
        <p:spPr>
          <a:xfrm>
            <a:off x="940555" y="525283"/>
            <a:ext cx="7304087" cy="4392612"/>
          </a:xfrm>
          <a:prstGeom prst="rect">
            <a:avLst/>
          </a:prstGeom>
        </p:spPr>
        <p:txBody>
          <a:bodyPr/>
          <a:lstStyle>
            <a:lvl1pPr>
              <a:defRPr>
                <a:solidFill>
                  <a:schemeClr val="bg1"/>
                </a:solidFill>
              </a:defRPr>
            </a:lvl1pPr>
          </a:lstStyle>
          <a:p>
            <a:r>
              <a:rPr lang="en-US" dirty="0" smtClean="0"/>
              <a:t>Click icon to add picture</a:t>
            </a:r>
            <a:endParaRPr lang="en-US" dirty="0"/>
          </a:p>
        </p:txBody>
      </p:sp>
      <p:sp>
        <p:nvSpPr>
          <p:cNvPr id="5" name="Text Placeholder 3"/>
          <p:cNvSpPr>
            <a:spLocks noGrp="1"/>
          </p:cNvSpPr>
          <p:nvPr>
            <p:ph type="body" sz="quarter" idx="10" hasCustomPrompt="1"/>
          </p:nvPr>
        </p:nvSpPr>
        <p:spPr>
          <a:xfrm>
            <a:off x="6904383" y="6347103"/>
            <a:ext cx="2239617"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
        <p:nvSpPr>
          <p:cNvPr id="6" name="Text Placeholder 9"/>
          <p:cNvSpPr>
            <a:spLocks noGrp="1"/>
          </p:cNvSpPr>
          <p:nvPr>
            <p:ph type="body" sz="quarter" idx="14" hasCustomPrompt="1"/>
          </p:nvPr>
        </p:nvSpPr>
        <p:spPr>
          <a:xfrm>
            <a:off x="927653" y="4916911"/>
            <a:ext cx="2352675" cy="377825"/>
          </a:xfrm>
          <a:prstGeom prst="rect">
            <a:avLst/>
          </a:prstGeom>
        </p:spPr>
        <p:txBody>
          <a:bodyPr/>
          <a:lstStyle>
            <a:lvl1pPr>
              <a:buFontTx/>
              <a:buNone/>
              <a:defRPr sz="1400">
                <a:solidFill>
                  <a:schemeClr val="bg1"/>
                </a:solidFill>
              </a:defRPr>
            </a:lvl1pPr>
          </a:lstStyle>
          <a:p>
            <a:pPr lvl="0"/>
            <a:r>
              <a:rPr lang="en-US" dirty="0" smtClean="0"/>
              <a:t>Photo caption here @ 14 pt</a:t>
            </a:r>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9C73FD8-AE2B-4BDC-B9FD-978E748C58AE}" type="datetimeFigureOut">
              <a:rPr lang="en-US" smtClean="0"/>
              <a:pPr/>
              <a:t>11/17/2017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840D704-5E8D-4809-8132-C558ED60D31F}" type="slidenum">
              <a:rPr lang="en-US" smtClean="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685800" y="2717454"/>
            <a:ext cx="7772400" cy="1470025"/>
          </a:xfrm>
          <a:prstGeom prst="rect">
            <a:avLst/>
          </a:prstGeom>
        </p:spPr>
        <p:txBody>
          <a:bodyPr/>
          <a:lstStyle>
            <a:lvl1pPr>
              <a:defRPr b="1">
                <a:solidFill>
                  <a:schemeClr val="bg1"/>
                </a:solidFill>
                <a:latin typeface="+mj-lt"/>
              </a:defRPr>
            </a:lvl1pPr>
          </a:lstStyle>
          <a:p>
            <a:r>
              <a:rPr lang="en-US" smtClean="0"/>
              <a:t>Click to edit Master title style</a:t>
            </a:r>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90292" y="237003"/>
            <a:ext cx="8363415" cy="755151"/>
          </a:xfrm>
          <a:prstGeom prst="rect">
            <a:avLst/>
          </a:prstGeom>
        </p:spPr>
        <p:txBody>
          <a:bodyPr/>
          <a:lstStyle>
            <a:lvl1pPr>
              <a:defRPr sz="4000" b="1">
                <a:solidFill>
                  <a:schemeClr val="bg1"/>
                </a:solidFill>
              </a:defRPr>
            </a:lvl1pPr>
          </a:lstStyle>
          <a:p>
            <a:r>
              <a:rPr lang="en-US" dirty="0" smtClean="0"/>
              <a:t>Title is 44pt Calibri, in this location</a:t>
            </a:r>
            <a:endParaRPr lang="en-US" dirty="0"/>
          </a:p>
        </p:txBody>
      </p:sp>
      <p:sp>
        <p:nvSpPr>
          <p:cNvPr id="8" name="Subtitle 2"/>
          <p:cNvSpPr>
            <a:spLocks noGrp="1"/>
          </p:cNvSpPr>
          <p:nvPr>
            <p:ph type="subTitle" idx="1" hasCustomPrompt="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Content goes here in 20pt Calibri</a:t>
            </a:r>
          </a:p>
          <a:p>
            <a:endParaRPr lang="en-US" dirty="0" smtClean="0"/>
          </a:p>
          <a:p>
            <a:endParaRPr lang="en-US" dirty="0" smtClean="0"/>
          </a:p>
          <a:p>
            <a:endParaRPr lang="en-US" dirty="0" smtClean="0"/>
          </a:p>
          <a:p>
            <a:r>
              <a:rPr lang="en-US" dirty="0" smtClean="0"/>
              <a:t>Even bulleted text</a:t>
            </a:r>
            <a:endParaRPr lang="en-US" dirty="0"/>
          </a:p>
        </p:txBody>
      </p:sp>
      <p:sp>
        <p:nvSpPr>
          <p:cNvPr id="9" name="Text Placeholder 8"/>
          <p:cNvSpPr>
            <a:spLocks noGrp="1"/>
          </p:cNvSpPr>
          <p:nvPr>
            <p:ph type="body" sz="quarter" idx="13" hasCustomPrompt="1"/>
          </p:nvPr>
        </p:nvSpPr>
        <p:spPr>
          <a:xfrm>
            <a:off x="901148" y="5452129"/>
            <a:ext cx="7315199" cy="501651"/>
          </a:xfrm>
          <a:prstGeom prst="rect">
            <a:avLst/>
          </a:prstGeom>
        </p:spPr>
        <p:txBody>
          <a:bodyPr/>
          <a:lstStyle>
            <a:lvl1pPr>
              <a:buFontTx/>
              <a:buNone/>
              <a:defRPr sz="1200">
                <a:solidFill>
                  <a:schemeClr val="bg1"/>
                </a:solidFill>
              </a:defRPr>
            </a:lvl1pPr>
          </a:lstStyle>
          <a:p>
            <a:pPr>
              <a:defRPr/>
            </a:pPr>
            <a:r>
              <a:rPr lang="en-US" dirty="0" smtClean="0"/>
              <a:t>If photo has caption, it goes here  and  is 14 pt </a:t>
            </a:r>
            <a:r>
              <a:rPr lang="en-US" dirty="0" err="1" smtClean="0"/>
              <a:t>callibri</a:t>
            </a:r>
            <a:endParaRPr lang="en-US" dirty="0"/>
          </a:p>
        </p:txBody>
      </p:sp>
      <p:sp>
        <p:nvSpPr>
          <p:cNvPr id="6" name="Text Placeholder 3"/>
          <p:cNvSpPr>
            <a:spLocks noGrp="1"/>
          </p:cNvSpPr>
          <p:nvPr>
            <p:ph type="body" sz="quarter" idx="10" hasCustomPrompt="1"/>
          </p:nvPr>
        </p:nvSpPr>
        <p:spPr>
          <a:xfrm>
            <a:off x="7077754"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197816" y="226722"/>
            <a:ext cx="8787160" cy="8334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Content Placeholder 2"/>
          <p:cNvSpPr>
            <a:spLocks noGrp="1"/>
          </p:cNvSpPr>
          <p:nvPr>
            <p:ph sz="half" idx="1"/>
          </p:nvPr>
        </p:nvSpPr>
        <p:spPr>
          <a:xfrm>
            <a:off x="457200" y="1242893"/>
            <a:ext cx="4038600" cy="4349042"/>
          </a:xfrm>
          <a:prstGeom prst="rect">
            <a:avLst/>
          </a:prstGeom>
        </p:spPr>
        <p:txBody>
          <a:bodyPr/>
          <a:lstStyle>
            <a:lvl1pPr>
              <a:defRPr sz="2000" b="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3"/>
          <p:cNvSpPr>
            <a:spLocks noGrp="1"/>
          </p:cNvSpPr>
          <p:nvPr>
            <p:ph sz="half" idx="2"/>
          </p:nvPr>
        </p:nvSpPr>
        <p:spPr>
          <a:xfrm>
            <a:off x="4648200" y="1242892"/>
            <a:ext cx="4038600" cy="4405487"/>
          </a:xfrm>
          <a:prstGeom prst="rect">
            <a:avLst/>
          </a:prstGeom>
        </p:spPr>
        <p:txBody>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Text Placeholder 3"/>
          <p:cNvSpPr>
            <a:spLocks noGrp="1"/>
          </p:cNvSpPr>
          <p:nvPr>
            <p:ph type="body" sz="quarter" idx="10" hasCustomPrompt="1"/>
          </p:nvPr>
        </p:nvSpPr>
        <p:spPr>
          <a:xfrm>
            <a:off x="6891130" y="6347103"/>
            <a:ext cx="2252870"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90292" y="237003"/>
            <a:ext cx="8363415" cy="755151"/>
          </a:xfrm>
          <a:prstGeom prst="rect">
            <a:avLst/>
          </a:prstGeom>
        </p:spPr>
        <p:txBody>
          <a:bodyPr/>
          <a:lstStyle>
            <a:lvl1pPr>
              <a:defRPr sz="4000" b="1">
                <a:solidFill>
                  <a:schemeClr val="bg1"/>
                </a:solidFill>
              </a:defRPr>
            </a:lvl1pPr>
          </a:lstStyle>
          <a:p>
            <a:r>
              <a:rPr lang="en-US" dirty="0" smtClean="0"/>
              <a:t>Title is 44pt Calibri, in this location</a:t>
            </a:r>
            <a:endParaRPr lang="en-US" dirty="0"/>
          </a:p>
        </p:txBody>
      </p:sp>
      <p:sp>
        <p:nvSpPr>
          <p:cNvPr id="8" name="Subtitle 2"/>
          <p:cNvSpPr>
            <a:spLocks noGrp="1"/>
          </p:cNvSpPr>
          <p:nvPr>
            <p:ph type="subTitle" idx="1" hasCustomPrompt="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Content goes here in 20pt Calibri</a:t>
            </a:r>
          </a:p>
          <a:p>
            <a:endParaRPr lang="en-US" dirty="0" smtClean="0"/>
          </a:p>
          <a:p>
            <a:endParaRPr lang="en-US" dirty="0" smtClean="0"/>
          </a:p>
          <a:p>
            <a:endParaRPr lang="en-US" dirty="0" smtClean="0"/>
          </a:p>
          <a:p>
            <a:r>
              <a:rPr lang="en-US" dirty="0" smtClean="0"/>
              <a:t>Even bulleted text</a:t>
            </a:r>
            <a:endParaRPr lang="en-US" dirty="0"/>
          </a:p>
        </p:txBody>
      </p:sp>
      <p:sp>
        <p:nvSpPr>
          <p:cNvPr id="9" name="Text Placeholder 8"/>
          <p:cNvSpPr>
            <a:spLocks noGrp="1"/>
          </p:cNvSpPr>
          <p:nvPr>
            <p:ph type="body" sz="quarter" idx="13" hasCustomPrompt="1"/>
          </p:nvPr>
        </p:nvSpPr>
        <p:spPr>
          <a:xfrm>
            <a:off x="901148" y="5452129"/>
            <a:ext cx="7315199" cy="501651"/>
          </a:xfrm>
          <a:prstGeom prst="rect">
            <a:avLst/>
          </a:prstGeom>
        </p:spPr>
        <p:txBody>
          <a:bodyPr/>
          <a:lstStyle>
            <a:lvl1pPr>
              <a:buFontTx/>
              <a:buNone/>
              <a:defRPr sz="1200">
                <a:solidFill>
                  <a:schemeClr val="bg1"/>
                </a:solidFill>
              </a:defRPr>
            </a:lvl1pPr>
          </a:lstStyle>
          <a:p>
            <a:pPr>
              <a:defRPr/>
            </a:pPr>
            <a:r>
              <a:rPr lang="en-US" dirty="0" smtClean="0"/>
              <a:t>If photo has caption, it goes here  and  is 14 pt </a:t>
            </a:r>
            <a:r>
              <a:rPr lang="en-US" dirty="0" err="1" smtClean="0"/>
              <a:t>callibri</a:t>
            </a:r>
            <a:endParaRPr lang="en-US" dirty="0"/>
          </a:p>
        </p:txBody>
      </p:sp>
      <p:sp>
        <p:nvSpPr>
          <p:cNvPr id="6" name="Text Placeholder 3"/>
          <p:cNvSpPr>
            <a:spLocks noGrp="1"/>
          </p:cNvSpPr>
          <p:nvPr>
            <p:ph type="body" sz="quarter" idx="10" hasCustomPrompt="1"/>
          </p:nvPr>
        </p:nvSpPr>
        <p:spPr>
          <a:xfrm>
            <a:off x="7077754"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ample photo slide">
    <p:spTree>
      <p:nvGrpSpPr>
        <p:cNvPr id="1" name=""/>
        <p:cNvGrpSpPr/>
        <p:nvPr/>
      </p:nvGrpSpPr>
      <p:grpSpPr>
        <a:xfrm>
          <a:off x="0" y="0"/>
          <a:ext cx="0" cy="0"/>
          <a:chOff x="0" y="0"/>
          <a:chExt cx="0" cy="0"/>
        </a:xfrm>
      </p:grpSpPr>
      <p:pic>
        <p:nvPicPr>
          <p:cNvPr id="3" name="Picture 2" descr="5194045-LGPT.jpg"/>
          <p:cNvPicPr>
            <a:picLocks noChangeAspect="1"/>
          </p:cNvPicPr>
          <p:nvPr/>
        </p:nvPicPr>
        <p:blipFill>
          <a:blip r:embed="rId2" cstate="print"/>
          <a:srcRect l="2285" r="1460" b="6609"/>
          <a:stretch>
            <a:fillRect/>
          </a:stretch>
        </p:blipFill>
        <p:spPr>
          <a:xfrm>
            <a:off x="1326103" y="361390"/>
            <a:ext cx="6581422" cy="4257078"/>
          </a:xfrm>
          <a:prstGeom prst="roundRect">
            <a:avLst/>
          </a:prstGeom>
          <a:ln w="38100">
            <a:solidFill>
              <a:srgbClr val="003366"/>
            </a:solidFill>
          </a:ln>
          <a:effectLst>
            <a:outerShdw blurRad="292100" dist="139700" dir="2700000" algn="tl" rotWithShape="0">
              <a:srgbClr val="333333">
                <a:alpha val="65000"/>
              </a:srgbClr>
            </a:outerShdw>
          </a:effectLst>
        </p:spPr>
      </p:pic>
      <p:sp>
        <p:nvSpPr>
          <p:cNvPr id="5" name="Text Placeholder 3"/>
          <p:cNvSpPr>
            <a:spLocks noGrp="1"/>
          </p:cNvSpPr>
          <p:nvPr>
            <p:ph type="body" sz="quarter" idx="10" hasCustomPrompt="1"/>
          </p:nvPr>
        </p:nvSpPr>
        <p:spPr>
          <a:xfrm>
            <a:off x="7142923" y="6347103"/>
            <a:ext cx="2001078"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
        <p:nvSpPr>
          <p:cNvPr id="7" name="Text Placeholder 5"/>
          <p:cNvSpPr>
            <a:spLocks noGrp="1"/>
          </p:cNvSpPr>
          <p:nvPr>
            <p:ph type="body" sz="quarter" idx="15" hasCustomPrompt="1"/>
          </p:nvPr>
        </p:nvSpPr>
        <p:spPr>
          <a:xfrm>
            <a:off x="1660132" y="4799173"/>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dirty="0" smtClean="0"/>
              <a:t>Photo caption 14 pt</a:t>
            </a:r>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5" name="Text Placeholder 5"/>
          <p:cNvSpPr>
            <a:spLocks noGrp="1"/>
          </p:cNvSpPr>
          <p:nvPr>
            <p:ph type="body" sz="quarter" idx="15" hasCustomPrompt="1"/>
          </p:nvPr>
        </p:nvSpPr>
        <p:spPr>
          <a:xfrm>
            <a:off x="1198800" y="5782329"/>
            <a:ext cx="2352675" cy="310319"/>
          </a:xfrm>
          <a:prstGeom prst="rect">
            <a:avLst/>
          </a:prstGeom>
        </p:spPr>
        <p:txBody>
          <a:bodyPr/>
          <a:lstStyle>
            <a:lvl1pPr>
              <a:buFontTx/>
              <a:buNone/>
              <a:defRPr sz="1400">
                <a:solidFill>
                  <a:schemeClr val="tx1"/>
                </a:solidFill>
              </a:defRPr>
            </a:lvl1pPr>
            <a:lvl2pPr>
              <a:buFontTx/>
              <a:buNone/>
              <a:defRPr sz="1400"/>
            </a:lvl2pPr>
            <a:lvl3pPr>
              <a:buFontTx/>
              <a:buNone/>
              <a:defRPr sz="1400"/>
            </a:lvl3pPr>
            <a:lvl4pPr>
              <a:buFontTx/>
              <a:buNone/>
              <a:defRPr sz="1400"/>
            </a:lvl4pPr>
            <a:lvl5pPr>
              <a:buFontTx/>
              <a:buNone/>
              <a:defRPr sz="1400"/>
            </a:lvl5pPr>
          </a:lstStyle>
          <a:p>
            <a:pPr lvl="0"/>
            <a:r>
              <a:rPr lang="en-US" dirty="0" smtClean="0"/>
              <a:t>Photo caption 14 pt</a:t>
            </a:r>
            <a:endParaRPr lang="en-US" dirty="0"/>
          </a:p>
        </p:txBody>
      </p:sp>
      <p:sp>
        <p:nvSpPr>
          <p:cNvPr id="7" name="Picture Placeholder 6"/>
          <p:cNvSpPr>
            <a:spLocks noGrp="1"/>
          </p:cNvSpPr>
          <p:nvPr>
            <p:ph type="pic" sz="quarter" idx="16"/>
          </p:nvPr>
        </p:nvSpPr>
        <p:spPr>
          <a:xfrm>
            <a:off x="1274348" y="542640"/>
            <a:ext cx="6705423" cy="4188354"/>
          </a:xfrm>
          <a:prstGeom prst="rect">
            <a:avLst/>
          </a:prstGeom>
        </p:spPr>
        <p:txBody>
          <a:bodyPr/>
          <a:lstStyle>
            <a:lvl1pPr>
              <a:defRPr>
                <a:solidFill>
                  <a:schemeClr val="bg1"/>
                </a:solidFill>
              </a:defRPr>
            </a:lvl1pPr>
          </a:lstStyle>
          <a:p>
            <a:r>
              <a:rPr lang="en-US" dirty="0" smtClean="0"/>
              <a:t>Click icon to add picture</a:t>
            </a:r>
            <a:endParaRPr lang="en-US" dirty="0"/>
          </a:p>
        </p:txBody>
      </p:sp>
      <p:sp>
        <p:nvSpPr>
          <p:cNvPr id="6" name="Text Placeholder 3"/>
          <p:cNvSpPr>
            <a:spLocks noGrp="1"/>
          </p:cNvSpPr>
          <p:nvPr>
            <p:ph type="body" sz="quarter" idx="10" hasCustomPrompt="1"/>
          </p:nvPr>
        </p:nvSpPr>
        <p:spPr>
          <a:xfrm>
            <a:off x="6600675" y="6347103"/>
            <a:ext cx="2543325"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ample layout">
    <p:spTree>
      <p:nvGrpSpPr>
        <p:cNvPr id="1" name=""/>
        <p:cNvGrpSpPr/>
        <p:nvPr/>
      </p:nvGrpSpPr>
      <p:grpSpPr>
        <a:xfrm>
          <a:off x="0" y="0"/>
          <a:ext cx="0" cy="0"/>
          <a:chOff x="0" y="0"/>
          <a:chExt cx="0" cy="0"/>
        </a:xfrm>
      </p:grpSpPr>
      <p:sp>
        <p:nvSpPr>
          <p:cNvPr id="8" name="Text Placeholder 9"/>
          <p:cNvSpPr>
            <a:spLocks noGrp="1"/>
          </p:cNvSpPr>
          <p:nvPr>
            <p:ph type="body" sz="quarter" idx="14" hasCustomPrompt="1"/>
          </p:nvPr>
        </p:nvSpPr>
        <p:spPr>
          <a:xfrm>
            <a:off x="1636874" y="4903659"/>
            <a:ext cx="2352675" cy="377825"/>
          </a:xfrm>
          <a:prstGeom prst="rect">
            <a:avLst/>
          </a:prstGeom>
        </p:spPr>
        <p:txBody>
          <a:bodyPr/>
          <a:lstStyle>
            <a:lvl1pPr>
              <a:buFontTx/>
              <a:buNone/>
              <a:defRPr sz="1400">
                <a:solidFill>
                  <a:schemeClr val="bg1"/>
                </a:solidFill>
              </a:defRPr>
            </a:lvl1pPr>
          </a:lstStyle>
          <a:p>
            <a:pPr lvl="0"/>
            <a:r>
              <a:rPr lang="en-US" dirty="0" smtClean="0"/>
              <a:t>Photo caption here @ 14 pt</a:t>
            </a:r>
            <a:endParaRPr lang="en-US" dirty="0"/>
          </a:p>
        </p:txBody>
      </p:sp>
      <p:pic>
        <p:nvPicPr>
          <p:cNvPr id="9" name="Picture 1" descr="nationalquarantinemap.jpg"/>
          <p:cNvPicPr>
            <a:picLocks noChangeAspect="1"/>
          </p:cNvPicPr>
          <p:nvPr/>
        </p:nvPicPr>
        <p:blipFill>
          <a:blip r:embed="rId2" cstate="print"/>
          <a:stretch>
            <a:fillRect/>
          </a:stretch>
        </p:blipFill>
        <p:spPr bwMode="auto">
          <a:xfrm>
            <a:off x="1640314" y="498853"/>
            <a:ext cx="5895266" cy="4396804"/>
          </a:xfrm>
          <a:prstGeom prst="rect">
            <a:avLst/>
          </a:prstGeom>
          <a:ln w="38100">
            <a:solidFill>
              <a:srgbClr val="003366"/>
            </a:solidFill>
          </a:ln>
          <a:effectLst>
            <a:outerShdw blurRad="292100" dist="139700" dir="2700000" algn="tl" rotWithShape="0">
              <a:srgbClr val="333333">
                <a:alpha val="65000"/>
              </a:srgbClr>
            </a:outerShdw>
          </a:effectLst>
        </p:spPr>
      </p:pic>
      <p:sp>
        <p:nvSpPr>
          <p:cNvPr id="6" name="Text Placeholder 3"/>
          <p:cNvSpPr>
            <a:spLocks noGrp="1"/>
          </p:cNvSpPr>
          <p:nvPr>
            <p:ph type="body" sz="quarter" idx="10" hasCustomPrompt="1"/>
          </p:nvPr>
        </p:nvSpPr>
        <p:spPr>
          <a:xfrm>
            <a:off x="6547667" y="6347103"/>
            <a:ext cx="2596333"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13" name="Picture Placeholder 12"/>
          <p:cNvSpPr>
            <a:spLocks noGrp="1"/>
          </p:cNvSpPr>
          <p:nvPr>
            <p:ph type="pic" sz="quarter" idx="16"/>
          </p:nvPr>
        </p:nvSpPr>
        <p:spPr>
          <a:xfrm>
            <a:off x="940555" y="525283"/>
            <a:ext cx="7304087" cy="4392612"/>
          </a:xfrm>
          <a:prstGeom prst="rect">
            <a:avLst/>
          </a:prstGeom>
        </p:spPr>
        <p:txBody>
          <a:bodyPr/>
          <a:lstStyle>
            <a:lvl1pPr>
              <a:defRPr>
                <a:solidFill>
                  <a:schemeClr val="bg1"/>
                </a:solidFill>
              </a:defRPr>
            </a:lvl1pPr>
          </a:lstStyle>
          <a:p>
            <a:r>
              <a:rPr lang="en-US" dirty="0" smtClean="0"/>
              <a:t>Click icon to add picture</a:t>
            </a:r>
            <a:endParaRPr lang="en-US" dirty="0"/>
          </a:p>
        </p:txBody>
      </p:sp>
      <p:sp>
        <p:nvSpPr>
          <p:cNvPr id="5" name="Text Placeholder 3"/>
          <p:cNvSpPr>
            <a:spLocks noGrp="1"/>
          </p:cNvSpPr>
          <p:nvPr>
            <p:ph type="body" sz="quarter" idx="10" hasCustomPrompt="1"/>
          </p:nvPr>
        </p:nvSpPr>
        <p:spPr>
          <a:xfrm>
            <a:off x="6904383" y="6347103"/>
            <a:ext cx="2239617"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
        <p:nvSpPr>
          <p:cNvPr id="6" name="Text Placeholder 9"/>
          <p:cNvSpPr>
            <a:spLocks noGrp="1"/>
          </p:cNvSpPr>
          <p:nvPr>
            <p:ph type="body" sz="quarter" idx="14" hasCustomPrompt="1"/>
          </p:nvPr>
        </p:nvSpPr>
        <p:spPr>
          <a:xfrm>
            <a:off x="927653" y="4916911"/>
            <a:ext cx="2352675" cy="377825"/>
          </a:xfrm>
          <a:prstGeom prst="rect">
            <a:avLst/>
          </a:prstGeom>
        </p:spPr>
        <p:txBody>
          <a:bodyPr/>
          <a:lstStyle>
            <a:lvl1pPr>
              <a:buFontTx/>
              <a:buNone/>
              <a:defRPr sz="1400">
                <a:solidFill>
                  <a:schemeClr val="bg1"/>
                </a:solidFill>
              </a:defRPr>
            </a:lvl1pPr>
          </a:lstStyle>
          <a:p>
            <a:pPr lvl="0"/>
            <a:r>
              <a:rPr lang="en-US" dirty="0" smtClean="0"/>
              <a:t>Photo caption here @ 14 pt</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9C73FD8-AE2B-4BDC-B9FD-978E748C58AE}" type="datetimeFigureOut">
              <a:rPr lang="en-US" smtClean="0"/>
              <a:pPr/>
              <a:t>11/17/2017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840D704-5E8D-4809-8132-C558ED60D31F}" type="slidenum">
              <a:rPr lang="en-US" smtClean="0"/>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685800" y="2717454"/>
            <a:ext cx="7772400" cy="1470025"/>
          </a:xfrm>
          <a:prstGeom prst="rect">
            <a:avLst/>
          </a:prstGeom>
        </p:spPr>
        <p:txBody>
          <a:bodyPr/>
          <a:lstStyle>
            <a:lvl1pPr>
              <a:defRPr b="1">
                <a:solidFill>
                  <a:schemeClr val="bg1"/>
                </a:solidFill>
                <a:latin typeface="+mj-lt"/>
              </a:defRPr>
            </a:lvl1pPr>
          </a:lstStyle>
          <a:p>
            <a:r>
              <a:rPr lang="en-US" smtClean="0"/>
              <a:t>Click to edit Master title style</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90292" y="237003"/>
            <a:ext cx="8363415" cy="755151"/>
          </a:xfrm>
          <a:prstGeom prst="rect">
            <a:avLst/>
          </a:prstGeom>
        </p:spPr>
        <p:txBody>
          <a:bodyPr/>
          <a:lstStyle>
            <a:lvl1pPr>
              <a:defRPr sz="4000" b="1">
                <a:solidFill>
                  <a:schemeClr val="bg1"/>
                </a:solidFill>
              </a:defRPr>
            </a:lvl1pPr>
          </a:lstStyle>
          <a:p>
            <a:r>
              <a:rPr lang="en-US" dirty="0" smtClean="0"/>
              <a:t>Title is 44pt Calibri, in this location</a:t>
            </a:r>
            <a:endParaRPr lang="en-US" dirty="0"/>
          </a:p>
        </p:txBody>
      </p:sp>
      <p:sp>
        <p:nvSpPr>
          <p:cNvPr id="8" name="Subtitle 2"/>
          <p:cNvSpPr>
            <a:spLocks noGrp="1"/>
          </p:cNvSpPr>
          <p:nvPr>
            <p:ph type="subTitle" idx="1" hasCustomPrompt="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Content goes here in 20pt Calibri</a:t>
            </a:r>
          </a:p>
          <a:p>
            <a:endParaRPr lang="en-US" dirty="0" smtClean="0"/>
          </a:p>
          <a:p>
            <a:endParaRPr lang="en-US" dirty="0" smtClean="0"/>
          </a:p>
          <a:p>
            <a:endParaRPr lang="en-US" dirty="0" smtClean="0"/>
          </a:p>
          <a:p>
            <a:r>
              <a:rPr lang="en-US" dirty="0" smtClean="0"/>
              <a:t>Even bulleted text</a:t>
            </a:r>
            <a:endParaRPr lang="en-US" dirty="0"/>
          </a:p>
        </p:txBody>
      </p:sp>
      <p:sp>
        <p:nvSpPr>
          <p:cNvPr id="9" name="Text Placeholder 8"/>
          <p:cNvSpPr>
            <a:spLocks noGrp="1"/>
          </p:cNvSpPr>
          <p:nvPr>
            <p:ph type="body" sz="quarter" idx="13" hasCustomPrompt="1"/>
          </p:nvPr>
        </p:nvSpPr>
        <p:spPr>
          <a:xfrm>
            <a:off x="901148" y="5452129"/>
            <a:ext cx="7315199" cy="501651"/>
          </a:xfrm>
          <a:prstGeom prst="rect">
            <a:avLst/>
          </a:prstGeom>
        </p:spPr>
        <p:txBody>
          <a:bodyPr/>
          <a:lstStyle>
            <a:lvl1pPr>
              <a:buFontTx/>
              <a:buNone/>
              <a:defRPr sz="1200">
                <a:solidFill>
                  <a:schemeClr val="bg1"/>
                </a:solidFill>
              </a:defRPr>
            </a:lvl1pPr>
          </a:lstStyle>
          <a:p>
            <a:pPr>
              <a:defRPr/>
            </a:pPr>
            <a:r>
              <a:rPr lang="en-US" dirty="0" smtClean="0"/>
              <a:t>If photo has caption, it goes here  and  is 14 pt </a:t>
            </a:r>
            <a:r>
              <a:rPr lang="en-US" dirty="0" err="1" smtClean="0"/>
              <a:t>callibri</a:t>
            </a:r>
            <a:endParaRPr lang="en-US" dirty="0"/>
          </a:p>
        </p:txBody>
      </p:sp>
      <p:sp>
        <p:nvSpPr>
          <p:cNvPr id="6" name="Text Placeholder 3"/>
          <p:cNvSpPr>
            <a:spLocks noGrp="1"/>
          </p:cNvSpPr>
          <p:nvPr>
            <p:ph type="body" sz="quarter" idx="10" hasCustomPrompt="1"/>
          </p:nvPr>
        </p:nvSpPr>
        <p:spPr>
          <a:xfrm>
            <a:off x="7077754"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197816" y="226722"/>
            <a:ext cx="8787160" cy="8334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Content Placeholder 2"/>
          <p:cNvSpPr>
            <a:spLocks noGrp="1"/>
          </p:cNvSpPr>
          <p:nvPr>
            <p:ph sz="half" idx="1"/>
          </p:nvPr>
        </p:nvSpPr>
        <p:spPr>
          <a:xfrm>
            <a:off x="457200" y="1242893"/>
            <a:ext cx="4038600" cy="4349042"/>
          </a:xfrm>
          <a:prstGeom prst="rect">
            <a:avLst/>
          </a:prstGeom>
        </p:spPr>
        <p:txBody>
          <a:bodyPr/>
          <a:lstStyle>
            <a:lvl1pPr>
              <a:defRPr sz="2000" b="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3"/>
          <p:cNvSpPr>
            <a:spLocks noGrp="1"/>
          </p:cNvSpPr>
          <p:nvPr>
            <p:ph sz="half" idx="2"/>
          </p:nvPr>
        </p:nvSpPr>
        <p:spPr>
          <a:xfrm>
            <a:off x="4648200" y="1242892"/>
            <a:ext cx="4038600" cy="4405487"/>
          </a:xfrm>
          <a:prstGeom prst="rect">
            <a:avLst/>
          </a:prstGeom>
        </p:spPr>
        <p:txBody>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Text Placeholder 3"/>
          <p:cNvSpPr>
            <a:spLocks noGrp="1"/>
          </p:cNvSpPr>
          <p:nvPr>
            <p:ph type="body" sz="quarter" idx="10" hasCustomPrompt="1"/>
          </p:nvPr>
        </p:nvSpPr>
        <p:spPr>
          <a:xfrm>
            <a:off x="6891130" y="6347103"/>
            <a:ext cx="2252870"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ample photo slide">
    <p:spTree>
      <p:nvGrpSpPr>
        <p:cNvPr id="1" name=""/>
        <p:cNvGrpSpPr/>
        <p:nvPr/>
      </p:nvGrpSpPr>
      <p:grpSpPr>
        <a:xfrm>
          <a:off x="0" y="0"/>
          <a:ext cx="0" cy="0"/>
          <a:chOff x="0" y="0"/>
          <a:chExt cx="0" cy="0"/>
        </a:xfrm>
      </p:grpSpPr>
      <p:pic>
        <p:nvPicPr>
          <p:cNvPr id="3" name="Picture 2" descr="5194045-LGPT.jpg"/>
          <p:cNvPicPr>
            <a:picLocks noChangeAspect="1"/>
          </p:cNvPicPr>
          <p:nvPr/>
        </p:nvPicPr>
        <p:blipFill>
          <a:blip r:embed="rId2" cstate="print"/>
          <a:srcRect l="2285" r="1460" b="6609"/>
          <a:stretch>
            <a:fillRect/>
          </a:stretch>
        </p:blipFill>
        <p:spPr>
          <a:xfrm>
            <a:off x="1326103" y="361390"/>
            <a:ext cx="6581422" cy="4257078"/>
          </a:xfrm>
          <a:prstGeom prst="roundRect">
            <a:avLst/>
          </a:prstGeom>
          <a:ln w="38100">
            <a:solidFill>
              <a:srgbClr val="003366"/>
            </a:solidFill>
          </a:ln>
          <a:effectLst>
            <a:outerShdw blurRad="292100" dist="139700" dir="2700000" algn="tl" rotWithShape="0">
              <a:srgbClr val="333333">
                <a:alpha val="65000"/>
              </a:srgbClr>
            </a:outerShdw>
          </a:effectLst>
        </p:spPr>
      </p:pic>
      <p:sp>
        <p:nvSpPr>
          <p:cNvPr id="5" name="Text Placeholder 3"/>
          <p:cNvSpPr>
            <a:spLocks noGrp="1"/>
          </p:cNvSpPr>
          <p:nvPr>
            <p:ph type="body" sz="quarter" idx="10" hasCustomPrompt="1"/>
          </p:nvPr>
        </p:nvSpPr>
        <p:spPr>
          <a:xfrm>
            <a:off x="7142923" y="6347103"/>
            <a:ext cx="2001078"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
        <p:nvSpPr>
          <p:cNvPr id="7" name="Text Placeholder 5"/>
          <p:cNvSpPr>
            <a:spLocks noGrp="1"/>
          </p:cNvSpPr>
          <p:nvPr>
            <p:ph type="body" sz="quarter" idx="15" hasCustomPrompt="1"/>
          </p:nvPr>
        </p:nvSpPr>
        <p:spPr>
          <a:xfrm>
            <a:off x="1660132" y="4799173"/>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dirty="0" smtClean="0"/>
              <a:t>Photo caption 14 pt</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5" name="Text Placeholder 5"/>
          <p:cNvSpPr>
            <a:spLocks noGrp="1"/>
          </p:cNvSpPr>
          <p:nvPr>
            <p:ph type="body" sz="quarter" idx="15" hasCustomPrompt="1"/>
          </p:nvPr>
        </p:nvSpPr>
        <p:spPr>
          <a:xfrm>
            <a:off x="1198800" y="5782329"/>
            <a:ext cx="2352675" cy="310319"/>
          </a:xfrm>
          <a:prstGeom prst="rect">
            <a:avLst/>
          </a:prstGeom>
        </p:spPr>
        <p:txBody>
          <a:bodyPr/>
          <a:lstStyle>
            <a:lvl1pPr>
              <a:buFontTx/>
              <a:buNone/>
              <a:defRPr sz="1400">
                <a:solidFill>
                  <a:schemeClr val="tx1"/>
                </a:solidFill>
              </a:defRPr>
            </a:lvl1pPr>
            <a:lvl2pPr>
              <a:buFontTx/>
              <a:buNone/>
              <a:defRPr sz="1400"/>
            </a:lvl2pPr>
            <a:lvl3pPr>
              <a:buFontTx/>
              <a:buNone/>
              <a:defRPr sz="1400"/>
            </a:lvl3pPr>
            <a:lvl4pPr>
              <a:buFontTx/>
              <a:buNone/>
              <a:defRPr sz="1400"/>
            </a:lvl4pPr>
            <a:lvl5pPr>
              <a:buFontTx/>
              <a:buNone/>
              <a:defRPr sz="1400"/>
            </a:lvl5pPr>
          </a:lstStyle>
          <a:p>
            <a:pPr lvl="0"/>
            <a:r>
              <a:rPr lang="en-US" dirty="0" smtClean="0"/>
              <a:t>Photo caption 14 pt</a:t>
            </a:r>
            <a:endParaRPr lang="en-US" dirty="0"/>
          </a:p>
        </p:txBody>
      </p:sp>
      <p:sp>
        <p:nvSpPr>
          <p:cNvPr id="7" name="Picture Placeholder 6"/>
          <p:cNvSpPr>
            <a:spLocks noGrp="1"/>
          </p:cNvSpPr>
          <p:nvPr>
            <p:ph type="pic" sz="quarter" idx="16"/>
          </p:nvPr>
        </p:nvSpPr>
        <p:spPr>
          <a:xfrm>
            <a:off x="1274348" y="542640"/>
            <a:ext cx="6705423" cy="4188354"/>
          </a:xfrm>
          <a:prstGeom prst="rect">
            <a:avLst/>
          </a:prstGeom>
        </p:spPr>
        <p:txBody>
          <a:bodyPr/>
          <a:lstStyle>
            <a:lvl1pPr>
              <a:defRPr>
                <a:solidFill>
                  <a:schemeClr val="bg1"/>
                </a:solidFill>
              </a:defRPr>
            </a:lvl1pPr>
          </a:lstStyle>
          <a:p>
            <a:r>
              <a:rPr lang="en-US" dirty="0" smtClean="0"/>
              <a:t>Click icon to add picture</a:t>
            </a:r>
            <a:endParaRPr lang="en-US" dirty="0"/>
          </a:p>
        </p:txBody>
      </p:sp>
      <p:sp>
        <p:nvSpPr>
          <p:cNvPr id="6" name="Text Placeholder 3"/>
          <p:cNvSpPr>
            <a:spLocks noGrp="1"/>
          </p:cNvSpPr>
          <p:nvPr>
            <p:ph type="body" sz="quarter" idx="10" hasCustomPrompt="1"/>
          </p:nvPr>
        </p:nvSpPr>
        <p:spPr>
          <a:xfrm>
            <a:off x="6600675" y="6347103"/>
            <a:ext cx="2543325"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197816" y="226722"/>
            <a:ext cx="8787160" cy="8334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Content Placeholder 2"/>
          <p:cNvSpPr>
            <a:spLocks noGrp="1"/>
          </p:cNvSpPr>
          <p:nvPr>
            <p:ph sz="half" idx="1"/>
          </p:nvPr>
        </p:nvSpPr>
        <p:spPr>
          <a:xfrm>
            <a:off x="457200" y="1242893"/>
            <a:ext cx="4038600" cy="4349042"/>
          </a:xfrm>
          <a:prstGeom prst="rect">
            <a:avLst/>
          </a:prstGeom>
        </p:spPr>
        <p:txBody>
          <a:bodyPr/>
          <a:lstStyle>
            <a:lvl1pPr>
              <a:defRPr sz="2000" b="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3"/>
          <p:cNvSpPr>
            <a:spLocks noGrp="1"/>
          </p:cNvSpPr>
          <p:nvPr>
            <p:ph sz="half" idx="2"/>
          </p:nvPr>
        </p:nvSpPr>
        <p:spPr>
          <a:xfrm>
            <a:off x="4648200" y="1242892"/>
            <a:ext cx="4038600" cy="4405487"/>
          </a:xfrm>
          <a:prstGeom prst="rect">
            <a:avLst/>
          </a:prstGeom>
        </p:spPr>
        <p:txBody>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Text Placeholder 3"/>
          <p:cNvSpPr>
            <a:spLocks noGrp="1"/>
          </p:cNvSpPr>
          <p:nvPr>
            <p:ph type="body" sz="quarter" idx="10" hasCustomPrompt="1"/>
          </p:nvPr>
        </p:nvSpPr>
        <p:spPr>
          <a:xfrm>
            <a:off x="6891130" y="6347103"/>
            <a:ext cx="2252870"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ample layout">
    <p:spTree>
      <p:nvGrpSpPr>
        <p:cNvPr id="1" name=""/>
        <p:cNvGrpSpPr/>
        <p:nvPr/>
      </p:nvGrpSpPr>
      <p:grpSpPr>
        <a:xfrm>
          <a:off x="0" y="0"/>
          <a:ext cx="0" cy="0"/>
          <a:chOff x="0" y="0"/>
          <a:chExt cx="0" cy="0"/>
        </a:xfrm>
      </p:grpSpPr>
      <p:sp>
        <p:nvSpPr>
          <p:cNvPr id="8" name="Text Placeholder 9"/>
          <p:cNvSpPr>
            <a:spLocks noGrp="1"/>
          </p:cNvSpPr>
          <p:nvPr>
            <p:ph type="body" sz="quarter" idx="14" hasCustomPrompt="1"/>
          </p:nvPr>
        </p:nvSpPr>
        <p:spPr>
          <a:xfrm>
            <a:off x="1636874" y="4903659"/>
            <a:ext cx="2352675" cy="377825"/>
          </a:xfrm>
          <a:prstGeom prst="rect">
            <a:avLst/>
          </a:prstGeom>
        </p:spPr>
        <p:txBody>
          <a:bodyPr/>
          <a:lstStyle>
            <a:lvl1pPr>
              <a:buFontTx/>
              <a:buNone/>
              <a:defRPr sz="1400">
                <a:solidFill>
                  <a:schemeClr val="bg1"/>
                </a:solidFill>
              </a:defRPr>
            </a:lvl1pPr>
          </a:lstStyle>
          <a:p>
            <a:pPr lvl="0"/>
            <a:r>
              <a:rPr lang="en-US" dirty="0" smtClean="0"/>
              <a:t>Photo caption here @ 14 pt</a:t>
            </a:r>
            <a:endParaRPr lang="en-US" dirty="0"/>
          </a:p>
        </p:txBody>
      </p:sp>
      <p:pic>
        <p:nvPicPr>
          <p:cNvPr id="9" name="Picture 1" descr="nationalquarantinemap.jpg"/>
          <p:cNvPicPr>
            <a:picLocks noChangeAspect="1"/>
          </p:cNvPicPr>
          <p:nvPr/>
        </p:nvPicPr>
        <p:blipFill>
          <a:blip r:embed="rId2" cstate="print"/>
          <a:stretch>
            <a:fillRect/>
          </a:stretch>
        </p:blipFill>
        <p:spPr bwMode="auto">
          <a:xfrm>
            <a:off x="1640314" y="498853"/>
            <a:ext cx="5895266" cy="4396804"/>
          </a:xfrm>
          <a:prstGeom prst="rect">
            <a:avLst/>
          </a:prstGeom>
          <a:ln w="38100">
            <a:solidFill>
              <a:srgbClr val="003366"/>
            </a:solidFill>
          </a:ln>
          <a:effectLst>
            <a:outerShdw blurRad="292100" dist="139700" dir="2700000" algn="tl" rotWithShape="0">
              <a:srgbClr val="333333">
                <a:alpha val="65000"/>
              </a:srgbClr>
            </a:outerShdw>
          </a:effectLst>
        </p:spPr>
      </p:pic>
      <p:sp>
        <p:nvSpPr>
          <p:cNvPr id="6" name="Text Placeholder 3"/>
          <p:cNvSpPr>
            <a:spLocks noGrp="1"/>
          </p:cNvSpPr>
          <p:nvPr>
            <p:ph type="body" sz="quarter" idx="10" hasCustomPrompt="1"/>
          </p:nvPr>
        </p:nvSpPr>
        <p:spPr>
          <a:xfrm>
            <a:off x="6547667" y="6347103"/>
            <a:ext cx="2596333"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13" name="Picture Placeholder 12"/>
          <p:cNvSpPr>
            <a:spLocks noGrp="1"/>
          </p:cNvSpPr>
          <p:nvPr>
            <p:ph type="pic" sz="quarter" idx="16"/>
          </p:nvPr>
        </p:nvSpPr>
        <p:spPr>
          <a:xfrm>
            <a:off x="940555" y="525283"/>
            <a:ext cx="7304087" cy="4392612"/>
          </a:xfrm>
          <a:prstGeom prst="rect">
            <a:avLst/>
          </a:prstGeom>
        </p:spPr>
        <p:txBody>
          <a:bodyPr/>
          <a:lstStyle>
            <a:lvl1pPr>
              <a:defRPr>
                <a:solidFill>
                  <a:schemeClr val="bg1"/>
                </a:solidFill>
              </a:defRPr>
            </a:lvl1pPr>
          </a:lstStyle>
          <a:p>
            <a:r>
              <a:rPr lang="en-US" dirty="0" smtClean="0"/>
              <a:t>Click icon to add picture</a:t>
            </a:r>
            <a:endParaRPr lang="en-US" dirty="0"/>
          </a:p>
        </p:txBody>
      </p:sp>
      <p:sp>
        <p:nvSpPr>
          <p:cNvPr id="5" name="Text Placeholder 3"/>
          <p:cNvSpPr>
            <a:spLocks noGrp="1"/>
          </p:cNvSpPr>
          <p:nvPr>
            <p:ph type="body" sz="quarter" idx="10" hasCustomPrompt="1"/>
          </p:nvPr>
        </p:nvSpPr>
        <p:spPr>
          <a:xfrm>
            <a:off x="6904383" y="6347103"/>
            <a:ext cx="2239617"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
        <p:nvSpPr>
          <p:cNvPr id="6" name="Text Placeholder 9"/>
          <p:cNvSpPr>
            <a:spLocks noGrp="1"/>
          </p:cNvSpPr>
          <p:nvPr>
            <p:ph type="body" sz="quarter" idx="14" hasCustomPrompt="1"/>
          </p:nvPr>
        </p:nvSpPr>
        <p:spPr>
          <a:xfrm>
            <a:off x="927653" y="4916911"/>
            <a:ext cx="2352675" cy="377825"/>
          </a:xfrm>
          <a:prstGeom prst="rect">
            <a:avLst/>
          </a:prstGeom>
        </p:spPr>
        <p:txBody>
          <a:bodyPr/>
          <a:lstStyle>
            <a:lvl1pPr>
              <a:buFontTx/>
              <a:buNone/>
              <a:defRPr sz="1400">
                <a:solidFill>
                  <a:schemeClr val="bg1"/>
                </a:solidFill>
              </a:defRPr>
            </a:lvl1pPr>
          </a:lstStyle>
          <a:p>
            <a:pPr lvl="0"/>
            <a:r>
              <a:rPr lang="en-US" dirty="0" smtClean="0"/>
              <a:t>Photo caption here @ 14 pt</a:t>
            </a:r>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9C73FD8-AE2B-4BDC-B9FD-978E748C58AE}" type="datetimeFigureOut">
              <a:rPr lang="en-US" smtClean="0"/>
              <a:pPr/>
              <a:t>11/17/2017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840D704-5E8D-4809-8132-C558ED60D31F}" type="slidenum">
              <a:rPr lang="en-US" smtClean="0"/>
              <a:pPr/>
              <a:t>‹#›</a:t>
            </a:fld>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23075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2336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657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6576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685800" y="2717454"/>
            <a:ext cx="7772400" cy="1470025"/>
          </a:xfrm>
          <a:prstGeom prst="rect">
            <a:avLst/>
          </a:prstGeom>
        </p:spPr>
        <p:txBody>
          <a:bodyPr/>
          <a:lstStyle>
            <a:lvl1pPr>
              <a:defRPr b="1">
                <a:solidFill>
                  <a:schemeClr val="bg1"/>
                </a:solidFill>
                <a:latin typeface="+mj-lt"/>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ample photo slide">
    <p:spTree>
      <p:nvGrpSpPr>
        <p:cNvPr id="1" name=""/>
        <p:cNvGrpSpPr/>
        <p:nvPr/>
      </p:nvGrpSpPr>
      <p:grpSpPr>
        <a:xfrm>
          <a:off x="0" y="0"/>
          <a:ext cx="0" cy="0"/>
          <a:chOff x="0" y="0"/>
          <a:chExt cx="0" cy="0"/>
        </a:xfrm>
      </p:grpSpPr>
      <p:pic>
        <p:nvPicPr>
          <p:cNvPr id="3" name="Picture 2" descr="5194045-LGPT.jpg"/>
          <p:cNvPicPr>
            <a:picLocks noChangeAspect="1"/>
          </p:cNvPicPr>
          <p:nvPr/>
        </p:nvPicPr>
        <p:blipFill>
          <a:blip r:embed="rId2" cstate="print"/>
          <a:srcRect l="2285" r="1460" b="6609"/>
          <a:stretch>
            <a:fillRect/>
          </a:stretch>
        </p:blipFill>
        <p:spPr>
          <a:xfrm>
            <a:off x="1326103" y="361390"/>
            <a:ext cx="6581422" cy="4257078"/>
          </a:xfrm>
          <a:prstGeom prst="roundRect">
            <a:avLst/>
          </a:prstGeom>
          <a:ln w="38100">
            <a:solidFill>
              <a:srgbClr val="003366"/>
            </a:solidFill>
          </a:ln>
          <a:effectLst>
            <a:outerShdw blurRad="292100" dist="139700" dir="2700000" algn="tl" rotWithShape="0">
              <a:srgbClr val="333333">
                <a:alpha val="65000"/>
              </a:srgbClr>
            </a:outerShdw>
          </a:effectLst>
        </p:spPr>
      </p:pic>
      <p:sp>
        <p:nvSpPr>
          <p:cNvPr id="5" name="Text Placeholder 3"/>
          <p:cNvSpPr>
            <a:spLocks noGrp="1"/>
          </p:cNvSpPr>
          <p:nvPr>
            <p:ph type="body" sz="quarter" idx="10" hasCustomPrompt="1"/>
          </p:nvPr>
        </p:nvSpPr>
        <p:spPr>
          <a:xfrm>
            <a:off x="7142923" y="6347103"/>
            <a:ext cx="2001078"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
        <p:nvSpPr>
          <p:cNvPr id="7" name="Text Placeholder 5"/>
          <p:cNvSpPr>
            <a:spLocks noGrp="1"/>
          </p:cNvSpPr>
          <p:nvPr>
            <p:ph type="body" sz="quarter" idx="15" hasCustomPrompt="1"/>
          </p:nvPr>
        </p:nvSpPr>
        <p:spPr>
          <a:xfrm>
            <a:off x="1660132" y="4799173"/>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dirty="0" smtClean="0"/>
              <a:t>Photo caption 14 pt</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90292" y="237003"/>
            <a:ext cx="8363415" cy="755151"/>
          </a:xfrm>
          <a:prstGeom prst="rect">
            <a:avLst/>
          </a:prstGeom>
        </p:spPr>
        <p:txBody>
          <a:bodyPr/>
          <a:lstStyle>
            <a:lvl1pPr>
              <a:defRPr sz="4000" b="1">
                <a:solidFill>
                  <a:schemeClr val="bg1"/>
                </a:solidFill>
              </a:defRPr>
            </a:lvl1pPr>
          </a:lstStyle>
          <a:p>
            <a:r>
              <a:rPr lang="en-US" dirty="0" smtClean="0"/>
              <a:t>Title is 44pt Calibri, in this location</a:t>
            </a:r>
            <a:endParaRPr lang="en-US" dirty="0"/>
          </a:p>
        </p:txBody>
      </p:sp>
      <p:sp>
        <p:nvSpPr>
          <p:cNvPr id="8" name="Subtitle 2"/>
          <p:cNvSpPr>
            <a:spLocks noGrp="1"/>
          </p:cNvSpPr>
          <p:nvPr>
            <p:ph type="subTitle" idx="1" hasCustomPrompt="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Content goes here in 20pt Calibri</a:t>
            </a:r>
          </a:p>
          <a:p>
            <a:endParaRPr lang="en-US" dirty="0" smtClean="0"/>
          </a:p>
          <a:p>
            <a:endParaRPr lang="en-US" dirty="0" smtClean="0"/>
          </a:p>
          <a:p>
            <a:endParaRPr lang="en-US" dirty="0" smtClean="0"/>
          </a:p>
          <a:p>
            <a:r>
              <a:rPr lang="en-US" dirty="0" smtClean="0"/>
              <a:t>Even bulleted text</a:t>
            </a:r>
            <a:endParaRPr lang="en-US" dirty="0"/>
          </a:p>
        </p:txBody>
      </p:sp>
      <p:sp>
        <p:nvSpPr>
          <p:cNvPr id="9" name="Text Placeholder 8"/>
          <p:cNvSpPr>
            <a:spLocks noGrp="1"/>
          </p:cNvSpPr>
          <p:nvPr>
            <p:ph type="body" sz="quarter" idx="13" hasCustomPrompt="1"/>
          </p:nvPr>
        </p:nvSpPr>
        <p:spPr>
          <a:xfrm>
            <a:off x="901148" y="5452129"/>
            <a:ext cx="7315199" cy="501651"/>
          </a:xfrm>
          <a:prstGeom prst="rect">
            <a:avLst/>
          </a:prstGeom>
        </p:spPr>
        <p:txBody>
          <a:bodyPr/>
          <a:lstStyle>
            <a:lvl1pPr>
              <a:buFontTx/>
              <a:buNone/>
              <a:defRPr sz="1200">
                <a:solidFill>
                  <a:schemeClr val="bg1"/>
                </a:solidFill>
              </a:defRPr>
            </a:lvl1pPr>
          </a:lstStyle>
          <a:p>
            <a:pPr>
              <a:defRPr/>
            </a:pPr>
            <a:r>
              <a:rPr lang="en-US" dirty="0" smtClean="0"/>
              <a:t>If photo has caption, it goes here  and  is 14 pt </a:t>
            </a:r>
            <a:r>
              <a:rPr lang="en-US" dirty="0" err="1" smtClean="0"/>
              <a:t>callibri</a:t>
            </a:r>
            <a:endParaRPr lang="en-US" dirty="0"/>
          </a:p>
        </p:txBody>
      </p:sp>
      <p:sp>
        <p:nvSpPr>
          <p:cNvPr id="6" name="Text Placeholder 3"/>
          <p:cNvSpPr>
            <a:spLocks noGrp="1"/>
          </p:cNvSpPr>
          <p:nvPr>
            <p:ph type="body" sz="quarter" idx="10" hasCustomPrompt="1"/>
          </p:nvPr>
        </p:nvSpPr>
        <p:spPr>
          <a:xfrm>
            <a:off x="0"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7" name="Title 1"/>
          <p:cNvSpPr>
            <a:spLocks noGrp="1"/>
          </p:cNvSpPr>
          <p:nvPr>
            <p:ph type="title"/>
          </p:nvPr>
        </p:nvSpPr>
        <p:spPr>
          <a:xfrm>
            <a:off x="197816" y="226722"/>
            <a:ext cx="8787160" cy="833451"/>
          </a:xfrm>
          <a:prstGeom prst="rect">
            <a:avLst/>
          </a:prstGeom>
        </p:spPr>
        <p:txBody>
          <a:bodyPr/>
          <a:lstStyle>
            <a:lvl1pPr>
              <a:defRPr sz="4000" b="1">
                <a:solidFill>
                  <a:schemeClr val="bg1"/>
                </a:solidFill>
              </a:defRPr>
            </a:lvl1pPr>
          </a:lstStyle>
          <a:p>
            <a:r>
              <a:rPr lang="en-US" smtClean="0"/>
              <a:t>Click to edit Master title style</a:t>
            </a:r>
            <a:endParaRPr lang="en-US" dirty="0"/>
          </a:p>
        </p:txBody>
      </p:sp>
      <p:sp>
        <p:nvSpPr>
          <p:cNvPr id="8" name="Content Placeholder 2"/>
          <p:cNvSpPr>
            <a:spLocks noGrp="1"/>
          </p:cNvSpPr>
          <p:nvPr>
            <p:ph sz="half" idx="1"/>
          </p:nvPr>
        </p:nvSpPr>
        <p:spPr>
          <a:xfrm>
            <a:off x="457200" y="1242893"/>
            <a:ext cx="4038600" cy="4349042"/>
          </a:xfrm>
          <a:prstGeom prst="rect">
            <a:avLst/>
          </a:prstGeom>
        </p:spPr>
        <p:txBody>
          <a:bodyPr/>
          <a:lstStyle>
            <a:lvl1pPr>
              <a:defRPr sz="2000" b="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3"/>
          <p:cNvSpPr>
            <a:spLocks noGrp="1"/>
          </p:cNvSpPr>
          <p:nvPr>
            <p:ph sz="half" idx="2"/>
          </p:nvPr>
        </p:nvSpPr>
        <p:spPr>
          <a:xfrm>
            <a:off x="4648200" y="1242892"/>
            <a:ext cx="4038600" cy="4405487"/>
          </a:xfrm>
          <a:prstGeom prst="rect">
            <a:avLst/>
          </a:prstGeom>
        </p:spPr>
        <p:txBody>
          <a:bodyPr/>
          <a:lstStyle>
            <a:lvl1pPr>
              <a:defRPr sz="2000">
                <a:solidFill>
                  <a:schemeClr val="bg1"/>
                </a:solidFill>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Text Placeholder 3"/>
          <p:cNvSpPr>
            <a:spLocks noGrp="1"/>
          </p:cNvSpPr>
          <p:nvPr>
            <p:ph type="body" sz="quarter" idx="10" hasCustomPrompt="1"/>
          </p:nvPr>
        </p:nvSpPr>
        <p:spPr>
          <a:xfrm>
            <a:off x="0" y="6347103"/>
            <a:ext cx="2252870"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cSld name="Sample photo slide">
    <p:spTree>
      <p:nvGrpSpPr>
        <p:cNvPr id="1" name=""/>
        <p:cNvGrpSpPr/>
        <p:nvPr/>
      </p:nvGrpSpPr>
      <p:grpSpPr>
        <a:xfrm>
          <a:off x="0" y="0"/>
          <a:ext cx="0" cy="0"/>
          <a:chOff x="0" y="0"/>
          <a:chExt cx="0" cy="0"/>
        </a:xfrm>
      </p:grpSpPr>
      <p:pic>
        <p:nvPicPr>
          <p:cNvPr id="3" name="Picture 2" descr="5194045-LGPT.jpg"/>
          <p:cNvPicPr>
            <a:picLocks noChangeAspect="1"/>
          </p:cNvPicPr>
          <p:nvPr/>
        </p:nvPicPr>
        <p:blipFill>
          <a:blip r:embed="rId2" cstate="print"/>
          <a:srcRect l="2285" r="1460" b="6609"/>
          <a:stretch>
            <a:fillRect/>
          </a:stretch>
        </p:blipFill>
        <p:spPr>
          <a:xfrm>
            <a:off x="1326103" y="361390"/>
            <a:ext cx="6581422" cy="4257078"/>
          </a:xfrm>
          <a:prstGeom prst="roundRect">
            <a:avLst/>
          </a:prstGeom>
          <a:ln w="38100">
            <a:solidFill>
              <a:srgbClr val="003366"/>
            </a:solidFill>
          </a:ln>
          <a:effectLst>
            <a:outerShdw blurRad="292100" dist="139700" dir="2700000" algn="tl" rotWithShape="0">
              <a:srgbClr val="333333">
                <a:alpha val="65000"/>
              </a:srgbClr>
            </a:outerShdw>
          </a:effectLst>
        </p:spPr>
      </p:pic>
      <p:sp>
        <p:nvSpPr>
          <p:cNvPr id="5" name="Text Placeholder 3"/>
          <p:cNvSpPr>
            <a:spLocks noGrp="1"/>
          </p:cNvSpPr>
          <p:nvPr>
            <p:ph type="body" sz="quarter" idx="10" hasCustomPrompt="1"/>
          </p:nvPr>
        </p:nvSpPr>
        <p:spPr>
          <a:xfrm>
            <a:off x="0" y="6347103"/>
            <a:ext cx="2001078"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
        <p:nvSpPr>
          <p:cNvPr id="7" name="Text Placeholder 5"/>
          <p:cNvSpPr>
            <a:spLocks noGrp="1"/>
          </p:cNvSpPr>
          <p:nvPr>
            <p:ph type="body" sz="quarter" idx="15" hasCustomPrompt="1"/>
          </p:nvPr>
        </p:nvSpPr>
        <p:spPr>
          <a:xfrm>
            <a:off x="1660132" y="4799173"/>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dirty="0" smtClean="0"/>
              <a:t>Photo caption 14 pt</a:t>
            </a:r>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5" name="Text Placeholder 5"/>
          <p:cNvSpPr>
            <a:spLocks noGrp="1"/>
          </p:cNvSpPr>
          <p:nvPr>
            <p:ph type="body" sz="quarter" idx="15" hasCustomPrompt="1"/>
          </p:nvPr>
        </p:nvSpPr>
        <p:spPr>
          <a:xfrm>
            <a:off x="1291565" y="4735407"/>
            <a:ext cx="2352675" cy="310319"/>
          </a:xfrm>
          <a:prstGeom prst="rect">
            <a:avLst/>
          </a:prstGeom>
        </p:spPr>
        <p:txBody>
          <a:bodyPr/>
          <a:lstStyle>
            <a:lvl1pPr>
              <a:buFontTx/>
              <a:buNone/>
              <a:defRPr sz="1400">
                <a:solidFill>
                  <a:schemeClr val="bg1"/>
                </a:solidFill>
              </a:defRPr>
            </a:lvl1pPr>
            <a:lvl2pPr>
              <a:buFontTx/>
              <a:buNone/>
              <a:defRPr sz="1400"/>
            </a:lvl2pPr>
            <a:lvl3pPr>
              <a:buFontTx/>
              <a:buNone/>
              <a:defRPr sz="1400"/>
            </a:lvl3pPr>
            <a:lvl4pPr>
              <a:buFontTx/>
              <a:buNone/>
              <a:defRPr sz="1400"/>
            </a:lvl4pPr>
            <a:lvl5pPr>
              <a:buFontTx/>
              <a:buNone/>
              <a:defRPr sz="1400"/>
            </a:lvl5pPr>
          </a:lstStyle>
          <a:p>
            <a:pPr lvl="0"/>
            <a:r>
              <a:rPr lang="en-US" dirty="0" smtClean="0"/>
              <a:t>Photo caption 14 pt</a:t>
            </a:r>
            <a:endParaRPr lang="en-US" dirty="0"/>
          </a:p>
        </p:txBody>
      </p:sp>
      <p:sp>
        <p:nvSpPr>
          <p:cNvPr id="7" name="Picture Placeholder 6"/>
          <p:cNvSpPr>
            <a:spLocks noGrp="1"/>
          </p:cNvSpPr>
          <p:nvPr>
            <p:ph type="pic" sz="quarter" idx="16"/>
          </p:nvPr>
        </p:nvSpPr>
        <p:spPr>
          <a:xfrm>
            <a:off x="1274348" y="542640"/>
            <a:ext cx="6705423" cy="4188354"/>
          </a:xfrm>
          <a:prstGeom prst="rect">
            <a:avLst/>
          </a:prstGeom>
        </p:spPr>
        <p:txBody>
          <a:bodyPr/>
          <a:lstStyle>
            <a:lvl1pPr>
              <a:defRPr>
                <a:solidFill>
                  <a:schemeClr val="bg1"/>
                </a:solidFill>
              </a:defRPr>
            </a:lvl1pPr>
          </a:lstStyle>
          <a:p>
            <a:r>
              <a:rPr lang="en-US" dirty="0" smtClean="0"/>
              <a:t>Click icon to add picture</a:t>
            </a:r>
            <a:endParaRPr lang="en-US" dirty="0"/>
          </a:p>
        </p:txBody>
      </p:sp>
      <p:sp>
        <p:nvSpPr>
          <p:cNvPr id="6" name="Text Placeholder 3"/>
          <p:cNvSpPr>
            <a:spLocks noGrp="1"/>
          </p:cNvSpPr>
          <p:nvPr>
            <p:ph type="body" sz="quarter" idx="10" hasCustomPrompt="1"/>
          </p:nvPr>
        </p:nvSpPr>
        <p:spPr>
          <a:xfrm>
            <a:off x="0" y="6347103"/>
            <a:ext cx="2543325"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sample layout">
    <p:spTree>
      <p:nvGrpSpPr>
        <p:cNvPr id="1" name=""/>
        <p:cNvGrpSpPr/>
        <p:nvPr/>
      </p:nvGrpSpPr>
      <p:grpSpPr>
        <a:xfrm>
          <a:off x="0" y="0"/>
          <a:ext cx="0" cy="0"/>
          <a:chOff x="0" y="0"/>
          <a:chExt cx="0" cy="0"/>
        </a:xfrm>
      </p:grpSpPr>
      <p:sp>
        <p:nvSpPr>
          <p:cNvPr id="8" name="Text Placeholder 9"/>
          <p:cNvSpPr>
            <a:spLocks noGrp="1"/>
          </p:cNvSpPr>
          <p:nvPr>
            <p:ph type="body" sz="quarter" idx="14" hasCustomPrompt="1"/>
          </p:nvPr>
        </p:nvSpPr>
        <p:spPr>
          <a:xfrm>
            <a:off x="1636874" y="4903659"/>
            <a:ext cx="2352675" cy="377825"/>
          </a:xfrm>
          <a:prstGeom prst="rect">
            <a:avLst/>
          </a:prstGeom>
        </p:spPr>
        <p:txBody>
          <a:bodyPr/>
          <a:lstStyle>
            <a:lvl1pPr>
              <a:buFontTx/>
              <a:buNone/>
              <a:defRPr sz="1400">
                <a:solidFill>
                  <a:schemeClr val="bg1"/>
                </a:solidFill>
              </a:defRPr>
            </a:lvl1pPr>
          </a:lstStyle>
          <a:p>
            <a:pPr lvl="0"/>
            <a:r>
              <a:rPr lang="en-US" dirty="0" smtClean="0"/>
              <a:t>Photo caption here @ 14 pt</a:t>
            </a:r>
            <a:endParaRPr lang="en-US" dirty="0"/>
          </a:p>
        </p:txBody>
      </p:sp>
      <p:pic>
        <p:nvPicPr>
          <p:cNvPr id="9" name="Picture 1" descr="nationalquarantinemap.jpg"/>
          <p:cNvPicPr>
            <a:picLocks noChangeAspect="1"/>
          </p:cNvPicPr>
          <p:nvPr/>
        </p:nvPicPr>
        <p:blipFill>
          <a:blip r:embed="rId2" cstate="print"/>
          <a:stretch>
            <a:fillRect/>
          </a:stretch>
        </p:blipFill>
        <p:spPr bwMode="auto">
          <a:xfrm>
            <a:off x="1640314" y="498853"/>
            <a:ext cx="5895266" cy="4396804"/>
          </a:xfrm>
          <a:prstGeom prst="rect">
            <a:avLst/>
          </a:prstGeom>
          <a:ln w="38100">
            <a:solidFill>
              <a:srgbClr val="003366"/>
            </a:solidFill>
          </a:ln>
          <a:effectLst>
            <a:outerShdw blurRad="292100" dist="139700" dir="2700000" algn="tl" rotWithShape="0">
              <a:srgbClr val="333333">
                <a:alpha val="65000"/>
              </a:srgbClr>
            </a:outerShdw>
          </a:effectLst>
        </p:spPr>
      </p:pic>
      <p:sp>
        <p:nvSpPr>
          <p:cNvPr id="6" name="Text Placeholder 3"/>
          <p:cNvSpPr>
            <a:spLocks noGrp="1"/>
          </p:cNvSpPr>
          <p:nvPr>
            <p:ph type="body" sz="quarter" idx="10" hasCustomPrompt="1"/>
          </p:nvPr>
        </p:nvSpPr>
        <p:spPr>
          <a:xfrm>
            <a:off x="0" y="6347103"/>
            <a:ext cx="2596333"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3" name="Picture Placeholder 12"/>
          <p:cNvSpPr>
            <a:spLocks noGrp="1"/>
          </p:cNvSpPr>
          <p:nvPr>
            <p:ph type="pic" sz="quarter" idx="16"/>
          </p:nvPr>
        </p:nvSpPr>
        <p:spPr>
          <a:xfrm>
            <a:off x="940555" y="525283"/>
            <a:ext cx="7304087" cy="4392612"/>
          </a:xfrm>
          <a:prstGeom prst="rect">
            <a:avLst/>
          </a:prstGeom>
        </p:spPr>
        <p:txBody>
          <a:bodyPr/>
          <a:lstStyle>
            <a:lvl1pPr>
              <a:defRPr>
                <a:solidFill>
                  <a:schemeClr val="bg1"/>
                </a:solidFill>
              </a:defRPr>
            </a:lvl1pPr>
          </a:lstStyle>
          <a:p>
            <a:r>
              <a:rPr lang="en-US" dirty="0" smtClean="0"/>
              <a:t>Click icon to add picture</a:t>
            </a:r>
            <a:endParaRPr lang="en-US" dirty="0"/>
          </a:p>
        </p:txBody>
      </p:sp>
      <p:sp>
        <p:nvSpPr>
          <p:cNvPr id="5" name="Text Placeholder 3"/>
          <p:cNvSpPr>
            <a:spLocks noGrp="1"/>
          </p:cNvSpPr>
          <p:nvPr>
            <p:ph type="body" sz="quarter" idx="10" hasCustomPrompt="1"/>
          </p:nvPr>
        </p:nvSpPr>
        <p:spPr>
          <a:xfrm>
            <a:off x="0" y="6347103"/>
            <a:ext cx="2239617"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
        <p:nvSpPr>
          <p:cNvPr id="6" name="Text Placeholder 9"/>
          <p:cNvSpPr>
            <a:spLocks noGrp="1"/>
          </p:cNvSpPr>
          <p:nvPr>
            <p:ph type="body" sz="quarter" idx="14" hasCustomPrompt="1"/>
          </p:nvPr>
        </p:nvSpPr>
        <p:spPr>
          <a:xfrm>
            <a:off x="927653" y="4916911"/>
            <a:ext cx="2352675" cy="377825"/>
          </a:xfrm>
          <a:prstGeom prst="rect">
            <a:avLst/>
          </a:prstGeom>
        </p:spPr>
        <p:txBody>
          <a:bodyPr/>
          <a:lstStyle>
            <a:lvl1pPr>
              <a:buFontTx/>
              <a:buNone/>
              <a:defRPr sz="1400">
                <a:solidFill>
                  <a:schemeClr val="bg1"/>
                </a:solidFill>
              </a:defRPr>
            </a:lvl1pPr>
          </a:lstStyle>
          <a:p>
            <a:pPr lvl="0"/>
            <a:r>
              <a:rPr lang="en-US" dirty="0" smtClean="0"/>
              <a:t>Photo caption here @ 14 pt</a:t>
            </a:r>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90292" y="237003"/>
            <a:ext cx="8363415" cy="755151"/>
          </a:xfrm>
          <a:prstGeom prst="rect">
            <a:avLst/>
          </a:prstGeom>
        </p:spPr>
        <p:txBody>
          <a:bodyPr/>
          <a:lstStyle>
            <a:lvl1pPr>
              <a:defRPr sz="4000" b="1">
                <a:solidFill>
                  <a:schemeClr val="bg1"/>
                </a:solidFill>
              </a:defRPr>
            </a:lvl1pPr>
          </a:lstStyle>
          <a:p>
            <a:r>
              <a:rPr lang="en-US" dirty="0" smtClean="0"/>
              <a:t>Title is 44pt Calibri, in this location</a:t>
            </a:r>
            <a:endParaRPr lang="en-US" dirty="0"/>
          </a:p>
        </p:txBody>
      </p:sp>
      <p:sp>
        <p:nvSpPr>
          <p:cNvPr id="8" name="Subtitle 2"/>
          <p:cNvSpPr>
            <a:spLocks noGrp="1"/>
          </p:cNvSpPr>
          <p:nvPr>
            <p:ph type="subTitle" idx="1" hasCustomPrompt="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Content goes here in 20pt Calibri</a:t>
            </a:r>
          </a:p>
          <a:p>
            <a:endParaRPr lang="en-US" dirty="0" smtClean="0"/>
          </a:p>
          <a:p>
            <a:endParaRPr lang="en-US" dirty="0" smtClean="0"/>
          </a:p>
          <a:p>
            <a:endParaRPr lang="en-US" dirty="0" smtClean="0"/>
          </a:p>
          <a:p>
            <a:r>
              <a:rPr lang="en-US" dirty="0" smtClean="0"/>
              <a:t>Even bulleted text</a:t>
            </a:r>
            <a:endParaRPr lang="en-US" dirty="0"/>
          </a:p>
        </p:txBody>
      </p:sp>
      <p:sp>
        <p:nvSpPr>
          <p:cNvPr id="9" name="Text Placeholder 8"/>
          <p:cNvSpPr>
            <a:spLocks noGrp="1"/>
          </p:cNvSpPr>
          <p:nvPr>
            <p:ph type="body" sz="quarter" idx="13" hasCustomPrompt="1"/>
          </p:nvPr>
        </p:nvSpPr>
        <p:spPr>
          <a:xfrm>
            <a:off x="901148" y="5452129"/>
            <a:ext cx="7315199" cy="501651"/>
          </a:xfrm>
          <a:prstGeom prst="rect">
            <a:avLst/>
          </a:prstGeom>
        </p:spPr>
        <p:txBody>
          <a:bodyPr/>
          <a:lstStyle>
            <a:lvl1pPr>
              <a:buFontTx/>
              <a:buNone/>
              <a:defRPr sz="1200">
                <a:solidFill>
                  <a:schemeClr val="bg1"/>
                </a:solidFill>
              </a:defRPr>
            </a:lvl1pPr>
          </a:lstStyle>
          <a:p>
            <a:pPr>
              <a:defRPr/>
            </a:pPr>
            <a:r>
              <a:rPr lang="en-US" dirty="0" smtClean="0"/>
              <a:t>If photo has caption, it goes here  and  is 14 pt </a:t>
            </a:r>
            <a:r>
              <a:rPr lang="en-US" dirty="0" err="1" smtClean="0"/>
              <a:t>callibri</a:t>
            </a:r>
            <a:endParaRPr lang="en-US" dirty="0"/>
          </a:p>
        </p:txBody>
      </p:sp>
      <p:sp>
        <p:nvSpPr>
          <p:cNvPr id="6" name="Text Placeholder 3"/>
          <p:cNvSpPr>
            <a:spLocks noGrp="1"/>
          </p:cNvSpPr>
          <p:nvPr>
            <p:ph type="body" sz="quarter" idx="10" hasCustomPrompt="1"/>
          </p:nvPr>
        </p:nvSpPr>
        <p:spPr>
          <a:xfrm>
            <a:off x="7077754"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90292" y="237003"/>
            <a:ext cx="8363415" cy="755151"/>
          </a:xfrm>
          <a:prstGeom prst="rect">
            <a:avLst/>
          </a:prstGeom>
        </p:spPr>
        <p:txBody>
          <a:bodyPr/>
          <a:lstStyle>
            <a:lvl1pPr>
              <a:defRPr sz="4000" b="1">
                <a:solidFill>
                  <a:schemeClr val="bg1"/>
                </a:solidFill>
              </a:defRPr>
            </a:lvl1pPr>
          </a:lstStyle>
          <a:p>
            <a:r>
              <a:rPr lang="en-US" dirty="0" smtClean="0"/>
              <a:t>Title is 44pt Calibri, in this location</a:t>
            </a:r>
            <a:endParaRPr lang="en-US" dirty="0"/>
          </a:p>
        </p:txBody>
      </p:sp>
      <p:sp>
        <p:nvSpPr>
          <p:cNvPr id="8" name="Subtitle 2"/>
          <p:cNvSpPr>
            <a:spLocks noGrp="1"/>
          </p:cNvSpPr>
          <p:nvPr>
            <p:ph type="subTitle" idx="1" hasCustomPrompt="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Content goes here in 20pt Calibri</a:t>
            </a:r>
          </a:p>
          <a:p>
            <a:endParaRPr lang="en-US" dirty="0" smtClean="0"/>
          </a:p>
          <a:p>
            <a:endParaRPr lang="en-US" dirty="0" smtClean="0"/>
          </a:p>
          <a:p>
            <a:endParaRPr lang="en-US" dirty="0" smtClean="0"/>
          </a:p>
          <a:p>
            <a:r>
              <a:rPr lang="en-US" dirty="0" smtClean="0"/>
              <a:t>Even bulleted text</a:t>
            </a:r>
            <a:endParaRPr lang="en-US" dirty="0"/>
          </a:p>
        </p:txBody>
      </p:sp>
      <p:sp>
        <p:nvSpPr>
          <p:cNvPr id="9" name="Text Placeholder 8"/>
          <p:cNvSpPr>
            <a:spLocks noGrp="1"/>
          </p:cNvSpPr>
          <p:nvPr>
            <p:ph type="body" sz="quarter" idx="13" hasCustomPrompt="1"/>
          </p:nvPr>
        </p:nvSpPr>
        <p:spPr>
          <a:xfrm>
            <a:off x="901148" y="5452129"/>
            <a:ext cx="7315199" cy="501651"/>
          </a:xfrm>
          <a:prstGeom prst="rect">
            <a:avLst/>
          </a:prstGeom>
        </p:spPr>
        <p:txBody>
          <a:bodyPr/>
          <a:lstStyle>
            <a:lvl1pPr>
              <a:buFontTx/>
              <a:buNone/>
              <a:defRPr sz="1200">
                <a:solidFill>
                  <a:schemeClr val="bg1"/>
                </a:solidFill>
              </a:defRPr>
            </a:lvl1pPr>
          </a:lstStyle>
          <a:p>
            <a:pPr>
              <a:defRPr/>
            </a:pPr>
            <a:r>
              <a:rPr lang="en-US" dirty="0" smtClean="0"/>
              <a:t>If photo has caption, it goes here  and  is 14 pt </a:t>
            </a:r>
            <a:r>
              <a:rPr lang="en-US" dirty="0" err="1" smtClean="0"/>
              <a:t>callibri</a:t>
            </a:r>
            <a:endParaRPr lang="en-US" dirty="0"/>
          </a:p>
        </p:txBody>
      </p:sp>
      <p:sp>
        <p:nvSpPr>
          <p:cNvPr id="6" name="Text Placeholder 3"/>
          <p:cNvSpPr>
            <a:spLocks noGrp="1"/>
          </p:cNvSpPr>
          <p:nvPr>
            <p:ph type="body" sz="quarter" idx="10" hasCustomPrompt="1"/>
          </p:nvPr>
        </p:nvSpPr>
        <p:spPr>
          <a:xfrm>
            <a:off x="7077754"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90292" y="237003"/>
            <a:ext cx="8363415" cy="755151"/>
          </a:xfrm>
          <a:prstGeom prst="rect">
            <a:avLst/>
          </a:prstGeom>
        </p:spPr>
        <p:txBody>
          <a:bodyPr/>
          <a:lstStyle>
            <a:lvl1pPr>
              <a:defRPr sz="4000" b="1">
                <a:solidFill>
                  <a:schemeClr val="bg1"/>
                </a:solidFill>
              </a:defRPr>
            </a:lvl1pPr>
          </a:lstStyle>
          <a:p>
            <a:r>
              <a:rPr lang="en-US" dirty="0" smtClean="0"/>
              <a:t>Title is 44pt Calibri, in this location</a:t>
            </a:r>
            <a:endParaRPr lang="en-US" dirty="0"/>
          </a:p>
        </p:txBody>
      </p:sp>
      <p:sp>
        <p:nvSpPr>
          <p:cNvPr id="8" name="Subtitle 2"/>
          <p:cNvSpPr>
            <a:spLocks noGrp="1"/>
          </p:cNvSpPr>
          <p:nvPr>
            <p:ph type="subTitle" idx="1" hasCustomPrompt="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Content goes here in 20pt Calibri</a:t>
            </a:r>
          </a:p>
          <a:p>
            <a:endParaRPr lang="en-US" dirty="0" smtClean="0"/>
          </a:p>
          <a:p>
            <a:endParaRPr lang="en-US" dirty="0" smtClean="0"/>
          </a:p>
          <a:p>
            <a:endParaRPr lang="en-US" dirty="0" smtClean="0"/>
          </a:p>
          <a:p>
            <a:r>
              <a:rPr lang="en-US" dirty="0" smtClean="0"/>
              <a:t>Even bulleted text</a:t>
            </a:r>
            <a:endParaRPr lang="en-US" dirty="0"/>
          </a:p>
        </p:txBody>
      </p:sp>
      <p:sp>
        <p:nvSpPr>
          <p:cNvPr id="9" name="Text Placeholder 8"/>
          <p:cNvSpPr>
            <a:spLocks noGrp="1"/>
          </p:cNvSpPr>
          <p:nvPr>
            <p:ph type="body" sz="quarter" idx="13" hasCustomPrompt="1"/>
          </p:nvPr>
        </p:nvSpPr>
        <p:spPr>
          <a:xfrm>
            <a:off x="901148" y="5452129"/>
            <a:ext cx="7315199" cy="501651"/>
          </a:xfrm>
          <a:prstGeom prst="rect">
            <a:avLst/>
          </a:prstGeom>
        </p:spPr>
        <p:txBody>
          <a:bodyPr/>
          <a:lstStyle>
            <a:lvl1pPr>
              <a:buFontTx/>
              <a:buNone/>
              <a:defRPr sz="1200">
                <a:solidFill>
                  <a:schemeClr val="bg1"/>
                </a:solidFill>
              </a:defRPr>
            </a:lvl1pPr>
          </a:lstStyle>
          <a:p>
            <a:pPr>
              <a:defRPr/>
            </a:pPr>
            <a:r>
              <a:rPr lang="en-US" dirty="0" smtClean="0"/>
              <a:t>If photo has caption, it goes here  and  is 14 pt </a:t>
            </a:r>
            <a:r>
              <a:rPr lang="en-US" dirty="0" err="1" smtClean="0"/>
              <a:t>callibri</a:t>
            </a:r>
            <a:endParaRPr lang="en-US" dirty="0"/>
          </a:p>
        </p:txBody>
      </p:sp>
      <p:sp>
        <p:nvSpPr>
          <p:cNvPr id="6" name="Text Placeholder 3"/>
          <p:cNvSpPr>
            <a:spLocks noGrp="1"/>
          </p:cNvSpPr>
          <p:nvPr>
            <p:ph type="body" sz="quarter" idx="10" hasCustomPrompt="1"/>
          </p:nvPr>
        </p:nvSpPr>
        <p:spPr>
          <a:xfrm>
            <a:off x="7077754"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756971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5" name="Text Placeholder 5"/>
          <p:cNvSpPr>
            <a:spLocks noGrp="1"/>
          </p:cNvSpPr>
          <p:nvPr>
            <p:ph type="body" sz="quarter" idx="15" hasCustomPrompt="1"/>
          </p:nvPr>
        </p:nvSpPr>
        <p:spPr>
          <a:xfrm>
            <a:off x="1198800" y="5782329"/>
            <a:ext cx="2352675" cy="310319"/>
          </a:xfrm>
          <a:prstGeom prst="rect">
            <a:avLst/>
          </a:prstGeom>
        </p:spPr>
        <p:txBody>
          <a:bodyPr/>
          <a:lstStyle>
            <a:lvl1pPr>
              <a:buFontTx/>
              <a:buNone/>
              <a:defRPr sz="1400">
                <a:solidFill>
                  <a:schemeClr val="tx1"/>
                </a:solidFill>
              </a:defRPr>
            </a:lvl1pPr>
            <a:lvl2pPr>
              <a:buFontTx/>
              <a:buNone/>
              <a:defRPr sz="1400"/>
            </a:lvl2pPr>
            <a:lvl3pPr>
              <a:buFontTx/>
              <a:buNone/>
              <a:defRPr sz="1400"/>
            </a:lvl3pPr>
            <a:lvl4pPr>
              <a:buFontTx/>
              <a:buNone/>
              <a:defRPr sz="1400"/>
            </a:lvl4pPr>
            <a:lvl5pPr>
              <a:buFontTx/>
              <a:buNone/>
              <a:defRPr sz="1400"/>
            </a:lvl5pPr>
          </a:lstStyle>
          <a:p>
            <a:pPr lvl="0"/>
            <a:r>
              <a:rPr lang="en-US" dirty="0" smtClean="0"/>
              <a:t>Photo caption 14 pt</a:t>
            </a:r>
            <a:endParaRPr lang="en-US" dirty="0"/>
          </a:p>
        </p:txBody>
      </p:sp>
      <p:sp>
        <p:nvSpPr>
          <p:cNvPr id="7" name="Picture Placeholder 6"/>
          <p:cNvSpPr>
            <a:spLocks noGrp="1"/>
          </p:cNvSpPr>
          <p:nvPr>
            <p:ph type="pic" sz="quarter" idx="16"/>
          </p:nvPr>
        </p:nvSpPr>
        <p:spPr>
          <a:xfrm>
            <a:off x="1274348" y="542640"/>
            <a:ext cx="6705423" cy="4188354"/>
          </a:xfrm>
          <a:prstGeom prst="rect">
            <a:avLst/>
          </a:prstGeom>
        </p:spPr>
        <p:txBody>
          <a:bodyPr/>
          <a:lstStyle>
            <a:lvl1pPr>
              <a:defRPr>
                <a:solidFill>
                  <a:schemeClr val="bg1"/>
                </a:solidFill>
              </a:defRPr>
            </a:lvl1pPr>
          </a:lstStyle>
          <a:p>
            <a:r>
              <a:rPr lang="en-US" dirty="0" smtClean="0"/>
              <a:t>Click icon to add picture</a:t>
            </a:r>
            <a:endParaRPr lang="en-US" dirty="0"/>
          </a:p>
        </p:txBody>
      </p:sp>
      <p:sp>
        <p:nvSpPr>
          <p:cNvPr id="6" name="Text Placeholder 3"/>
          <p:cNvSpPr>
            <a:spLocks noGrp="1"/>
          </p:cNvSpPr>
          <p:nvPr>
            <p:ph type="body" sz="quarter" idx="10" hasCustomPrompt="1"/>
          </p:nvPr>
        </p:nvSpPr>
        <p:spPr>
          <a:xfrm>
            <a:off x="6600675" y="6347103"/>
            <a:ext cx="2543325"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16149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198548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28496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3846145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94655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90292" y="237003"/>
            <a:ext cx="8363415" cy="755151"/>
          </a:xfrm>
          <a:prstGeom prst="rect">
            <a:avLst/>
          </a:prstGeom>
        </p:spPr>
        <p:txBody>
          <a:bodyPr/>
          <a:lstStyle>
            <a:lvl1pPr>
              <a:defRPr sz="4000" b="1">
                <a:solidFill>
                  <a:schemeClr val="bg1"/>
                </a:solidFill>
              </a:defRPr>
            </a:lvl1pPr>
          </a:lstStyle>
          <a:p>
            <a:r>
              <a:rPr lang="en-US" dirty="0" smtClean="0"/>
              <a:t>Title is 44pt Calibri, in this location</a:t>
            </a:r>
            <a:endParaRPr lang="en-US" dirty="0"/>
          </a:p>
        </p:txBody>
      </p:sp>
      <p:sp>
        <p:nvSpPr>
          <p:cNvPr id="8" name="Subtitle 2"/>
          <p:cNvSpPr>
            <a:spLocks noGrp="1"/>
          </p:cNvSpPr>
          <p:nvPr>
            <p:ph type="subTitle" idx="1" hasCustomPrompt="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Content goes here in 20pt Calibri</a:t>
            </a:r>
          </a:p>
          <a:p>
            <a:endParaRPr lang="en-US" dirty="0" smtClean="0"/>
          </a:p>
          <a:p>
            <a:endParaRPr lang="en-US" dirty="0" smtClean="0"/>
          </a:p>
          <a:p>
            <a:endParaRPr lang="en-US" dirty="0" smtClean="0"/>
          </a:p>
          <a:p>
            <a:r>
              <a:rPr lang="en-US" dirty="0" smtClean="0"/>
              <a:t>Even bulleted text</a:t>
            </a:r>
            <a:endParaRPr lang="en-US" dirty="0"/>
          </a:p>
        </p:txBody>
      </p:sp>
      <p:sp>
        <p:nvSpPr>
          <p:cNvPr id="9" name="Text Placeholder 8"/>
          <p:cNvSpPr>
            <a:spLocks noGrp="1"/>
          </p:cNvSpPr>
          <p:nvPr>
            <p:ph type="body" sz="quarter" idx="13" hasCustomPrompt="1"/>
          </p:nvPr>
        </p:nvSpPr>
        <p:spPr>
          <a:xfrm>
            <a:off x="901148" y="5452129"/>
            <a:ext cx="7315199" cy="501651"/>
          </a:xfrm>
          <a:prstGeom prst="rect">
            <a:avLst/>
          </a:prstGeom>
        </p:spPr>
        <p:txBody>
          <a:bodyPr/>
          <a:lstStyle>
            <a:lvl1pPr>
              <a:buFontTx/>
              <a:buNone/>
              <a:defRPr sz="1200">
                <a:solidFill>
                  <a:schemeClr val="bg1"/>
                </a:solidFill>
              </a:defRPr>
            </a:lvl1pPr>
          </a:lstStyle>
          <a:p>
            <a:pPr>
              <a:defRPr/>
            </a:pPr>
            <a:r>
              <a:rPr lang="en-US" dirty="0" smtClean="0"/>
              <a:t>If photo has caption, it goes here  and  is 14 pt </a:t>
            </a:r>
            <a:r>
              <a:rPr lang="en-US" dirty="0" err="1" smtClean="0"/>
              <a:t>callibri</a:t>
            </a:r>
            <a:endParaRPr lang="en-US" dirty="0"/>
          </a:p>
        </p:txBody>
      </p:sp>
      <p:sp>
        <p:nvSpPr>
          <p:cNvPr id="6" name="Text Placeholder 3"/>
          <p:cNvSpPr>
            <a:spLocks noGrp="1"/>
          </p:cNvSpPr>
          <p:nvPr>
            <p:ph type="body" sz="quarter" idx="10" hasCustomPrompt="1"/>
          </p:nvPr>
        </p:nvSpPr>
        <p:spPr>
          <a:xfrm>
            <a:off x="7077754"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3_Title and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390292" y="237003"/>
            <a:ext cx="8363415" cy="755151"/>
          </a:xfrm>
          <a:prstGeom prst="rect">
            <a:avLst/>
          </a:prstGeom>
        </p:spPr>
        <p:txBody>
          <a:bodyPr/>
          <a:lstStyle>
            <a:lvl1pPr>
              <a:defRPr sz="4000" b="1">
                <a:solidFill>
                  <a:schemeClr val="bg1"/>
                </a:solidFill>
              </a:defRPr>
            </a:lvl1pPr>
          </a:lstStyle>
          <a:p>
            <a:r>
              <a:rPr lang="en-US" dirty="0" smtClean="0"/>
              <a:t>Title is 44pt Calibri, in this location</a:t>
            </a:r>
            <a:endParaRPr lang="en-US" dirty="0"/>
          </a:p>
        </p:txBody>
      </p:sp>
      <p:sp>
        <p:nvSpPr>
          <p:cNvPr id="8" name="Subtitle 2"/>
          <p:cNvSpPr>
            <a:spLocks noGrp="1"/>
          </p:cNvSpPr>
          <p:nvPr>
            <p:ph type="subTitle" idx="1" hasCustomPrompt="1"/>
          </p:nvPr>
        </p:nvSpPr>
        <p:spPr>
          <a:xfrm>
            <a:off x="881876" y="1192696"/>
            <a:ext cx="7347724" cy="4200939"/>
          </a:xfrm>
          <a:prstGeom prst="rect">
            <a:avLst/>
          </a:prstGeom>
        </p:spPr>
        <p:txBody>
          <a:bodyPr/>
          <a:lstStyle>
            <a:lvl1pPr marL="457200" indent="-457200" algn="l">
              <a:buFont typeface="Arial" pitchFamily="34" charset="0"/>
              <a:buChar char="•"/>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Content goes here in 20pt Calibri</a:t>
            </a:r>
          </a:p>
          <a:p>
            <a:endParaRPr lang="en-US" dirty="0" smtClean="0"/>
          </a:p>
          <a:p>
            <a:endParaRPr lang="en-US" dirty="0" smtClean="0"/>
          </a:p>
          <a:p>
            <a:endParaRPr lang="en-US" dirty="0" smtClean="0"/>
          </a:p>
          <a:p>
            <a:r>
              <a:rPr lang="en-US" dirty="0" smtClean="0"/>
              <a:t>Even bulleted text</a:t>
            </a:r>
            <a:endParaRPr lang="en-US" dirty="0"/>
          </a:p>
        </p:txBody>
      </p:sp>
      <p:sp>
        <p:nvSpPr>
          <p:cNvPr id="9" name="Text Placeholder 8"/>
          <p:cNvSpPr>
            <a:spLocks noGrp="1"/>
          </p:cNvSpPr>
          <p:nvPr>
            <p:ph type="body" sz="quarter" idx="13" hasCustomPrompt="1"/>
          </p:nvPr>
        </p:nvSpPr>
        <p:spPr>
          <a:xfrm>
            <a:off x="901148" y="5452129"/>
            <a:ext cx="7315199" cy="501651"/>
          </a:xfrm>
          <a:prstGeom prst="rect">
            <a:avLst/>
          </a:prstGeom>
        </p:spPr>
        <p:txBody>
          <a:bodyPr/>
          <a:lstStyle>
            <a:lvl1pPr>
              <a:buFontTx/>
              <a:buNone/>
              <a:defRPr sz="1200">
                <a:solidFill>
                  <a:schemeClr val="bg1"/>
                </a:solidFill>
              </a:defRPr>
            </a:lvl1pPr>
          </a:lstStyle>
          <a:p>
            <a:pPr>
              <a:defRPr/>
            </a:pPr>
            <a:r>
              <a:rPr lang="en-US" dirty="0" smtClean="0"/>
              <a:t>If photo has caption, it goes here  and  is 14 pt </a:t>
            </a:r>
            <a:r>
              <a:rPr lang="en-US" dirty="0" err="1" smtClean="0"/>
              <a:t>callibri</a:t>
            </a:r>
            <a:endParaRPr lang="en-US" dirty="0"/>
          </a:p>
        </p:txBody>
      </p:sp>
      <p:sp>
        <p:nvSpPr>
          <p:cNvPr id="6" name="Text Placeholder 3"/>
          <p:cNvSpPr>
            <a:spLocks noGrp="1"/>
          </p:cNvSpPr>
          <p:nvPr>
            <p:ph type="body" sz="quarter" idx="10" hasCustomPrompt="1"/>
          </p:nvPr>
        </p:nvSpPr>
        <p:spPr>
          <a:xfrm>
            <a:off x="7077754" y="6347103"/>
            <a:ext cx="2066246"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ample layout">
    <p:spTree>
      <p:nvGrpSpPr>
        <p:cNvPr id="1" name=""/>
        <p:cNvGrpSpPr/>
        <p:nvPr/>
      </p:nvGrpSpPr>
      <p:grpSpPr>
        <a:xfrm>
          <a:off x="0" y="0"/>
          <a:ext cx="0" cy="0"/>
          <a:chOff x="0" y="0"/>
          <a:chExt cx="0" cy="0"/>
        </a:xfrm>
      </p:grpSpPr>
      <p:sp>
        <p:nvSpPr>
          <p:cNvPr id="8" name="Text Placeholder 9"/>
          <p:cNvSpPr>
            <a:spLocks noGrp="1"/>
          </p:cNvSpPr>
          <p:nvPr>
            <p:ph type="body" sz="quarter" idx="14" hasCustomPrompt="1"/>
          </p:nvPr>
        </p:nvSpPr>
        <p:spPr>
          <a:xfrm>
            <a:off x="1636874" y="4903659"/>
            <a:ext cx="2352675" cy="377825"/>
          </a:xfrm>
          <a:prstGeom prst="rect">
            <a:avLst/>
          </a:prstGeom>
        </p:spPr>
        <p:txBody>
          <a:bodyPr/>
          <a:lstStyle>
            <a:lvl1pPr>
              <a:buFontTx/>
              <a:buNone/>
              <a:defRPr sz="1400">
                <a:solidFill>
                  <a:schemeClr val="bg1"/>
                </a:solidFill>
              </a:defRPr>
            </a:lvl1pPr>
          </a:lstStyle>
          <a:p>
            <a:pPr lvl="0"/>
            <a:r>
              <a:rPr lang="en-US" dirty="0" smtClean="0"/>
              <a:t>Photo caption here @ 14 pt</a:t>
            </a:r>
            <a:endParaRPr lang="en-US" dirty="0"/>
          </a:p>
        </p:txBody>
      </p:sp>
      <p:pic>
        <p:nvPicPr>
          <p:cNvPr id="9" name="Picture 1" descr="nationalquarantinemap.jpg"/>
          <p:cNvPicPr>
            <a:picLocks noChangeAspect="1"/>
          </p:cNvPicPr>
          <p:nvPr/>
        </p:nvPicPr>
        <p:blipFill>
          <a:blip r:embed="rId2" cstate="print"/>
          <a:stretch>
            <a:fillRect/>
          </a:stretch>
        </p:blipFill>
        <p:spPr bwMode="auto">
          <a:xfrm>
            <a:off x="1640314" y="498853"/>
            <a:ext cx="5895266" cy="4396804"/>
          </a:xfrm>
          <a:prstGeom prst="rect">
            <a:avLst/>
          </a:prstGeom>
          <a:ln w="38100">
            <a:solidFill>
              <a:srgbClr val="003366"/>
            </a:solidFill>
          </a:ln>
          <a:effectLst>
            <a:outerShdw blurRad="292100" dist="139700" dir="2700000" algn="tl" rotWithShape="0">
              <a:srgbClr val="333333">
                <a:alpha val="65000"/>
              </a:srgbClr>
            </a:outerShdw>
          </a:effectLst>
        </p:spPr>
      </p:pic>
      <p:sp>
        <p:nvSpPr>
          <p:cNvPr id="6" name="Text Placeholder 3"/>
          <p:cNvSpPr>
            <a:spLocks noGrp="1"/>
          </p:cNvSpPr>
          <p:nvPr>
            <p:ph type="body" sz="quarter" idx="10" hasCustomPrompt="1"/>
          </p:nvPr>
        </p:nvSpPr>
        <p:spPr>
          <a:xfrm>
            <a:off x="6547667" y="6347103"/>
            <a:ext cx="2596333"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13" name="Picture Placeholder 12"/>
          <p:cNvSpPr>
            <a:spLocks noGrp="1"/>
          </p:cNvSpPr>
          <p:nvPr>
            <p:ph type="pic" sz="quarter" idx="16"/>
          </p:nvPr>
        </p:nvSpPr>
        <p:spPr>
          <a:xfrm>
            <a:off x="940555" y="525283"/>
            <a:ext cx="7304087" cy="4392612"/>
          </a:xfrm>
          <a:prstGeom prst="rect">
            <a:avLst/>
          </a:prstGeom>
        </p:spPr>
        <p:txBody>
          <a:bodyPr/>
          <a:lstStyle>
            <a:lvl1pPr>
              <a:defRPr>
                <a:solidFill>
                  <a:schemeClr val="bg1"/>
                </a:solidFill>
              </a:defRPr>
            </a:lvl1pPr>
          </a:lstStyle>
          <a:p>
            <a:r>
              <a:rPr lang="en-US" dirty="0" smtClean="0"/>
              <a:t>Click icon to add picture</a:t>
            </a:r>
            <a:endParaRPr lang="en-US" dirty="0"/>
          </a:p>
        </p:txBody>
      </p:sp>
      <p:sp>
        <p:nvSpPr>
          <p:cNvPr id="5" name="Text Placeholder 3"/>
          <p:cNvSpPr>
            <a:spLocks noGrp="1"/>
          </p:cNvSpPr>
          <p:nvPr>
            <p:ph type="body" sz="quarter" idx="10" hasCustomPrompt="1"/>
          </p:nvPr>
        </p:nvSpPr>
        <p:spPr>
          <a:xfrm>
            <a:off x="6904383" y="6347103"/>
            <a:ext cx="2239617" cy="510897"/>
          </a:xfrm>
          <a:prstGeom prst="rect">
            <a:avLst/>
          </a:prstGeom>
        </p:spPr>
        <p:txBody>
          <a:bodyPr/>
          <a:lstStyle>
            <a:lvl1pPr>
              <a:buNone/>
              <a:defRPr sz="1100">
                <a:solidFill>
                  <a:schemeClr val="bg1"/>
                </a:solidFill>
              </a:defRPr>
            </a:lvl1pPr>
            <a:lvl2pPr>
              <a:buNone/>
              <a:defRPr sz="1100"/>
            </a:lvl2pPr>
            <a:lvl3pPr>
              <a:buNone/>
              <a:defRPr sz="1100"/>
            </a:lvl3pPr>
            <a:lvl4pPr>
              <a:buNone/>
              <a:defRPr sz="1100"/>
            </a:lvl4pPr>
            <a:lvl5pPr>
              <a:buNone/>
              <a:defRPr sz="1100"/>
            </a:lvl5pPr>
          </a:lstStyle>
          <a:p>
            <a:pPr lvl="0"/>
            <a:r>
              <a:rPr lang="en-US" dirty="0" smtClean="0"/>
              <a:t>Photo credit goes here</a:t>
            </a:r>
            <a:endParaRPr lang="en-US" dirty="0"/>
          </a:p>
        </p:txBody>
      </p:sp>
      <p:sp>
        <p:nvSpPr>
          <p:cNvPr id="6" name="Text Placeholder 9"/>
          <p:cNvSpPr>
            <a:spLocks noGrp="1"/>
          </p:cNvSpPr>
          <p:nvPr>
            <p:ph type="body" sz="quarter" idx="14" hasCustomPrompt="1"/>
          </p:nvPr>
        </p:nvSpPr>
        <p:spPr>
          <a:xfrm>
            <a:off x="927653" y="4916911"/>
            <a:ext cx="2352675" cy="377825"/>
          </a:xfrm>
          <a:prstGeom prst="rect">
            <a:avLst/>
          </a:prstGeom>
        </p:spPr>
        <p:txBody>
          <a:bodyPr/>
          <a:lstStyle>
            <a:lvl1pPr>
              <a:buFontTx/>
              <a:buNone/>
              <a:defRPr sz="1400">
                <a:solidFill>
                  <a:schemeClr val="bg1"/>
                </a:solidFill>
              </a:defRPr>
            </a:lvl1pPr>
          </a:lstStyle>
          <a:p>
            <a:pPr lvl="0"/>
            <a:r>
              <a:rPr lang="en-US" dirty="0" smtClean="0"/>
              <a:t>Photo caption here @ 14 pt</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9C73FD8-AE2B-4BDC-B9FD-978E748C58AE}" type="datetimeFigureOut">
              <a:rPr lang="en-US" smtClean="0"/>
              <a:pPr/>
              <a:t>11/17/2017</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6840D704-5E8D-4809-8132-C558ED60D31F}"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6" name="Title 1"/>
          <p:cNvSpPr>
            <a:spLocks noGrp="1"/>
          </p:cNvSpPr>
          <p:nvPr>
            <p:ph type="ctrTitle"/>
          </p:nvPr>
        </p:nvSpPr>
        <p:spPr>
          <a:xfrm>
            <a:off x="685800" y="2717454"/>
            <a:ext cx="7772400" cy="1470025"/>
          </a:xfrm>
          <a:prstGeom prst="rect">
            <a:avLst/>
          </a:prstGeom>
        </p:spPr>
        <p:txBody>
          <a:bodyPr/>
          <a:lstStyle>
            <a:lvl1pPr>
              <a:defRPr b="1">
                <a:solidFill>
                  <a:schemeClr val="bg1"/>
                </a:solidFill>
                <a:latin typeface="+mj-lt"/>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image" Target="../media/image1.png"/><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10" Type="http://schemas.openxmlformats.org/officeDocument/2006/relationships/image" Target="../media/image1.png"/><Relationship Id="rId4" Type="http://schemas.openxmlformats.org/officeDocument/2006/relationships/slideLayout" Target="../slideLayouts/slideLayout28.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5" Type="http://schemas.openxmlformats.org/officeDocument/2006/relationships/slideLayout" Target="../slideLayouts/slideLayout53.xml"/><Relationship Id="rId10" Type="http://schemas.openxmlformats.org/officeDocument/2006/relationships/image" Target="../media/image4.jpeg"/><Relationship Id="rId4" Type="http://schemas.openxmlformats.org/officeDocument/2006/relationships/slideLayout" Target="../slideLayouts/slideLayout52.xml"/><Relationship Id="rId9"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1A5"/>
        </a:solidFill>
        <a:effectLst/>
      </p:bgPr>
    </p:bg>
    <p:spTree>
      <p:nvGrpSpPr>
        <p:cNvPr id="1" name=""/>
        <p:cNvGrpSpPr/>
        <p:nvPr/>
      </p:nvGrpSpPr>
      <p:grpSpPr>
        <a:xfrm>
          <a:off x="0" y="0"/>
          <a:ext cx="0" cy="0"/>
          <a:chOff x="0" y="0"/>
          <a:chExt cx="0" cy="0"/>
        </a:xfrm>
      </p:grpSpPr>
      <p:sp>
        <p:nvSpPr>
          <p:cNvPr id="9" name="Rectangle 8"/>
          <p:cNvSpPr/>
          <p:nvPr/>
        </p:nvSpPr>
        <p:spPr>
          <a:xfrm flipH="1">
            <a:off x="-1" y="914400"/>
            <a:ext cx="9144000" cy="594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0"/>
          <p:cNvSpPr txBox="1">
            <a:spLocks/>
          </p:cNvSpPr>
          <p:nvPr/>
        </p:nvSpPr>
        <p:spPr>
          <a:xfrm>
            <a:off x="0" y="6276622"/>
            <a:ext cx="6581422" cy="581379"/>
          </a:xfrm>
          <a:prstGeom prst="rect">
            <a:avLst/>
          </a:prstGeom>
        </p:spPr>
        <p:txBody>
          <a:bodyPr/>
          <a:lstStyle>
            <a:lvl1pPr>
              <a:buFontTx/>
              <a:buNone/>
              <a:defRPr sz="1100">
                <a:solidFill>
                  <a:schemeClr val="bg1"/>
                </a:solidFill>
              </a:defRPr>
            </a:lvl1pPr>
            <a:lvl2pPr>
              <a:defRPr sz="1100"/>
            </a:lvl2pPr>
            <a:lvl3pPr>
              <a:defRPr sz="1100"/>
            </a:lvl3pPr>
            <a:lvl4pPr>
              <a:defRPr sz="1100"/>
            </a:lvl4pPr>
            <a:lvl5pPr>
              <a:defRPr sz="1100"/>
            </a:lvl5p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Rectangle 9"/>
          <p:cNvSpPr/>
          <p:nvPr/>
        </p:nvSpPr>
        <p:spPr>
          <a:xfrm>
            <a:off x="0" y="892366"/>
            <a:ext cx="9144000" cy="5965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orange ifas logo.png"/>
          <p:cNvPicPr>
            <a:picLocks noChangeAspect="1"/>
          </p:cNvPicPr>
          <p:nvPr/>
        </p:nvPicPr>
        <p:blipFill>
          <a:blip r:embed="rId10" cstate="print"/>
          <a:stretch>
            <a:fillRect/>
          </a:stretch>
        </p:blipFill>
        <p:spPr>
          <a:xfrm>
            <a:off x="79512" y="6109251"/>
            <a:ext cx="2099960" cy="682487"/>
          </a:xfrm>
          <a:prstGeom prst="rect">
            <a:avLst/>
          </a:prstGeom>
        </p:spPr>
      </p:pic>
      <p:sp>
        <p:nvSpPr>
          <p:cNvPr id="14" name="Rectangle 13"/>
          <p:cNvSpPr/>
          <p:nvPr/>
        </p:nvSpPr>
        <p:spPr>
          <a:xfrm>
            <a:off x="27432" y="5976728"/>
            <a:ext cx="9116568" cy="53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21A5"/>
        </a:solidFill>
        <a:effectLst/>
      </p:bgPr>
    </p:bg>
    <p:spTree>
      <p:nvGrpSpPr>
        <p:cNvPr id="1" name=""/>
        <p:cNvGrpSpPr/>
        <p:nvPr/>
      </p:nvGrpSpPr>
      <p:grpSpPr>
        <a:xfrm>
          <a:off x="0" y="0"/>
          <a:ext cx="0" cy="0"/>
          <a:chOff x="0" y="0"/>
          <a:chExt cx="0" cy="0"/>
        </a:xfrm>
      </p:grpSpPr>
      <p:sp>
        <p:nvSpPr>
          <p:cNvPr id="9" name="Rectangle 8"/>
          <p:cNvSpPr/>
          <p:nvPr/>
        </p:nvSpPr>
        <p:spPr>
          <a:xfrm flipH="1">
            <a:off x="-1" y="914400"/>
            <a:ext cx="9144000" cy="594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0"/>
          <p:cNvSpPr txBox="1">
            <a:spLocks/>
          </p:cNvSpPr>
          <p:nvPr/>
        </p:nvSpPr>
        <p:spPr>
          <a:xfrm>
            <a:off x="0" y="6276622"/>
            <a:ext cx="6581422" cy="581379"/>
          </a:xfrm>
          <a:prstGeom prst="rect">
            <a:avLst/>
          </a:prstGeom>
        </p:spPr>
        <p:txBody>
          <a:bodyPr/>
          <a:lstStyle>
            <a:lvl1pPr>
              <a:buFontTx/>
              <a:buNone/>
              <a:defRPr sz="1100">
                <a:solidFill>
                  <a:schemeClr val="bg1"/>
                </a:solidFill>
              </a:defRPr>
            </a:lvl1pPr>
            <a:lvl2pPr>
              <a:defRPr sz="1100"/>
            </a:lvl2pPr>
            <a:lvl3pPr>
              <a:defRPr sz="1100"/>
            </a:lvl3pPr>
            <a:lvl4pPr>
              <a:defRPr sz="1100"/>
            </a:lvl4pPr>
            <a:lvl5pPr>
              <a:defRPr sz="1100"/>
            </a:lvl5p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Rectangle 9"/>
          <p:cNvSpPr/>
          <p:nvPr/>
        </p:nvSpPr>
        <p:spPr>
          <a:xfrm>
            <a:off x="0" y="892366"/>
            <a:ext cx="9144000" cy="5965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orange ifas logo.png"/>
          <p:cNvPicPr>
            <a:picLocks noChangeAspect="1"/>
          </p:cNvPicPr>
          <p:nvPr/>
        </p:nvPicPr>
        <p:blipFill>
          <a:blip r:embed="rId10" cstate="print"/>
          <a:stretch>
            <a:fillRect/>
          </a:stretch>
        </p:blipFill>
        <p:spPr>
          <a:xfrm>
            <a:off x="6977780" y="6069497"/>
            <a:ext cx="2099960" cy="682487"/>
          </a:xfrm>
          <a:prstGeom prst="rect">
            <a:avLst/>
          </a:prstGeom>
        </p:spPr>
      </p:pic>
      <p:sp>
        <p:nvSpPr>
          <p:cNvPr id="14" name="Rectangle 13"/>
          <p:cNvSpPr/>
          <p:nvPr/>
        </p:nvSpPr>
        <p:spPr>
          <a:xfrm>
            <a:off x="27432" y="5910468"/>
            <a:ext cx="9116568" cy="53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0021A5"/>
        </a:solidFill>
        <a:effectLst/>
      </p:bgPr>
    </p:bg>
    <p:spTree>
      <p:nvGrpSpPr>
        <p:cNvPr id="1" name=""/>
        <p:cNvGrpSpPr/>
        <p:nvPr/>
      </p:nvGrpSpPr>
      <p:grpSpPr>
        <a:xfrm>
          <a:off x="0" y="0"/>
          <a:ext cx="0" cy="0"/>
          <a:chOff x="0" y="0"/>
          <a:chExt cx="0" cy="0"/>
        </a:xfrm>
      </p:grpSpPr>
      <p:sp>
        <p:nvSpPr>
          <p:cNvPr id="9" name="Rectangle 8"/>
          <p:cNvSpPr/>
          <p:nvPr/>
        </p:nvSpPr>
        <p:spPr>
          <a:xfrm flipH="1">
            <a:off x="-1" y="914400"/>
            <a:ext cx="9144000" cy="594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0"/>
          <p:cNvSpPr txBox="1">
            <a:spLocks/>
          </p:cNvSpPr>
          <p:nvPr/>
        </p:nvSpPr>
        <p:spPr>
          <a:xfrm>
            <a:off x="0" y="6276622"/>
            <a:ext cx="6581422" cy="581379"/>
          </a:xfrm>
          <a:prstGeom prst="rect">
            <a:avLst/>
          </a:prstGeom>
        </p:spPr>
        <p:txBody>
          <a:bodyPr/>
          <a:lstStyle>
            <a:lvl1pPr>
              <a:buFontTx/>
              <a:buNone/>
              <a:defRPr sz="1100">
                <a:solidFill>
                  <a:schemeClr val="bg1"/>
                </a:solidFill>
              </a:defRPr>
            </a:lvl1pPr>
            <a:lvl2pPr>
              <a:defRPr sz="1100"/>
            </a:lvl2pPr>
            <a:lvl3pPr>
              <a:defRPr sz="1100"/>
            </a:lvl3pPr>
            <a:lvl4pPr>
              <a:defRPr sz="1100"/>
            </a:lvl4pPr>
            <a:lvl5pPr>
              <a:defRPr sz="1100"/>
            </a:lvl5p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Rectangle 9"/>
          <p:cNvSpPr/>
          <p:nvPr/>
        </p:nvSpPr>
        <p:spPr>
          <a:xfrm>
            <a:off x="0" y="892366"/>
            <a:ext cx="9144000" cy="5965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orange ifas logo.png"/>
          <p:cNvPicPr>
            <a:picLocks noChangeAspect="1"/>
          </p:cNvPicPr>
          <p:nvPr/>
        </p:nvPicPr>
        <p:blipFill>
          <a:blip r:embed="rId10" cstate="print"/>
          <a:stretch>
            <a:fillRect/>
          </a:stretch>
        </p:blipFill>
        <p:spPr>
          <a:xfrm>
            <a:off x="6977780" y="6069497"/>
            <a:ext cx="2099960" cy="682487"/>
          </a:xfrm>
          <a:prstGeom prst="rect">
            <a:avLst/>
          </a:prstGeom>
        </p:spPr>
      </p:pic>
      <p:sp>
        <p:nvSpPr>
          <p:cNvPr id="14" name="Rectangle 13"/>
          <p:cNvSpPr/>
          <p:nvPr/>
        </p:nvSpPr>
        <p:spPr>
          <a:xfrm>
            <a:off x="27432" y="5910468"/>
            <a:ext cx="9116568" cy="53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6"/>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21A5"/>
        </a:solidFill>
        <a:effectLst/>
      </p:bgPr>
    </p:bg>
    <p:spTree>
      <p:nvGrpSpPr>
        <p:cNvPr id="1" name=""/>
        <p:cNvGrpSpPr/>
        <p:nvPr/>
      </p:nvGrpSpPr>
      <p:grpSpPr>
        <a:xfrm>
          <a:off x="0" y="0"/>
          <a:ext cx="0" cy="0"/>
          <a:chOff x="0" y="0"/>
          <a:chExt cx="0" cy="0"/>
        </a:xfrm>
      </p:grpSpPr>
      <p:sp>
        <p:nvSpPr>
          <p:cNvPr id="9" name="Rectangle 8"/>
          <p:cNvSpPr/>
          <p:nvPr/>
        </p:nvSpPr>
        <p:spPr>
          <a:xfrm flipH="1">
            <a:off x="-1" y="914400"/>
            <a:ext cx="9144000" cy="594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0"/>
          <p:cNvSpPr txBox="1">
            <a:spLocks/>
          </p:cNvSpPr>
          <p:nvPr/>
        </p:nvSpPr>
        <p:spPr>
          <a:xfrm>
            <a:off x="0" y="6276622"/>
            <a:ext cx="6581422" cy="581379"/>
          </a:xfrm>
          <a:prstGeom prst="rect">
            <a:avLst/>
          </a:prstGeom>
        </p:spPr>
        <p:txBody>
          <a:bodyPr/>
          <a:lstStyle>
            <a:lvl1pPr>
              <a:buFontTx/>
              <a:buNone/>
              <a:defRPr sz="1100">
                <a:solidFill>
                  <a:schemeClr val="bg1"/>
                </a:solidFill>
              </a:defRPr>
            </a:lvl1pPr>
            <a:lvl2pPr>
              <a:defRPr sz="1100"/>
            </a:lvl2pPr>
            <a:lvl3pPr>
              <a:defRPr sz="1100"/>
            </a:lvl3pPr>
            <a:lvl4pPr>
              <a:defRPr sz="1100"/>
            </a:lvl4pPr>
            <a:lvl5pPr>
              <a:defRPr sz="1100"/>
            </a:lvl5p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n-US" sz="1100" b="0" i="0" u="none" strike="noStrike" kern="1200" cap="none" spc="0" normalizeH="0" baseline="0" noProof="0" dirty="0">
              <a:ln>
                <a:noFill/>
              </a:ln>
              <a:solidFill>
                <a:schemeClr val="tx1"/>
              </a:solidFill>
              <a:effectLst/>
              <a:uLnTx/>
              <a:uFillTx/>
              <a:latin typeface="+mn-lt"/>
              <a:ea typeface="+mn-ea"/>
              <a:cs typeface="+mn-cs"/>
            </a:endParaRPr>
          </a:p>
        </p:txBody>
      </p:sp>
      <p:sp>
        <p:nvSpPr>
          <p:cNvPr id="10" name="Rectangle 9"/>
          <p:cNvSpPr/>
          <p:nvPr/>
        </p:nvSpPr>
        <p:spPr>
          <a:xfrm>
            <a:off x="0" y="892366"/>
            <a:ext cx="9144000" cy="59656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orange ifas logo.png"/>
          <p:cNvPicPr>
            <a:picLocks noChangeAspect="1"/>
          </p:cNvPicPr>
          <p:nvPr/>
        </p:nvPicPr>
        <p:blipFill>
          <a:blip r:embed="rId10" cstate="print"/>
          <a:stretch>
            <a:fillRect/>
          </a:stretch>
        </p:blipFill>
        <p:spPr>
          <a:xfrm>
            <a:off x="6977780" y="6069497"/>
            <a:ext cx="2099960" cy="682487"/>
          </a:xfrm>
          <a:prstGeom prst="rect">
            <a:avLst/>
          </a:prstGeom>
        </p:spPr>
      </p:pic>
      <p:sp>
        <p:nvSpPr>
          <p:cNvPr id="14" name="Rectangle 13"/>
          <p:cNvSpPr/>
          <p:nvPr/>
        </p:nvSpPr>
        <p:spPr>
          <a:xfrm>
            <a:off x="27432" y="5910468"/>
            <a:ext cx="9116568" cy="53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6"/>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11" name="Text Placeholder 10"/>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21A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13799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descr="orange ifas logo.png"/>
          <p:cNvPicPr>
            <a:picLocks noChangeAspect="1"/>
          </p:cNvPicPr>
          <p:nvPr/>
        </p:nvPicPr>
        <p:blipFill>
          <a:blip r:embed="rId18" cstate="print"/>
          <a:stretch>
            <a:fillRect/>
          </a:stretch>
        </p:blipFill>
        <p:spPr>
          <a:xfrm>
            <a:off x="6977780" y="6069497"/>
            <a:ext cx="2099960" cy="682487"/>
          </a:xfrm>
          <a:prstGeom prst="rect">
            <a:avLst/>
          </a:prstGeom>
        </p:spPr>
      </p:pic>
      <p:sp>
        <p:nvSpPr>
          <p:cNvPr id="8" name="Rectangle 7"/>
          <p:cNvSpPr/>
          <p:nvPr/>
        </p:nvSpPr>
        <p:spPr>
          <a:xfrm>
            <a:off x="27432" y="5910468"/>
            <a:ext cx="9116568" cy="53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ctr"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icture1.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Lst>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33" charset="-128"/>
          <a:cs typeface="ＭＳ Ｐゴシック" pitchFamily="33" charset="-128"/>
        </a:defRPr>
      </a:lvl1pPr>
      <a:lvl2pPr algn="ctr" defTabSz="457200" rtl="0" eaLnBrk="1" fontAlgn="base" hangingPunct="1">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2pPr>
      <a:lvl3pPr algn="ctr" defTabSz="457200" rtl="0" eaLnBrk="1" fontAlgn="base" hangingPunct="1">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3pPr>
      <a:lvl4pPr algn="ctr" defTabSz="457200" rtl="0" eaLnBrk="1" fontAlgn="base" hangingPunct="1">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4pPr>
      <a:lvl5pPr algn="ctr" defTabSz="457200" rtl="0" eaLnBrk="1" fontAlgn="base" hangingPunct="1">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5pPr>
      <a:lvl6pPr marL="457200" algn="ctr" defTabSz="457200" rtl="0" eaLnBrk="1" fontAlgn="base" hangingPunct="1">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6pPr>
      <a:lvl7pPr marL="914400" algn="ctr" defTabSz="457200" rtl="0" eaLnBrk="1" fontAlgn="base" hangingPunct="1">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7pPr>
      <a:lvl8pPr marL="1371600" algn="ctr" defTabSz="457200" rtl="0" eaLnBrk="1" fontAlgn="base" hangingPunct="1">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8pPr>
      <a:lvl9pPr marL="1828800" algn="ctr" defTabSz="457200" rtl="0" eaLnBrk="1" fontAlgn="base" hangingPunct="1">
        <a:spcBef>
          <a:spcPct val="0"/>
        </a:spcBef>
        <a:spcAft>
          <a:spcPct val="0"/>
        </a:spcAft>
        <a:defRPr sz="4400">
          <a:solidFill>
            <a:schemeClr val="tx1"/>
          </a:solidFill>
          <a:latin typeface="Calibri" pitchFamily="33" charset="0"/>
          <a:ea typeface="ＭＳ Ｐゴシック" pitchFamily="33" charset="-128"/>
          <a:cs typeface="ＭＳ Ｐゴシック" pitchFamily="33"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pitchFamily="33" charset="-128"/>
          <a:cs typeface="ＭＳ Ｐゴシック" pitchFamily="33"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pitchFamily="33"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pitchFamily="33"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33"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pitchFamily="3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50.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50.xml"/><Relationship Id="rId5" Type="http://schemas.openxmlformats.org/officeDocument/2006/relationships/image" Target="../media/image33.jpe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50.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50.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50.xml"/><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6.xml"/><Relationship Id="rId1" Type="http://schemas.openxmlformats.org/officeDocument/2006/relationships/slideLayout" Target="../slideLayouts/slideLayout50.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7.xml"/><Relationship Id="rId1" Type="http://schemas.openxmlformats.org/officeDocument/2006/relationships/slideLayout" Target="../slideLayouts/slideLayout50.xml"/><Relationship Id="rId5" Type="http://schemas.openxmlformats.org/officeDocument/2006/relationships/image" Target="../media/image46.jpe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50.xml"/><Relationship Id="rId4" Type="http://schemas.openxmlformats.org/officeDocument/2006/relationships/image" Target="../media/image48.jpeg"/></Relationships>
</file>

<file path=ppt/slides/_rels/slide19.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g"/><Relationship Id="rId2" Type="http://schemas.openxmlformats.org/officeDocument/2006/relationships/notesSlide" Target="../notesSlides/notesSlide19.xml"/><Relationship Id="rId1" Type="http://schemas.openxmlformats.org/officeDocument/2006/relationships/slideLayout" Target="../slideLayouts/slideLayout5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3.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5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50.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50.xml"/><Relationship Id="rId5" Type="http://schemas.openxmlformats.org/officeDocument/2006/relationships/image" Target="../media/image23.jpeg"/><Relationship Id="rId4" Type="http://schemas.openxmlformats.org/officeDocument/2006/relationships/image" Target="../media/image22.tiff"/></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50.xml"/><Relationship Id="rId5" Type="http://schemas.openxmlformats.org/officeDocument/2006/relationships/image" Target="../media/image26.jpe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50.xml"/><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066801"/>
            <a:ext cx="7772400" cy="4419600"/>
          </a:xfrm>
        </p:spPr>
        <p:txBody>
          <a:bodyPr/>
          <a:lstStyle/>
          <a:p>
            <a:r>
              <a:rPr lang="en-US" sz="6600" dirty="0" smtClean="0"/>
              <a:t>European Pepper Moth </a:t>
            </a:r>
            <a:br>
              <a:rPr lang="en-US" sz="6600" dirty="0" smtClean="0"/>
            </a:br>
            <a:r>
              <a:rPr lang="en-US" sz="5400" i="1" dirty="0" smtClean="0"/>
              <a:t>Duponchelia fovealis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dirty="0" smtClean="0"/>
              <a:t>Life cycle</a:t>
            </a:r>
            <a:endParaRPr lang="en-US" dirty="0"/>
          </a:p>
        </p:txBody>
      </p:sp>
      <p:pic>
        <p:nvPicPr>
          <p:cNvPr id="6" name="Picture 5" descr="IMG_8124a.jpg"/>
          <p:cNvPicPr>
            <a:picLocks noChangeAspect="1"/>
          </p:cNvPicPr>
          <p:nvPr/>
        </p:nvPicPr>
        <p:blipFill>
          <a:blip r:embed="rId3" cstate="print"/>
          <a:srcRect l="46296" t="11111" r="20371" b="41667"/>
          <a:stretch>
            <a:fillRect/>
          </a:stretch>
        </p:blipFill>
        <p:spPr>
          <a:xfrm>
            <a:off x="3886200" y="1066800"/>
            <a:ext cx="1371600" cy="1295400"/>
          </a:xfrm>
          <a:prstGeom prst="roundRect">
            <a:avLst>
              <a:gd name="adj" fmla="val 8594"/>
            </a:avLst>
          </a:prstGeom>
          <a:solidFill>
            <a:srgbClr val="FFFFFF">
              <a:shade val="85000"/>
            </a:srgbClr>
          </a:solidFill>
          <a:ln w="38100">
            <a:solidFill>
              <a:schemeClr val="tx1"/>
            </a:solidFill>
          </a:ln>
          <a:effectLst/>
        </p:spPr>
      </p:pic>
      <p:pic>
        <p:nvPicPr>
          <p:cNvPr id="7" name="Picture 6" descr="Fig. 1.jpg"/>
          <p:cNvPicPr>
            <a:picLocks noChangeAspect="1"/>
          </p:cNvPicPr>
          <p:nvPr/>
        </p:nvPicPr>
        <p:blipFill>
          <a:blip r:embed="rId4" cstate="print"/>
          <a:srcRect l="29460" t="20833" r="16603" b="20833"/>
          <a:stretch>
            <a:fillRect/>
          </a:stretch>
        </p:blipFill>
        <p:spPr>
          <a:xfrm>
            <a:off x="6400800" y="1981200"/>
            <a:ext cx="2590800" cy="1828800"/>
          </a:xfrm>
          <a:prstGeom prst="roundRect">
            <a:avLst>
              <a:gd name="adj" fmla="val 8594"/>
            </a:avLst>
          </a:prstGeom>
          <a:solidFill>
            <a:srgbClr val="FFFFFF">
              <a:shade val="85000"/>
            </a:srgbClr>
          </a:solidFill>
          <a:ln w="38100">
            <a:solidFill>
              <a:schemeClr val="tx1"/>
            </a:solidFill>
          </a:ln>
          <a:effectLst/>
        </p:spPr>
      </p:pic>
      <p:pic>
        <p:nvPicPr>
          <p:cNvPr id="8" name="Picture 7" descr="Fig. 2.jpg"/>
          <p:cNvPicPr>
            <a:picLocks noChangeAspect="1"/>
          </p:cNvPicPr>
          <p:nvPr/>
        </p:nvPicPr>
        <p:blipFill>
          <a:blip r:embed="rId5" cstate="print"/>
          <a:srcRect l="15873" t="23810" r="7936"/>
          <a:stretch>
            <a:fillRect/>
          </a:stretch>
        </p:blipFill>
        <p:spPr>
          <a:xfrm>
            <a:off x="3200400" y="3962400"/>
            <a:ext cx="2743200" cy="1828800"/>
          </a:xfrm>
          <a:prstGeom prst="roundRect">
            <a:avLst>
              <a:gd name="adj" fmla="val 8594"/>
            </a:avLst>
          </a:prstGeom>
          <a:solidFill>
            <a:srgbClr val="FFFFFF">
              <a:shade val="85000"/>
            </a:srgbClr>
          </a:solidFill>
          <a:ln w="38100">
            <a:solidFill>
              <a:schemeClr val="tx1"/>
            </a:solidFill>
          </a:ln>
          <a:effectLst/>
        </p:spPr>
      </p:pic>
      <p:pic>
        <p:nvPicPr>
          <p:cNvPr id="9" name="Picture 8" descr="IMG_8047.JPG"/>
          <p:cNvPicPr>
            <a:picLocks noChangeAspect="1"/>
          </p:cNvPicPr>
          <p:nvPr/>
        </p:nvPicPr>
        <p:blipFill>
          <a:blip r:embed="rId6" cstate="print"/>
          <a:stretch>
            <a:fillRect/>
          </a:stretch>
        </p:blipFill>
        <p:spPr>
          <a:xfrm>
            <a:off x="152400" y="1981200"/>
            <a:ext cx="2736721" cy="1828800"/>
          </a:xfrm>
          <a:prstGeom prst="roundRect">
            <a:avLst>
              <a:gd name="adj" fmla="val 8594"/>
            </a:avLst>
          </a:prstGeom>
          <a:solidFill>
            <a:srgbClr val="FFFFFF">
              <a:shade val="85000"/>
            </a:srgbClr>
          </a:solidFill>
          <a:ln w="38100">
            <a:solidFill>
              <a:schemeClr val="tx1"/>
            </a:solidFill>
          </a:ln>
          <a:effectLst/>
        </p:spPr>
      </p:pic>
      <p:sp>
        <p:nvSpPr>
          <p:cNvPr id="10" name="Up Arrow 9"/>
          <p:cNvSpPr/>
          <p:nvPr/>
        </p:nvSpPr>
        <p:spPr>
          <a:xfrm rot="3123663">
            <a:off x="2931138" y="1317599"/>
            <a:ext cx="810715" cy="76200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Up Arrow 10"/>
          <p:cNvSpPr/>
          <p:nvPr/>
        </p:nvSpPr>
        <p:spPr>
          <a:xfrm rot="14058293">
            <a:off x="6160381" y="4056708"/>
            <a:ext cx="810715" cy="76200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Up Arrow 11"/>
          <p:cNvSpPr/>
          <p:nvPr/>
        </p:nvSpPr>
        <p:spPr>
          <a:xfrm rot="19068428">
            <a:off x="2284458" y="3907329"/>
            <a:ext cx="810715" cy="76200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 name="Up Arrow 12"/>
          <p:cNvSpPr/>
          <p:nvPr/>
        </p:nvSpPr>
        <p:spPr>
          <a:xfrm rot="7435788">
            <a:off x="5453057" y="1356000"/>
            <a:ext cx="810715" cy="762000"/>
          </a:xfrm>
          <a:prstGeom prs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4" name="TextBox 13"/>
          <p:cNvSpPr txBox="1"/>
          <p:nvPr/>
        </p:nvSpPr>
        <p:spPr>
          <a:xfrm>
            <a:off x="3962400" y="2438400"/>
            <a:ext cx="1295400" cy="369332"/>
          </a:xfrm>
          <a:prstGeom prst="rect">
            <a:avLst/>
          </a:prstGeom>
          <a:noFill/>
        </p:spPr>
        <p:txBody>
          <a:bodyPr wrap="square" rtlCol="0">
            <a:spAutoFit/>
          </a:bodyPr>
          <a:lstStyle/>
          <a:p>
            <a:pPr algn="ctr"/>
            <a:r>
              <a:rPr lang="en-US" dirty="0" smtClean="0"/>
              <a:t>4-9 days</a:t>
            </a:r>
            <a:endParaRPr lang="en-US" dirty="0"/>
          </a:p>
        </p:txBody>
      </p:sp>
      <p:sp>
        <p:nvSpPr>
          <p:cNvPr id="15" name="TextBox 14"/>
          <p:cNvSpPr txBox="1"/>
          <p:nvPr/>
        </p:nvSpPr>
        <p:spPr>
          <a:xfrm>
            <a:off x="7162800" y="3886200"/>
            <a:ext cx="1295400" cy="369332"/>
          </a:xfrm>
          <a:prstGeom prst="rect">
            <a:avLst/>
          </a:prstGeom>
          <a:noFill/>
        </p:spPr>
        <p:txBody>
          <a:bodyPr wrap="square" rtlCol="0">
            <a:spAutoFit/>
          </a:bodyPr>
          <a:lstStyle/>
          <a:p>
            <a:pPr algn="ctr"/>
            <a:r>
              <a:rPr lang="en-US" dirty="0" smtClean="0"/>
              <a:t>3-4 weeks</a:t>
            </a:r>
            <a:endParaRPr lang="en-US" dirty="0"/>
          </a:p>
        </p:txBody>
      </p:sp>
      <p:sp>
        <p:nvSpPr>
          <p:cNvPr id="16" name="TextBox 15"/>
          <p:cNvSpPr txBox="1"/>
          <p:nvPr/>
        </p:nvSpPr>
        <p:spPr>
          <a:xfrm>
            <a:off x="3962400" y="5827734"/>
            <a:ext cx="1295400" cy="369332"/>
          </a:xfrm>
          <a:prstGeom prst="rect">
            <a:avLst/>
          </a:prstGeom>
          <a:noFill/>
        </p:spPr>
        <p:txBody>
          <a:bodyPr wrap="square" rtlCol="0">
            <a:spAutoFit/>
          </a:bodyPr>
          <a:lstStyle/>
          <a:p>
            <a:pPr algn="ctr"/>
            <a:r>
              <a:rPr lang="en-US" dirty="0" smtClean="0"/>
              <a:t>1-2 weeks</a:t>
            </a:r>
            <a:endParaRPr lang="en-US" dirty="0"/>
          </a:p>
        </p:txBody>
      </p:sp>
      <p:sp>
        <p:nvSpPr>
          <p:cNvPr id="17" name="TextBox 16"/>
          <p:cNvSpPr txBox="1"/>
          <p:nvPr/>
        </p:nvSpPr>
        <p:spPr>
          <a:xfrm>
            <a:off x="762000" y="3897868"/>
            <a:ext cx="1295400" cy="369332"/>
          </a:xfrm>
          <a:prstGeom prst="rect">
            <a:avLst/>
          </a:prstGeom>
          <a:noFill/>
        </p:spPr>
        <p:txBody>
          <a:bodyPr wrap="square" rtlCol="0">
            <a:spAutoFit/>
          </a:bodyPr>
          <a:lstStyle/>
          <a:p>
            <a:pPr algn="ctr"/>
            <a:r>
              <a:rPr lang="en-US" dirty="0" smtClean="0"/>
              <a:t>1-2 weeks</a:t>
            </a:r>
            <a:endParaRPr lang="en-US" dirty="0"/>
          </a:p>
        </p:txBody>
      </p:sp>
      <p:sp>
        <p:nvSpPr>
          <p:cNvPr id="18" name="TextBox 17"/>
          <p:cNvSpPr txBox="1"/>
          <p:nvPr/>
        </p:nvSpPr>
        <p:spPr>
          <a:xfrm>
            <a:off x="0" y="6519446"/>
            <a:ext cx="4724400" cy="338554"/>
          </a:xfrm>
          <a:prstGeom prst="rect">
            <a:avLst/>
          </a:prstGeom>
          <a:noFill/>
        </p:spPr>
        <p:txBody>
          <a:bodyPr wrap="square" rtlCol="0">
            <a:spAutoFit/>
          </a:bodyPr>
          <a:lstStyle/>
          <a:p>
            <a:r>
              <a:rPr lang="en-US" sz="800" dirty="0" smtClean="0"/>
              <a:t>Image credit:  </a:t>
            </a:r>
          </a:p>
          <a:p>
            <a:r>
              <a:rPr lang="en-US" sz="800" dirty="0" smtClean="0"/>
              <a:t>Carmelo Peter Bonsignore, Università degli Studi Mediterranei di Reggio Calabria</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0" dirty="0" smtClean="0"/>
              <a:t>Hibernation and Dispersal</a:t>
            </a:r>
            <a:endParaRPr lang="en-US" b="0" dirty="0"/>
          </a:p>
        </p:txBody>
      </p:sp>
      <p:sp>
        <p:nvSpPr>
          <p:cNvPr id="3" name="Subtitle 2"/>
          <p:cNvSpPr>
            <a:spLocks noGrp="1"/>
          </p:cNvSpPr>
          <p:nvPr>
            <p:ph idx="1"/>
          </p:nvPr>
        </p:nvSpPr>
        <p:spPr>
          <a:xfrm>
            <a:off x="457200" y="1219200"/>
            <a:ext cx="8229600" cy="4648200"/>
          </a:xfrm>
        </p:spPr>
        <p:txBody>
          <a:bodyPr>
            <a:normAutofit/>
          </a:bodyPr>
          <a:lstStyle/>
          <a:p>
            <a:r>
              <a:rPr lang="en-US" dirty="0" smtClean="0"/>
              <a:t>In colder climates – it is primarily a pest of greenhouses</a:t>
            </a:r>
          </a:p>
          <a:p>
            <a:r>
              <a:rPr lang="en-US" dirty="0" smtClean="0"/>
              <a:t>In warmer climates – it is usually found in the field</a:t>
            </a:r>
          </a:p>
          <a:p>
            <a:r>
              <a:rPr lang="en-US" dirty="0"/>
              <a:t>Hibernation and diapause are unknown</a:t>
            </a:r>
          </a:p>
          <a:p>
            <a:r>
              <a:rPr lang="en-US" dirty="0" smtClean="0"/>
              <a:t>Dispersal</a:t>
            </a:r>
          </a:p>
          <a:p>
            <a:pPr lvl="1"/>
            <a:r>
              <a:rPr lang="en-US" dirty="0" smtClean="0"/>
              <a:t>Movement of plant material spreads this pest</a:t>
            </a:r>
          </a:p>
          <a:p>
            <a:pPr lvl="1"/>
            <a:r>
              <a:rPr lang="en-US" dirty="0" smtClean="0"/>
              <a:t>They are also good fliers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4114800" cy="1143000"/>
          </a:xfrm>
        </p:spPr>
        <p:txBody>
          <a:bodyPr/>
          <a:lstStyle/>
          <a:p>
            <a:r>
              <a:rPr lang="en-US" b="0" dirty="0" smtClean="0"/>
              <a:t>Monitoring</a:t>
            </a:r>
            <a:endParaRPr lang="en-US" b="0" dirty="0"/>
          </a:p>
        </p:txBody>
      </p:sp>
      <p:sp>
        <p:nvSpPr>
          <p:cNvPr id="4" name="TextBox 3"/>
          <p:cNvSpPr txBox="1"/>
          <p:nvPr/>
        </p:nvSpPr>
        <p:spPr>
          <a:xfrm>
            <a:off x="0" y="6519446"/>
            <a:ext cx="5105400" cy="338554"/>
          </a:xfrm>
          <a:prstGeom prst="rect">
            <a:avLst/>
          </a:prstGeom>
          <a:noFill/>
        </p:spPr>
        <p:txBody>
          <a:bodyPr wrap="square" rtlCol="0">
            <a:spAutoFit/>
          </a:bodyPr>
          <a:lstStyle/>
          <a:p>
            <a:r>
              <a:rPr lang="en-US" sz="800" dirty="0" smtClean="0"/>
              <a:t>Image credit: </a:t>
            </a:r>
          </a:p>
          <a:p>
            <a:r>
              <a:rPr lang="en-US" sz="800" dirty="0" smtClean="0"/>
              <a:t>Dr. Peter van Deventer, </a:t>
            </a:r>
            <a:r>
              <a:rPr lang="en-GB" sz="800" dirty="0" smtClean="0"/>
              <a:t>Plant Research International, Wageningen, The Netherlands</a:t>
            </a:r>
            <a:endParaRPr lang="en-US" sz="800" dirty="0"/>
          </a:p>
        </p:txBody>
      </p:sp>
      <p:pic>
        <p:nvPicPr>
          <p:cNvPr id="7" name="Picture 6" descr="Afbeelding-1 (Deltaval).JPG"/>
          <p:cNvPicPr>
            <a:picLocks noChangeAspect="1"/>
          </p:cNvPicPr>
          <p:nvPr/>
        </p:nvPicPr>
        <p:blipFill>
          <a:blip r:embed="rId3" cstate="print"/>
          <a:stretch>
            <a:fillRect/>
          </a:stretch>
        </p:blipFill>
        <p:spPr>
          <a:xfrm>
            <a:off x="4724400" y="3230880"/>
            <a:ext cx="3413760" cy="2560320"/>
          </a:xfrm>
          <a:prstGeom prst="roundRect">
            <a:avLst>
              <a:gd name="adj" fmla="val 8594"/>
            </a:avLst>
          </a:prstGeom>
          <a:solidFill>
            <a:srgbClr val="FFFFFF">
              <a:shade val="85000"/>
            </a:srgbClr>
          </a:solidFill>
          <a:ln w="38100">
            <a:solidFill>
              <a:srgbClr val="000000"/>
            </a:solidFill>
          </a:ln>
          <a:effectLst/>
        </p:spPr>
      </p:pic>
      <p:pic>
        <p:nvPicPr>
          <p:cNvPr id="9" name="Picture 8" descr="Afbeelding-3 (Waterval).JPG"/>
          <p:cNvPicPr>
            <a:picLocks noChangeAspect="1"/>
          </p:cNvPicPr>
          <p:nvPr/>
        </p:nvPicPr>
        <p:blipFill>
          <a:blip r:embed="rId4" cstate="print"/>
          <a:stretch>
            <a:fillRect/>
          </a:stretch>
        </p:blipFill>
        <p:spPr>
          <a:xfrm>
            <a:off x="4724400" y="320040"/>
            <a:ext cx="3413760" cy="2560320"/>
          </a:xfrm>
          <a:prstGeom prst="roundRect">
            <a:avLst>
              <a:gd name="adj" fmla="val 8594"/>
            </a:avLst>
          </a:prstGeom>
          <a:solidFill>
            <a:srgbClr val="FFFFFF">
              <a:shade val="85000"/>
            </a:srgbClr>
          </a:solidFill>
          <a:ln w="38100">
            <a:solidFill>
              <a:srgbClr val="000000"/>
            </a:solidFill>
          </a:ln>
          <a:effectLst/>
        </p:spPr>
      </p:pic>
      <p:pic>
        <p:nvPicPr>
          <p:cNvPr id="10" name="Picture 9" descr="trap.jpg"/>
          <p:cNvPicPr>
            <a:picLocks noChangeAspect="1"/>
          </p:cNvPicPr>
          <p:nvPr/>
        </p:nvPicPr>
        <p:blipFill>
          <a:blip r:embed="rId5" cstate="print"/>
          <a:stretch>
            <a:fillRect/>
          </a:stretch>
        </p:blipFill>
        <p:spPr>
          <a:xfrm>
            <a:off x="685800" y="1295400"/>
            <a:ext cx="3429000" cy="4572000"/>
          </a:xfrm>
          <a:prstGeom prst="roundRect">
            <a:avLst>
              <a:gd name="adj" fmla="val 8594"/>
            </a:avLst>
          </a:prstGeom>
          <a:solidFill>
            <a:srgbClr val="FFFFFF">
              <a:shade val="85000"/>
            </a:srgbClr>
          </a:solidFill>
          <a:ln w="38100">
            <a:solidFill>
              <a:srgbClr val="000000"/>
            </a:solidFill>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SC_0965.JPG"/>
          <p:cNvPicPr>
            <a:picLocks noChangeAspect="1"/>
          </p:cNvPicPr>
          <p:nvPr/>
        </p:nvPicPr>
        <p:blipFill>
          <a:blip r:embed="rId3" cstate="print"/>
          <a:stretch>
            <a:fillRect/>
          </a:stretch>
        </p:blipFill>
        <p:spPr>
          <a:xfrm>
            <a:off x="510823" y="856259"/>
            <a:ext cx="3005101" cy="2011680"/>
          </a:xfrm>
          <a:prstGeom prst="roundRect">
            <a:avLst>
              <a:gd name="adj" fmla="val 8594"/>
            </a:avLst>
          </a:prstGeom>
          <a:solidFill>
            <a:srgbClr val="FFFFFF">
              <a:shade val="85000"/>
            </a:srgbClr>
          </a:solidFill>
          <a:ln w="38100">
            <a:solidFill>
              <a:srgbClr val="000000"/>
            </a:solidFill>
          </a:ln>
          <a:effectLst/>
        </p:spPr>
      </p:pic>
      <p:sp>
        <p:nvSpPr>
          <p:cNvPr id="3" name="Title 2"/>
          <p:cNvSpPr>
            <a:spLocks noGrp="1"/>
          </p:cNvSpPr>
          <p:nvPr>
            <p:ph type="title"/>
          </p:nvPr>
        </p:nvSpPr>
        <p:spPr>
          <a:xfrm>
            <a:off x="228600" y="0"/>
            <a:ext cx="8610600" cy="914400"/>
          </a:xfrm>
        </p:spPr>
        <p:txBody>
          <a:bodyPr/>
          <a:lstStyle/>
          <a:p>
            <a:r>
              <a:rPr lang="en-US" dirty="0" smtClean="0"/>
              <a:t>Inspection</a:t>
            </a:r>
            <a:endParaRPr lang="en-US" dirty="0"/>
          </a:p>
        </p:txBody>
      </p:sp>
      <p:pic>
        <p:nvPicPr>
          <p:cNvPr id="8" name="Picture 7" descr="DSC_0982.JPG"/>
          <p:cNvPicPr>
            <a:picLocks noChangeAspect="1"/>
          </p:cNvPicPr>
          <p:nvPr/>
        </p:nvPicPr>
        <p:blipFill>
          <a:blip r:embed="rId4" cstate="print"/>
          <a:stretch>
            <a:fillRect/>
          </a:stretch>
        </p:blipFill>
        <p:spPr>
          <a:xfrm>
            <a:off x="609601" y="3581400"/>
            <a:ext cx="3005101" cy="2011680"/>
          </a:xfrm>
          <a:prstGeom prst="roundRect">
            <a:avLst>
              <a:gd name="adj" fmla="val 8594"/>
            </a:avLst>
          </a:prstGeom>
          <a:solidFill>
            <a:srgbClr val="FFFFFF">
              <a:shade val="85000"/>
            </a:srgbClr>
          </a:solidFill>
          <a:ln w="38100">
            <a:solidFill>
              <a:srgbClr val="000000"/>
            </a:solidFill>
          </a:ln>
          <a:effectLst/>
        </p:spPr>
      </p:pic>
      <p:pic>
        <p:nvPicPr>
          <p:cNvPr id="9" name="Picture 8" descr="DSC_1136.JPG"/>
          <p:cNvPicPr>
            <a:picLocks noChangeAspect="1"/>
          </p:cNvPicPr>
          <p:nvPr/>
        </p:nvPicPr>
        <p:blipFill>
          <a:blip r:embed="rId5" cstate="print"/>
          <a:stretch>
            <a:fillRect/>
          </a:stretch>
        </p:blipFill>
        <p:spPr>
          <a:xfrm>
            <a:off x="5181601" y="856259"/>
            <a:ext cx="3005101" cy="2011680"/>
          </a:xfrm>
          <a:prstGeom prst="roundRect">
            <a:avLst>
              <a:gd name="adj" fmla="val 8594"/>
            </a:avLst>
          </a:prstGeom>
          <a:solidFill>
            <a:srgbClr val="FFFFFF">
              <a:shade val="85000"/>
            </a:srgbClr>
          </a:solidFill>
          <a:ln w="38100">
            <a:solidFill>
              <a:srgbClr val="000000"/>
            </a:solidFill>
          </a:ln>
          <a:effectLst/>
        </p:spPr>
      </p:pic>
      <p:pic>
        <p:nvPicPr>
          <p:cNvPr id="7" name="Picture 6" descr="DSC_0971.JPG"/>
          <p:cNvPicPr>
            <a:picLocks noChangeAspect="1"/>
          </p:cNvPicPr>
          <p:nvPr/>
        </p:nvPicPr>
        <p:blipFill>
          <a:blip r:embed="rId6" cstate="print"/>
          <a:stretch>
            <a:fillRect/>
          </a:stretch>
        </p:blipFill>
        <p:spPr>
          <a:xfrm>
            <a:off x="5195713" y="3581400"/>
            <a:ext cx="3005101" cy="2011680"/>
          </a:xfrm>
          <a:prstGeom prst="roundRect">
            <a:avLst>
              <a:gd name="adj" fmla="val 8594"/>
            </a:avLst>
          </a:prstGeom>
          <a:solidFill>
            <a:srgbClr val="FFFFFF">
              <a:shade val="85000"/>
            </a:srgbClr>
          </a:solidFill>
          <a:ln w="38100">
            <a:solidFill>
              <a:srgbClr val="000000"/>
            </a:solidFill>
          </a:ln>
          <a:effectLst/>
        </p:spPr>
      </p:pic>
      <p:sp>
        <p:nvSpPr>
          <p:cNvPr id="10" name="TextBox 9"/>
          <p:cNvSpPr txBox="1"/>
          <p:nvPr/>
        </p:nvSpPr>
        <p:spPr>
          <a:xfrm>
            <a:off x="0" y="6519446"/>
            <a:ext cx="6172200" cy="338554"/>
          </a:xfrm>
          <a:prstGeom prst="rect">
            <a:avLst/>
          </a:prstGeom>
          <a:noFill/>
        </p:spPr>
        <p:txBody>
          <a:bodyPr wrap="square" rtlCol="0">
            <a:spAutoFit/>
          </a:bodyPr>
          <a:lstStyle/>
          <a:p>
            <a:r>
              <a:rPr lang="en-US" sz="800" dirty="0" smtClean="0"/>
              <a:t>Image credits: </a:t>
            </a:r>
          </a:p>
          <a:p>
            <a:r>
              <a:rPr lang="en-US" sz="800" dirty="0" smtClean="0"/>
              <a:t>Lyle Buss, Department of Entomology and Nematology, University of Florida</a:t>
            </a:r>
          </a:p>
        </p:txBody>
      </p:sp>
      <p:sp>
        <p:nvSpPr>
          <p:cNvPr id="2" name="TextBox 1"/>
          <p:cNvSpPr txBox="1"/>
          <p:nvPr/>
        </p:nvSpPr>
        <p:spPr>
          <a:xfrm>
            <a:off x="381000" y="5680948"/>
            <a:ext cx="3577582" cy="369332"/>
          </a:xfrm>
          <a:prstGeom prst="rect">
            <a:avLst/>
          </a:prstGeom>
          <a:noFill/>
        </p:spPr>
        <p:txBody>
          <a:bodyPr wrap="none" rtlCol="0">
            <a:spAutoFit/>
          </a:bodyPr>
          <a:lstStyle/>
          <a:p>
            <a:r>
              <a:rPr lang="en-US" dirty="0" smtClean="0"/>
              <a:t>Look in the detritus around the crop</a:t>
            </a:r>
            <a:endParaRPr lang="en-US" dirty="0"/>
          </a:p>
        </p:txBody>
      </p:sp>
      <p:sp>
        <p:nvSpPr>
          <p:cNvPr id="12" name="TextBox 11"/>
          <p:cNvSpPr txBox="1"/>
          <p:nvPr/>
        </p:nvSpPr>
        <p:spPr>
          <a:xfrm>
            <a:off x="5029200" y="5680948"/>
            <a:ext cx="3577582" cy="369332"/>
          </a:xfrm>
          <a:prstGeom prst="rect">
            <a:avLst/>
          </a:prstGeom>
          <a:noFill/>
        </p:spPr>
        <p:txBody>
          <a:bodyPr wrap="none" rtlCol="0">
            <a:spAutoFit/>
          </a:bodyPr>
          <a:lstStyle/>
          <a:p>
            <a:r>
              <a:rPr lang="en-US" dirty="0" smtClean="0"/>
              <a:t>Look in the detritus around the crop</a:t>
            </a:r>
            <a:endParaRPr lang="en-US" dirty="0"/>
          </a:p>
        </p:txBody>
      </p:sp>
      <p:sp>
        <p:nvSpPr>
          <p:cNvPr id="13" name="TextBox 12"/>
          <p:cNvSpPr txBox="1"/>
          <p:nvPr/>
        </p:nvSpPr>
        <p:spPr>
          <a:xfrm>
            <a:off x="465036" y="2907268"/>
            <a:ext cx="3192564" cy="646331"/>
          </a:xfrm>
          <a:prstGeom prst="rect">
            <a:avLst/>
          </a:prstGeom>
          <a:noFill/>
        </p:spPr>
        <p:txBody>
          <a:bodyPr wrap="square" rtlCol="0">
            <a:spAutoFit/>
          </a:bodyPr>
          <a:lstStyle/>
          <a:p>
            <a:pPr algn="ctr"/>
            <a:r>
              <a:rPr lang="en-US" dirty="0" smtClean="0"/>
              <a:t>Pull the pot off in containerized plants</a:t>
            </a:r>
            <a:endParaRPr lang="en-US" dirty="0"/>
          </a:p>
        </p:txBody>
      </p:sp>
      <p:sp>
        <p:nvSpPr>
          <p:cNvPr id="14" name="TextBox 13"/>
          <p:cNvSpPr txBox="1"/>
          <p:nvPr/>
        </p:nvSpPr>
        <p:spPr>
          <a:xfrm>
            <a:off x="5134186" y="2907267"/>
            <a:ext cx="3171614" cy="646331"/>
          </a:xfrm>
          <a:prstGeom prst="rect">
            <a:avLst/>
          </a:prstGeom>
          <a:noFill/>
        </p:spPr>
        <p:txBody>
          <a:bodyPr wrap="square" rtlCol="0">
            <a:spAutoFit/>
          </a:bodyPr>
          <a:lstStyle/>
          <a:p>
            <a:pPr algn="ctr"/>
            <a:r>
              <a:rPr lang="en-US" dirty="0" smtClean="0"/>
              <a:t>Look for cocoons along the bottom edges of the containers </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Inspection</a:t>
            </a:r>
            <a:endParaRPr lang="en-US" dirty="0"/>
          </a:p>
        </p:txBody>
      </p:sp>
      <p:sp>
        <p:nvSpPr>
          <p:cNvPr id="7" name="Content Placeholder 6"/>
          <p:cNvSpPr>
            <a:spLocks noGrp="1"/>
          </p:cNvSpPr>
          <p:nvPr>
            <p:ph idx="1"/>
          </p:nvPr>
        </p:nvSpPr>
        <p:spPr>
          <a:xfrm>
            <a:off x="457200" y="1447800"/>
            <a:ext cx="8229600" cy="4525963"/>
          </a:xfrm>
        </p:spPr>
        <p:txBody>
          <a:bodyPr/>
          <a:lstStyle/>
          <a:p>
            <a:r>
              <a:rPr lang="en-US" dirty="0"/>
              <a:t>Pull the pot </a:t>
            </a:r>
            <a:r>
              <a:rPr lang="en-US" dirty="0" smtClean="0"/>
              <a:t>off containerized plants and </a:t>
            </a:r>
            <a:r>
              <a:rPr lang="en-US" dirty="0"/>
              <a:t>look for </a:t>
            </a:r>
            <a:r>
              <a:rPr lang="en-US" dirty="0" smtClean="0"/>
              <a:t>webbing and caterpillars</a:t>
            </a:r>
            <a:endParaRPr lang="en-US" dirty="0"/>
          </a:p>
          <a:p>
            <a:endParaRPr lang="en-US" dirty="0"/>
          </a:p>
        </p:txBody>
      </p:sp>
      <p:sp>
        <p:nvSpPr>
          <p:cNvPr id="5" name="TextBox 4"/>
          <p:cNvSpPr txBox="1"/>
          <p:nvPr/>
        </p:nvSpPr>
        <p:spPr>
          <a:xfrm>
            <a:off x="0" y="6519446"/>
            <a:ext cx="6172200" cy="338554"/>
          </a:xfrm>
          <a:prstGeom prst="rect">
            <a:avLst/>
          </a:prstGeom>
          <a:noFill/>
        </p:spPr>
        <p:txBody>
          <a:bodyPr wrap="square" rtlCol="0">
            <a:spAutoFit/>
          </a:bodyPr>
          <a:lstStyle/>
          <a:p>
            <a:r>
              <a:rPr lang="en-US" sz="800" dirty="0" smtClean="0"/>
              <a:t>Image credits: </a:t>
            </a:r>
          </a:p>
          <a:p>
            <a:r>
              <a:rPr lang="en-US" sz="800" dirty="0" smtClean="0"/>
              <a:t>Lyle Buss, Department of Entomology and Nematology, University of Florida</a:t>
            </a:r>
          </a:p>
        </p:txBody>
      </p:sp>
      <p:grpSp>
        <p:nvGrpSpPr>
          <p:cNvPr id="6" name="Group 5"/>
          <p:cNvGrpSpPr/>
          <p:nvPr/>
        </p:nvGrpSpPr>
        <p:grpSpPr>
          <a:xfrm>
            <a:off x="457200" y="2545080"/>
            <a:ext cx="3585634" cy="3840480"/>
            <a:chOff x="457200" y="2545080"/>
            <a:chExt cx="3585634" cy="3840480"/>
          </a:xfrm>
        </p:grpSpPr>
        <p:pic>
          <p:nvPicPr>
            <p:cNvPr id="3" name="Picture 2" descr="DSC_0893.JPG"/>
            <p:cNvPicPr>
              <a:picLocks noChangeAspect="1"/>
            </p:cNvPicPr>
            <p:nvPr/>
          </p:nvPicPr>
          <p:blipFill>
            <a:blip r:embed="rId3" cstate="print"/>
            <a:srcRect l="20000" r="17500"/>
            <a:stretch>
              <a:fillRect/>
            </a:stretch>
          </p:blipFill>
          <p:spPr>
            <a:xfrm>
              <a:off x="457200" y="2545080"/>
              <a:ext cx="3585634" cy="3840480"/>
            </a:xfrm>
            <a:prstGeom prst="roundRect">
              <a:avLst>
                <a:gd name="adj" fmla="val 8594"/>
              </a:avLst>
            </a:prstGeom>
            <a:solidFill>
              <a:srgbClr val="FFFFFF">
                <a:shade val="85000"/>
              </a:srgbClr>
            </a:solidFill>
            <a:ln w="38100">
              <a:solidFill>
                <a:srgbClr val="000000"/>
              </a:solidFill>
            </a:ln>
            <a:effectLst/>
          </p:spPr>
        </p:pic>
        <p:sp>
          <p:nvSpPr>
            <p:cNvPr id="8" name="Oval 7"/>
            <p:cNvSpPr/>
            <p:nvPr/>
          </p:nvSpPr>
          <p:spPr>
            <a:xfrm>
              <a:off x="1905000" y="5181600"/>
              <a:ext cx="990600" cy="838200"/>
            </a:xfrm>
            <a:prstGeom prst="ellipse">
              <a:avLst/>
            </a:prstGeom>
            <a:noFill/>
            <a:ln w="38100">
              <a:solidFill>
                <a:srgbClr val="FA0A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p:cNvGrpSpPr/>
          <p:nvPr/>
        </p:nvGrpSpPr>
        <p:grpSpPr>
          <a:xfrm>
            <a:off x="4495800" y="2575560"/>
            <a:ext cx="4261782" cy="3291840"/>
            <a:chOff x="4495800" y="2575560"/>
            <a:chExt cx="4261782" cy="3291840"/>
          </a:xfrm>
        </p:grpSpPr>
        <p:pic>
          <p:nvPicPr>
            <p:cNvPr id="4" name="Picture 3" descr="DSC_0898.JPG"/>
            <p:cNvPicPr>
              <a:picLocks noChangeAspect="1"/>
            </p:cNvPicPr>
            <p:nvPr/>
          </p:nvPicPr>
          <p:blipFill>
            <a:blip r:embed="rId4" cstate="print"/>
            <a:srcRect l="3333" r="10000"/>
            <a:stretch>
              <a:fillRect/>
            </a:stretch>
          </p:blipFill>
          <p:spPr>
            <a:xfrm>
              <a:off x="4495800" y="2575560"/>
              <a:ext cx="4261782" cy="3291840"/>
            </a:xfrm>
            <a:prstGeom prst="roundRect">
              <a:avLst>
                <a:gd name="adj" fmla="val 8594"/>
              </a:avLst>
            </a:prstGeom>
            <a:solidFill>
              <a:srgbClr val="FFFFFF">
                <a:shade val="85000"/>
              </a:srgbClr>
            </a:solidFill>
            <a:ln w="38100">
              <a:solidFill>
                <a:srgbClr val="000000"/>
              </a:solidFill>
            </a:ln>
            <a:effectLst/>
          </p:spPr>
        </p:pic>
        <p:sp>
          <p:nvSpPr>
            <p:cNvPr id="9" name="Oval 8"/>
            <p:cNvSpPr/>
            <p:nvPr/>
          </p:nvSpPr>
          <p:spPr>
            <a:xfrm>
              <a:off x="5867400" y="4046220"/>
              <a:ext cx="990600" cy="838200"/>
            </a:xfrm>
            <a:prstGeom prst="ellipse">
              <a:avLst/>
            </a:prstGeom>
            <a:noFill/>
            <a:ln w="38100">
              <a:solidFill>
                <a:srgbClr val="FA0A0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Inspection</a:t>
            </a:r>
            <a:endParaRPr lang="en-US" dirty="0"/>
          </a:p>
        </p:txBody>
      </p:sp>
      <p:sp>
        <p:nvSpPr>
          <p:cNvPr id="2" name="Content Placeholder 1"/>
          <p:cNvSpPr>
            <a:spLocks noGrp="1"/>
          </p:cNvSpPr>
          <p:nvPr>
            <p:ph idx="1"/>
          </p:nvPr>
        </p:nvSpPr>
        <p:spPr/>
        <p:txBody>
          <a:bodyPr/>
          <a:lstStyle/>
          <a:p>
            <a:r>
              <a:rPr lang="en-US" dirty="0" smtClean="0"/>
              <a:t>Look for adults in “sheltered” areas</a:t>
            </a:r>
            <a:endParaRPr lang="en-US" dirty="0"/>
          </a:p>
        </p:txBody>
      </p:sp>
      <p:pic>
        <p:nvPicPr>
          <p:cNvPr id="5" name="Picture 4" descr="DSC_1050.JPG"/>
          <p:cNvPicPr>
            <a:picLocks noChangeAspect="1"/>
          </p:cNvPicPr>
          <p:nvPr/>
        </p:nvPicPr>
        <p:blipFill>
          <a:blip r:embed="rId3" cstate="print"/>
          <a:stretch>
            <a:fillRect/>
          </a:stretch>
        </p:blipFill>
        <p:spPr>
          <a:xfrm>
            <a:off x="4680938" y="2362200"/>
            <a:ext cx="4234462" cy="2834640"/>
          </a:xfrm>
          <a:prstGeom prst="roundRect">
            <a:avLst>
              <a:gd name="adj" fmla="val 8594"/>
            </a:avLst>
          </a:prstGeom>
          <a:solidFill>
            <a:srgbClr val="FFFFFF">
              <a:shade val="85000"/>
            </a:srgbClr>
          </a:solidFill>
          <a:ln w="38100">
            <a:solidFill>
              <a:srgbClr val="000000"/>
            </a:solidFill>
          </a:ln>
          <a:effectLst/>
        </p:spPr>
      </p:pic>
      <p:pic>
        <p:nvPicPr>
          <p:cNvPr id="7" name="Picture 6" descr="DSC_1065.JPG"/>
          <p:cNvPicPr>
            <a:picLocks noChangeAspect="1"/>
          </p:cNvPicPr>
          <p:nvPr/>
        </p:nvPicPr>
        <p:blipFill>
          <a:blip r:embed="rId4" cstate="print"/>
          <a:stretch>
            <a:fillRect/>
          </a:stretch>
        </p:blipFill>
        <p:spPr>
          <a:xfrm>
            <a:off x="185138" y="2362200"/>
            <a:ext cx="4234462" cy="2834640"/>
          </a:xfrm>
          <a:prstGeom prst="roundRect">
            <a:avLst>
              <a:gd name="adj" fmla="val 8594"/>
            </a:avLst>
          </a:prstGeom>
          <a:solidFill>
            <a:srgbClr val="FFFFFF">
              <a:shade val="85000"/>
            </a:srgbClr>
          </a:solidFill>
          <a:ln w="38100">
            <a:solidFill>
              <a:srgbClr val="000000"/>
            </a:solidFill>
          </a:ln>
          <a:effectLst/>
        </p:spPr>
      </p:pic>
      <p:sp>
        <p:nvSpPr>
          <p:cNvPr id="8" name="TextBox 7"/>
          <p:cNvSpPr txBox="1"/>
          <p:nvPr/>
        </p:nvSpPr>
        <p:spPr>
          <a:xfrm>
            <a:off x="0" y="6519446"/>
            <a:ext cx="6172200" cy="338554"/>
          </a:xfrm>
          <a:prstGeom prst="rect">
            <a:avLst/>
          </a:prstGeom>
          <a:noFill/>
        </p:spPr>
        <p:txBody>
          <a:bodyPr wrap="square" rtlCol="0">
            <a:spAutoFit/>
          </a:bodyPr>
          <a:lstStyle/>
          <a:p>
            <a:r>
              <a:rPr lang="en-US" sz="800" dirty="0" smtClean="0"/>
              <a:t>Image credits: </a:t>
            </a:r>
          </a:p>
          <a:p>
            <a:r>
              <a:rPr lang="en-US" sz="800" dirty="0" smtClean="0"/>
              <a:t>Lyle Buss, Department of Entomology and Nematology, University of Florida</a:t>
            </a:r>
          </a:p>
        </p:txBody>
      </p:sp>
      <p:sp>
        <p:nvSpPr>
          <p:cNvPr id="9" name="TextBox 8"/>
          <p:cNvSpPr txBox="1"/>
          <p:nvPr/>
        </p:nvSpPr>
        <p:spPr>
          <a:xfrm>
            <a:off x="304800" y="5334000"/>
            <a:ext cx="4114800" cy="646331"/>
          </a:xfrm>
          <a:prstGeom prst="rect">
            <a:avLst/>
          </a:prstGeom>
          <a:noFill/>
        </p:spPr>
        <p:txBody>
          <a:bodyPr wrap="square" rtlCol="0">
            <a:spAutoFit/>
          </a:bodyPr>
          <a:lstStyle/>
          <a:p>
            <a:pPr algn="ctr"/>
            <a:r>
              <a:rPr lang="en-US" dirty="0" smtClean="0"/>
              <a:t>A large grouping of plants can provide a nice “sheltered” area for adults</a:t>
            </a:r>
            <a:endParaRPr lang="en-US" dirty="0"/>
          </a:p>
        </p:txBody>
      </p:sp>
      <p:sp>
        <p:nvSpPr>
          <p:cNvPr id="10" name="TextBox 9"/>
          <p:cNvSpPr txBox="1"/>
          <p:nvPr/>
        </p:nvSpPr>
        <p:spPr>
          <a:xfrm>
            <a:off x="4800600" y="5343973"/>
            <a:ext cx="4114800" cy="646331"/>
          </a:xfrm>
          <a:prstGeom prst="rect">
            <a:avLst/>
          </a:prstGeom>
          <a:noFill/>
        </p:spPr>
        <p:txBody>
          <a:bodyPr wrap="square" rtlCol="0">
            <a:spAutoFit/>
          </a:bodyPr>
          <a:lstStyle/>
          <a:p>
            <a:pPr algn="ctr"/>
            <a:r>
              <a:rPr lang="en-US" dirty="0" smtClean="0"/>
              <a:t>An adult on the side of a container, note the upturned abdomen</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4495800" cy="1143000"/>
          </a:xfrm>
        </p:spPr>
        <p:txBody>
          <a:bodyPr/>
          <a:lstStyle/>
          <a:p>
            <a:r>
              <a:rPr lang="en-US" b="0" dirty="0" smtClean="0"/>
              <a:t>Chemical Control</a:t>
            </a:r>
            <a:endParaRPr lang="en-US" b="0" dirty="0"/>
          </a:p>
        </p:txBody>
      </p:sp>
      <p:pic>
        <p:nvPicPr>
          <p:cNvPr id="4" name="Content Placeholder 3" descr="DSCF8647.JPG"/>
          <p:cNvPicPr>
            <a:picLocks noGrp="1" noChangeAspect="1"/>
          </p:cNvPicPr>
          <p:nvPr>
            <p:ph idx="1"/>
          </p:nvPr>
        </p:nvPicPr>
        <p:blipFill>
          <a:blip r:embed="rId3" cstate="print"/>
          <a:stretch>
            <a:fillRect/>
          </a:stretch>
        </p:blipFill>
        <p:spPr>
          <a:xfrm>
            <a:off x="5212080" y="411480"/>
            <a:ext cx="3413760" cy="2560320"/>
          </a:xfrm>
          <a:prstGeom prst="roundRect">
            <a:avLst>
              <a:gd name="adj" fmla="val 8594"/>
            </a:avLst>
          </a:prstGeom>
          <a:solidFill>
            <a:srgbClr val="FFFFFF">
              <a:shade val="85000"/>
            </a:srgbClr>
          </a:solidFill>
          <a:ln w="38100">
            <a:solidFill>
              <a:srgbClr val="000000"/>
            </a:solidFill>
          </a:ln>
          <a:effectLst/>
        </p:spPr>
      </p:pic>
      <p:sp>
        <p:nvSpPr>
          <p:cNvPr id="5" name="Content Placeholder 1"/>
          <p:cNvSpPr txBox="1">
            <a:spLocks/>
          </p:cNvSpPr>
          <p:nvPr/>
        </p:nvSpPr>
        <p:spPr>
          <a:xfrm>
            <a:off x="304800" y="1371600"/>
            <a:ext cx="4724400" cy="4495800"/>
          </a:xfrm>
          <a:prstGeom prst="rect">
            <a:avLst/>
          </a:prstGeom>
        </p:spPr>
        <p:txBody>
          <a:bodyPr vert="horz" lIns="91440" tIns="45720" rIns="91440" bIns="45720" rtlCol="0">
            <a:normAutofit fontScale="925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effectLst/>
                <a:uLnTx/>
                <a:uFillTx/>
                <a:latin typeface="+mn-lt"/>
                <a:ea typeface="+mn-ea"/>
                <a:cs typeface="+mn-cs"/>
              </a:rPr>
              <a:t>Targeted spraying may be best </a:t>
            </a:r>
          </a:p>
          <a:p>
            <a:pPr marL="800100" lvl="1" indent="-342900">
              <a:spcBef>
                <a:spcPct val="20000"/>
              </a:spcBef>
              <a:buFont typeface="Arial" pitchFamily="34" charset="0"/>
              <a:buChar char="•"/>
            </a:pPr>
            <a:r>
              <a:rPr lang="en-US" sz="3200" dirty="0" smtClean="0"/>
              <a:t>Shape of plants, spacing of plants, and caterpillar behavior determines efficacy of the chemical control </a:t>
            </a:r>
            <a:endParaRPr kumimoji="0" lang="en-US" sz="3200" b="0" i="0" u="none" strike="noStrike" kern="1200" cap="none" spc="0" normalizeH="0" baseline="0" noProof="0" dirty="0" smtClean="0">
              <a:ln>
                <a:noFill/>
              </a:ln>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dirty="0" smtClean="0"/>
              <a:t>Monitoring populations to determine spraying schedule is important</a:t>
            </a:r>
            <a:endParaRPr kumimoji="0" lang="en-US" sz="2800" b="0" i="0" u="none" strike="noStrike" kern="1200" cap="none" spc="0" normalizeH="0" baseline="0" noProof="0" dirty="0" smtClean="0">
              <a:ln>
                <a:noFill/>
              </a:ln>
              <a:effectLst/>
              <a:uLnTx/>
              <a:uFillTx/>
            </a:endParaRPr>
          </a:p>
        </p:txBody>
      </p:sp>
      <p:sp>
        <p:nvSpPr>
          <p:cNvPr id="6" name="TextBox 5"/>
          <p:cNvSpPr txBox="1"/>
          <p:nvPr/>
        </p:nvSpPr>
        <p:spPr>
          <a:xfrm>
            <a:off x="0" y="6396335"/>
            <a:ext cx="5105400" cy="461665"/>
          </a:xfrm>
          <a:prstGeom prst="rect">
            <a:avLst/>
          </a:prstGeom>
          <a:noFill/>
        </p:spPr>
        <p:txBody>
          <a:bodyPr wrap="square" rtlCol="0">
            <a:spAutoFit/>
          </a:bodyPr>
          <a:lstStyle/>
          <a:p>
            <a:r>
              <a:rPr lang="en-US" sz="800" dirty="0" smtClean="0"/>
              <a:t>Image credits: </a:t>
            </a:r>
          </a:p>
          <a:p>
            <a:r>
              <a:rPr lang="en-US" sz="800" dirty="0" smtClean="0"/>
              <a:t>Top - Carmelo Peter Bonsignore, Università degli Studi Mediterranei di Reggio Calabria</a:t>
            </a:r>
          </a:p>
          <a:p>
            <a:r>
              <a:rPr lang="en-US" sz="800" dirty="0" smtClean="0"/>
              <a:t>Bottom </a:t>
            </a:r>
            <a:r>
              <a:rPr lang="en-US" sz="800" dirty="0" smtClean="0"/>
              <a:t>-</a:t>
            </a:r>
            <a:r>
              <a:rPr lang="en-US" sz="800" dirty="0"/>
              <a:t>Bryan Vander </a:t>
            </a:r>
            <a:r>
              <a:rPr lang="en-US" sz="800" dirty="0" err="1"/>
              <a:t>Mey</a:t>
            </a:r>
            <a:r>
              <a:rPr lang="en-US" sz="800" dirty="0"/>
              <a:t>, University of California Cooperative Extension, San Diego</a:t>
            </a:r>
            <a:endParaRPr lang="en-US" sz="800" dirty="0"/>
          </a:p>
        </p:txBody>
      </p:sp>
      <p:pic>
        <p:nvPicPr>
          <p:cNvPr id="8" name="Picture 7" descr="Dufo pepper girdling.jpg"/>
          <p:cNvPicPr>
            <a:picLocks noChangeAspect="1"/>
          </p:cNvPicPr>
          <p:nvPr/>
        </p:nvPicPr>
        <p:blipFill>
          <a:blip r:embed="rId4" cstate="print"/>
          <a:stretch>
            <a:fillRect/>
          </a:stretch>
        </p:blipFill>
        <p:spPr>
          <a:xfrm>
            <a:off x="5181600" y="3307080"/>
            <a:ext cx="3413760" cy="2560320"/>
          </a:xfrm>
          <a:prstGeom prst="roundRect">
            <a:avLst>
              <a:gd name="adj" fmla="val 8594"/>
            </a:avLst>
          </a:prstGeom>
          <a:solidFill>
            <a:srgbClr val="FFFFFF">
              <a:shade val="85000"/>
            </a:srgbClr>
          </a:solidFill>
          <a:ln w="38100">
            <a:solidFill>
              <a:srgbClr val="000000"/>
            </a:solidFill>
          </a:ln>
          <a:effec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38239" y="274638"/>
            <a:ext cx="6200961" cy="1143000"/>
          </a:xfrm>
        </p:spPr>
        <p:txBody>
          <a:bodyPr/>
          <a:lstStyle/>
          <a:p>
            <a:r>
              <a:rPr lang="en-US" b="0" dirty="0" smtClean="0"/>
              <a:t>Biological Control</a:t>
            </a:r>
            <a:endParaRPr lang="en-US" b="0" dirty="0"/>
          </a:p>
        </p:txBody>
      </p:sp>
      <p:sp>
        <p:nvSpPr>
          <p:cNvPr id="3" name="Content Placeholder 2"/>
          <p:cNvSpPr>
            <a:spLocks noGrp="1"/>
          </p:cNvSpPr>
          <p:nvPr>
            <p:ph idx="1"/>
          </p:nvPr>
        </p:nvSpPr>
        <p:spPr>
          <a:xfrm>
            <a:off x="2971800" y="1600200"/>
            <a:ext cx="5715000" cy="4525963"/>
          </a:xfrm>
        </p:spPr>
        <p:txBody>
          <a:bodyPr/>
          <a:lstStyle/>
          <a:p>
            <a:r>
              <a:rPr lang="en-US" dirty="0" smtClean="0"/>
              <a:t>Larval stage</a:t>
            </a:r>
          </a:p>
          <a:p>
            <a:pPr lvl="1"/>
            <a:r>
              <a:rPr lang="en-US" dirty="0" err="1" smtClean="0"/>
              <a:t>Bt</a:t>
            </a:r>
            <a:r>
              <a:rPr lang="en-US" dirty="0" smtClean="0"/>
              <a:t>, </a:t>
            </a:r>
            <a:r>
              <a:rPr lang="en-US" dirty="0" err="1" smtClean="0"/>
              <a:t>entompathogenic</a:t>
            </a:r>
            <a:r>
              <a:rPr lang="en-US" dirty="0" smtClean="0"/>
              <a:t> nematodes, and a predatory beetle</a:t>
            </a:r>
          </a:p>
          <a:p>
            <a:r>
              <a:rPr lang="en-US" dirty="0" smtClean="0"/>
              <a:t>Egg stage </a:t>
            </a:r>
          </a:p>
          <a:p>
            <a:pPr lvl="1"/>
            <a:r>
              <a:rPr lang="en-US" dirty="0" smtClean="0"/>
              <a:t>Predatory mites, a predatory beetle, and parasitoid wasps</a:t>
            </a:r>
          </a:p>
          <a:p>
            <a:r>
              <a:rPr lang="en-US" dirty="0" smtClean="0"/>
              <a:t>All are available commercially</a:t>
            </a:r>
            <a:endParaRPr lang="en-US" dirty="0"/>
          </a:p>
        </p:txBody>
      </p:sp>
      <p:sp>
        <p:nvSpPr>
          <p:cNvPr id="4" name="TextBox 3"/>
          <p:cNvSpPr txBox="1"/>
          <p:nvPr/>
        </p:nvSpPr>
        <p:spPr>
          <a:xfrm>
            <a:off x="0" y="6273225"/>
            <a:ext cx="5943600" cy="584775"/>
          </a:xfrm>
          <a:prstGeom prst="rect">
            <a:avLst/>
          </a:prstGeom>
          <a:noFill/>
        </p:spPr>
        <p:txBody>
          <a:bodyPr wrap="square" rtlCol="0">
            <a:spAutoFit/>
          </a:bodyPr>
          <a:lstStyle/>
          <a:p>
            <a:r>
              <a:rPr lang="en-US" sz="800" dirty="0" smtClean="0"/>
              <a:t>Image credit:</a:t>
            </a:r>
          </a:p>
          <a:p>
            <a:r>
              <a:rPr lang="en-US" sz="800" dirty="0" smtClean="0"/>
              <a:t>Beetle: David Cappaert, Michigan State University, www.bugwood.org, #5403465</a:t>
            </a:r>
          </a:p>
          <a:p>
            <a:r>
              <a:rPr lang="en-US" sz="800" dirty="0" smtClean="0"/>
              <a:t>Nematodes:  Tesfamariam Mengistu, Department of Entomology and Nematology, University of Florida</a:t>
            </a:r>
          </a:p>
          <a:p>
            <a:r>
              <a:rPr lang="en-US" sz="800" dirty="0" smtClean="0"/>
              <a:t>Mites: Lance Osborne, Mid-Florida Research and Education Center, University of Florida </a:t>
            </a:r>
            <a:endParaRPr lang="en-US" sz="800" dirty="0"/>
          </a:p>
        </p:txBody>
      </p:sp>
      <p:pic>
        <p:nvPicPr>
          <p:cNvPr id="6" name="Picture 5" descr="5403465-SMPT.jpg"/>
          <p:cNvPicPr>
            <a:picLocks noChangeAspect="1"/>
          </p:cNvPicPr>
          <p:nvPr/>
        </p:nvPicPr>
        <p:blipFill>
          <a:blip r:embed="rId3" cstate="print"/>
          <a:srcRect l="8256" t="4444" b="4444"/>
          <a:stretch>
            <a:fillRect/>
          </a:stretch>
        </p:blipFill>
        <p:spPr>
          <a:xfrm>
            <a:off x="304800" y="381000"/>
            <a:ext cx="2188563" cy="1737360"/>
          </a:xfrm>
          <a:prstGeom prst="roundRect">
            <a:avLst>
              <a:gd name="adj" fmla="val 8594"/>
            </a:avLst>
          </a:prstGeom>
          <a:solidFill>
            <a:srgbClr val="FFFFFF">
              <a:shade val="85000"/>
            </a:srgbClr>
          </a:solidFill>
          <a:ln w="38100">
            <a:solidFill>
              <a:srgbClr val="000000"/>
            </a:solidFill>
          </a:ln>
          <a:effectLst/>
        </p:spPr>
      </p:pic>
      <p:pic>
        <p:nvPicPr>
          <p:cNvPr id="7" name="Picture 6" descr="dscf1012.jpg"/>
          <p:cNvPicPr>
            <a:picLocks noChangeAspect="1"/>
          </p:cNvPicPr>
          <p:nvPr/>
        </p:nvPicPr>
        <p:blipFill>
          <a:blip r:embed="rId4" cstate="print"/>
          <a:srcRect l="12500" t="25556" r="25000" b="11111"/>
          <a:stretch>
            <a:fillRect/>
          </a:stretch>
        </p:blipFill>
        <p:spPr>
          <a:xfrm>
            <a:off x="304800" y="4358640"/>
            <a:ext cx="2285998" cy="1737360"/>
          </a:xfrm>
          <a:prstGeom prst="roundRect">
            <a:avLst>
              <a:gd name="adj" fmla="val 8594"/>
            </a:avLst>
          </a:prstGeom>
          <a:solidFill>
            <a:srgbClr val="FFFFFF">
              <a:shade val="85000"/>
            </a:srgbClr>
          </a:solidFill>
          <a:ln w="38100">
            <a:solidFill>
              <a:srgbClr val="000000"/>
            </a:solidFill>
          </a:ln>
          <a:effectLst/>
        </p:spPr>
      </p:pic>
      <p:pic>
        <p:nvPicPr>
          <p:cNvPr id="8" name="Picture 7" descr="mites.jpg"/>
          <p:cNvPicPr>
            <a:picLocks noChangeAspect="1"/>
          </p:cNvPicPr>
          <p:nvPr/>
        </p:nvPicPr>
        <p:blipFill>
          <a:blip r:embed="rId5" cstate="print"/>
          <a:stretch>
            <a:fillRect/>
          </a:stretch>
        </p:blipFill>
        <p:spPr>
          <a:xfrm>
            <a:off x="304800" y="2362200"/>
            <a:ext cx="2333439" cy="1737360"/>
          </a:xfrm>
          <a:prstGeom prst="roundRect">
            <a:avLst>
              <a:gd name="adj" fmla="val 8594"/>
            </a:avLst>
          </a:prstGeom>
          <a:solidFill>
            <a:srgbClr val="FFFFFF">
              <a:shade val="85000"/>
            </a:srgbClr>
          </a:solidFill>
          <a:ln w="38100">
            <a:solidFill>
              <a:srgbClr val="000000"/>
            </a:solidFill>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274638"/>
            <a:ext cx="5181600" cy="1143000"/>
          </a:xfrm>
        </p:spPr>
        <p:txBody>
          <a:bodyPr/>
          <a:lstStyle/>
          <a:p>
            <a:r>
              <a:rPr lang="en-US" b="0" dirty="0" smtClean="0"/>
              <a:t>Cultural Control </a:t>
            </a:r>
            <a:endParaRPr lang="en-US" b="0" dirty="0"/>
          </a:p>
        </p:txBody>
      </p:sp>
      <p:sp>
        <p:nvSpPr>
          <p:cNvPr id="9" name="Content Placeholder 8"/>
          <p:cNvSpPr>
            <a:spLocks noGrp="1"/>
          </p:cNvSpPr>
          <p:nvPr>
            <p:ph idx="1"/>
          </p:nvPr>
        </p:nvSpPr>
        <p:spPr>
          <a:xfrm>
            <a:off x="4114800" y="1600200"/>
            <a:ext cx="4572000" cy="4525963"/>
          </a:xfrm>
        </p:spPr>
        <p:txBody>
          <a:bodyPr/>
          <a:lstStyle/>
          <a:p>
            <a:r>
              <a:rPr lang="en-US" dirty="0" smtClean="0"/>
              <a:t>Removal of plant debris</a:t>
            </a:r>
          </a:p>
          <a:p>
            <a:r>
              <a:rPr lang="en-US" dirty="0" smtClean="0"/>
              <a:t>Removal of lower leaves that come into contact with soil surface</a:t>
            </a:r>
          </a:p>
          <a:p>
            <a:r>
              <a:rPr lang="en-US" dirty="0" smtClean="0"/>
              <a:t>Using drier growth medium</a:t>
            </a:r>
          </a:p>
          <a:p>
            <a:endParaRPr lang="en-US" dirty="0"/>
          </a:p>
        </p:txBody>
      </p:sp>
      <p:pic>
        <p:nvPicPr>
          <p:cNvPr id="5" name="Picture 4" descr="DSCN2550.JPG"/>
          <p:cNvPicPr>
            <a:picLocks noChangeAspect="1"/>
          </p:cNvPicPr>
          <p:nvPr/>
        </p:nvPicPr>
        <p:blipFill>
          <a:blip r:embed="rId3" cstate="print"/>
          <a:stretch>
            <a:fillRect/>
          </a:stretch>
        </p:blipFill>
        <p:spPr>
          <a:xfrm rot="16200000">
            <a:off x="449581" y="708660"/>
            <a:ext cx="3108960" cy="2331720"/>
          </a:xfrm>
          <a:prstGeom prst="roundRect">
            <a:avLst>
              <a:gd name="adj" fmla="val 8594"/>
            </a:avLst>
          </a:prstGeom>
          <a:solidFill>
            <a:srgbClr val="FFFFFF">
              <a:shade val="85000"/>
            </a:srgbClr>
          </a:solidFill>
          <a:ln w="38100">
            <a:solidFill>
              <a:srgbClr val="000000"/>
            </a:solidFill>
          </a:ln>
          <a:effectLst/>
        </p:spPr>
      </p:pic>
      <p:pic>
        <p:nvPicPr>
          <p:cNvPr id="8" name="Picture 7" descr="DSCN2564.JPG"/>
          <p:cNvPicPr>
            <a:picLocks noChangeAspect="1"/>
          </p:cNvPicPr>
          <p:nvPr/>
        </p:nvPicPr>
        <p:blipFill>
          <a:blip r:embed="rId4" cstate="print"/>
          <a:stretch>
            <a:fillRect/>
          </a:stretch>
        </p:blipFill>
        <p:spPr>
          <a:xfrm>
            <a:off x="304800" y="3581400"/>
            <a:ext cx="3430016" cy="2572512"/>
          </a:xfrm>
          <a:prstGeom prst="roundRect">
            <a:avLst>
              <a:gd name="adj" fmla="val 8594"/>
            </a:avLst>
          </a:prstGeom>
          <a:solidFill>
            <a:srgbClr val="FFFFFF">
              <a:shade val="85000"/>
            </a:srgbClr>
          </a:solidFill>
          <a:ln w="38100">
            <a:solidFill>
              <a:srgbClr val="000000"/>
            </a:solidFill>
          </a:ln>
          <a:effectLst/>
        </p:spPr>
      </p:pic>
      <p:sp>
        <p:nvSpPr>
          <p:cNvPr id="10" name="TextBox 9"/>
          <p:cNvSpPr txBox="1"/>
          <p:nvPr/>
        </p:nvSpPr>
        <p:spPr>
          <a:xfrm>
            <a:off x="0" y="6519446"/>
            <a:ext cx="2895600" cy="338554"/>
          </a:xfrm>
          <a:prstGeom prst="rect">
            <a:avLst/>
          </a:prstGeom>
          <a:noFill/>
        </p:spPr>
        <p:txBody>
          <a:bodyPr wrap="square" rtlCol="0">
            <a:spAutoFit/>
          </a:bodyPr>
          <a:lstStyle/>
          <a:p>
            <a:r>
              <a:rPr lang="en-US" sz="800" dirty="0" smtClean="0"/>
              <a:t>Image credit: </a:t>
            </a:r>
          </a:p>
          <a:p>
            <a:r>
              <a:rPr lang="en-US" sz="800" dirty="0" smtClean="0"/>
              <a:t>Julieta Brambila, USDA-APHIS-PPQ </a:t>
            </a:r>
            <a:endParaRPr lang="en-US" sz="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dirty="0" smtClean="0"/>
              <a:t>Look Alikes - Adults</a:t>
            </a:r>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7681" t="26149" r="19684" b="23441"/>
          <a:stretch/>
        </p:blipFill>
        <p:spPr>
          <a:xfrm>
            <a:off x="94397" y="1032804"/>
            <a:ext cx="3029803" cy="1828800"/>
          </a:xfrm>
          <a:prstGeom prst="roundRect">
            <a:avLst>
              <a:gd name="adj" fmla="val 8594"/>
            </a:avLst>
          </a:prstGeom>
          <a:solidFill>
            <a:srgbClr val="FFFFFF">
              <a:shade val="85000"/>
            </a:srgbClr>
          </a:solidFill>
          <a:ln w="38100">
            <a:solidFill>
              <a:srgbClr val="000000"/>
            </a:solidFill>
          </a:ln>
          <a:effectLst/>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9802" t="16804" r="5953" b="10823"/>
          <a:stretch/>
        </p:blipFill>
        <p:spPr>
          <a:xfrm>
            <a:off x="143827" y="3623604"/>
            <a:ext cx="2980373" cy="1920240"/>
          </a:xfrm>
          <a:prstGeom prst="roundRect">
            <a:avLst>
              <a:gd name="adj" fmla="val 8594"/>
            </a:avLst>
          </a:prstGeom>
          <a:solidFill>
            <a:srgbClr val="FFFFFF">
              <a:shade val="85000"/>
            </a:srgbClr>
          </a:solidFill>
          <a:ln w="38100">
            <a:solidFill>
              <a:srgbClr val="000000"/>
            </a:solidFill>
          </a:ln>
          <a:effectLst/>
        </p:spPr>
      </p:pic>
      <p:sp>
        <p:nvSpPr>
          <p:cNvPr id="14" name="TextBox 13"/>
          <p:cNvSpPr txBox="1"/>
          <p:nvPr/>
        </p:nvSpPr>
        <p:spPr>
          <a:xfrm>
            <a:off x="228600" y="2949472"/>
            <a:ext cx="2819400" cy="369332"/>
          </a:xfrm>
          <a:prstGeom prst="rect">
            <a:avLst/>
          </a:prstGeom>
          <a:noFill/>
        </p:spPr>
        <p:txBody>
          <a:bodyPr wrap="square" rtlCol="0">
            <a:spAutoFit/>
          </a:bodyPr>
          <a:lstStyle/>
          <a:p>
            <a:pPr algn="ctr"/>
            <a:r>
              <a:rPr lang="en-US" i="1" dirty="0"/>
              <a:t>Hymenia </a:t>
            </a:r>
            <a:r>
              <a:rPr lang="en-US" i="1" dirty="0" err="1"/>
              <a:t>perspectalis</a:t>
            </a:r>
            <a:r>
              <a:rPr lang="en-US" dirty="0"/>
              <a:t> </a:t>
            </a:r>
            <a:endParaRPr lang="en-US" i="1" dirty="0"/>
          </a:p>
        </p:txBody>
      </p:sp>
      <p:sp>
        <p:nvSpPr>
          <p:cNvPr id="16" name="TextBox 15"/>
          <p:cNvSpPr txBox="1"/>
          <p:nvPr/>
        </p:nvSpPr>
        <p:spPr>
          <a:xfrm>
            <a:off x="228600" y="5650468"/>
            <a:ext cx="2819400" cy="369332"/>
          </a:xfrm>
          <a:prstGeom prst="rect">
            <a:avLst/>
          </a:prstGeom>
          <a:noFill/>
        </p:spPr>
        <p:txBody>
          <a:bodyPr wrap="square" rtlCol="0">
            <a:spAutoFit/>
          </a:bodyPr>
          <a:lstStyle/>
          <a:p>
            <a:pPr algn="ctr"/>
            <a:r>
              <a:rPr lang="en-US" i="1" dirty="0" err="1"/>
              <a:t>Nomophila</a:t>
            </a:r>
            <a:r>
              <a:rPr lang="en-US" i="1" dirty="0"/>
              <a:t> </a:t>
            </a:r>
            <a:r>
              <a:rPr lang="en-US" i="1" dirty="0" err="1"/>
              <a:t>nearctica</a:t>
            </a:r>
            <a:r>
              <a:rPr lang="en-US" i="1" dirty="0"/>
              <a:t> </a:t>
            </a:r>
          </a:p>
        </p:txBody>
      </p:sp>
      <p:sp>
        <p:nvSpPr>
          <p:cNvPr id="17" name="TextBox 16"/>
          <p:cNvSpPr txBox="1"/>
          <p:nvPr/>
        </p:nvSpPr>
        <p:spPr>
          <a:xfrm>
            <a:off x="0" y="6150114"/>
            <a:ext cx="6392254" cy="707886"/>
          </a:xfrm>
          <a:prstGeom prst="rect">
            <a:avLst/>
          </a:prstGeom>
          <a:noFill/>
        </p:spPr>
        <p:txBody>
          <a:bodyPr wrap="square" rtlCol="0">
            <a:spAutoFit/>
          </a:bodyPr>
          <a:lstStyle/>
          <a:p>
            <a:r>
              <a:rPr lang="en-US" sz="800" dirty="0" smtClean="0"/>
              <a:t>Image credit: </a:t>
            </a:r>
          </a:p>
          <a:p>
            <a:r>
              <a:rPr lang="en-US" sz="800" i="1" dirty="0" err="1"/>
              <a:t>Udea</a:t>
            </a:r>
            <a:r>
              <a:rPr lang="en-US" sz="800" i="1" dirty="0"/>
              <a:t> </a:t>
            </a:r>
            <a:r>
              <a:rPr lang="en-US" sz="800" i="1" dirty="0" err="1" smtClean="0"/>
              <a:t>rubigalis</a:t>
            </a:r>
            <a:r>
              <a:rPr lang="en-US" sz="800" i="1" dirty="0" smtClean="0"/>
              <a:t>, Hymenia </a:t>
            </a:r>
            <a:r>
              <a:rPr lang="en-US" sz="800" i="1" dirty="0" err="1" smtClean="0"/>
              <a:t>perspectalis</a:t>
            </a:r>
            <a:r>
              <a:rPr lang="en-US" sz="800" i="1" dirty="0"/>
              <a:t> , </a:t>
            </a:r>
            <a:r>
              <a:rPr lang="en-US" sz="800" i="1" dirty="0" err="1"/>
              <a:t>Eupithecia</a:t>
            </a:r>
            <a:r>
              <a:rPr lang="en-US" sz="800" i="1" dirty="0"/>
              <a:t>  </a:t>
            </a:r>
            <a:r>
              <a:rPr lang="en-US" sz="800" i="1" dirty="0" err="1" smtClean="0"/>
              <a:t>miserulata</a:t>
            </a:r>
            <a:r>
              <a:rPr lang="en-US" sz="800" i="1" dirty="0" smtClean="0"/>
              <a:t>, </a:t>
            </a:r>
            <a:r>
              <a:rPr lang="en-US" sz="800" dirty="0" smtClean="0"/>
              <a:t>and </a:t>
            </a:r>
            <a:r>
              <a:rPr lang="en-US" sz="800" i="1" dirty="0" err="1" smtClean="0"/>
              <a:t>Nomophila</a:t>
            </a:r>
            <a:r>
              <a:rPr lang="en-US" sz="800" i="1" dirty="0" smtClean="0"/>
              <a:t> </a:t>
            </a:r>
            <a:r>
              <a:rPr lang="en-US" sz="800" i="1" dirty="0" err="1" smtClean="0"/>
              <a:t>nearctica</a:t>
            </a:r>
            <a:r>
              <a:rPr lang="en-US" sz="800" i="1" dirty="0" smtClean="0"/>
              <a:t> </a:t>
            </a:r>
            <a:r>
              <a:rPr lang="en-US" sz="800" dirty="0" smtClean="0"/>
              <a:t>- James Hayden, Florida Department of Agriculture and Consumer Services, Division of Plant Industry  and Thomson Paris, graduate student, Department of Entomology and Nematology, University of Florida ; </a:t>
            </a:r>
            <a:r>
              <a:rPr lang="en-US" altLang="en-US" sz="800" dirty="0"/>
              <a:t>EPM - Kurt </a:t>
            </a:r>
            <a:r>
              <a:rPr lang="en-US" altLang="en-US" sz="800" dirty="0" err="1"/>
              <a:t>Ahlmark</a:t>
            </a:r>
            <a:r>
              <a:rPr lang="en-US" altLang="en-US" sz="800" dirty="0"/>
              <a:t>, FDACS Division of Plant Industry, Bugwood.org - #</a:t>
            </a:r>
            <a:r>
              <a:rPr lang="en-US" altLang="en-US" sz="800" dirty="0" smtClean="0"/>
              <a:t>5499609, </a:t>
            </a:r>
            <a:r>
              <a:rPr lang="en-US" altLang="en-US" sz="800" i="1" dirty="0" err="1" smtClean="0"/>
              <a:t>Spoladea</a:t>
            </a:r>
            <a:r>
              <a:rPr lang="en-US" altLang="en-US" sz="800" i="1" dirty="0" smtClean="0"/>
              <a:t> </a:t>
            </a:r>
            <a:r>
              <a:rPr lang="en-US" altLang="en-US" sz="800" i="1" dirty="0" err="1" smtClean="0"/>
              <a:t>recurvalis</a:t>
            </a:r>
            <a:r>
              <a:rPr lang="en-US" altLang="en-US" sz="800" dirty="0" smtClean="0"/>
              <a:t> – Lyle Buss, Department of Entomology and Nematology, University of Florida </a:t>
            </a:r>
            <a:endParaRPr lang="en-US" sz="800" dirty="0"/>
          </a:p>
        </p:txBody>
      </p:sp>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8587" t="8530" r="5809" b="11752"/>
          <a:stretch/>
        </p:blipFill>
        <p:spPr>
          <a:xfrm>
            <a:off x="6026629" y="1032804"/>
            <a:ext cx="2964971" cy="1828800"/>
          </a:xfrm>
          <a:prstGeom prst="roundRect">
            <a:avLst>
              <a:gd name="adj" fmla="val 8594"/>
            </a:avLst>
          </a:prstGeom>
          <a:solidFill>
            <a:srgbClr val="FFFFFF">
              <a:shade val="85000"/>
            </a:srgbClr>
          </a:solidFill>
          <a:ln w="38100">
            <a:solidFill>
              <a:srgbClr val="000000"/>
            </a:solidFill>
          </a:ln>
          <a:effectLst/>
        </p:spPr>
      </p:pic>
      <p:sp>
        <p:nvSpPr>
          <p:cNvPr id="12" name="TextBox 11"/>
          <p:cNvSpPr txBox="1"/>
          <p:nvPr/>
        </p:nvSpPr>
        <p:spPr>
          <a:xfrm>
            <a:off x="6172200" y="2937804"/>
            <a:ext cx="2743200" cy="369332"/>
          </a:xfrm>
          <a:prstGeom prst="rect">
            <a:avLst/>
          </a:prstGeom>
          <a:noFill/>
        </p:spPr>
        <p:txBody>
          <a:bodyPr wrap="square" rtlCol="0">
            <a:spAutoFit/>
          </a:bodyPr>
          <a:lstStyle/>
          <a:p>
            <a:pPr algn="ctr"/>
            <a:r>
              <a:rPr lang="en-US" i="1" dirty="0" err="1"/>
              <a:t>Spoladea</a:t>
            </a:r>
            <a:r>
              <a:rPr lang="en-US" i="1" dirty="0"/>
              <a:t> </a:t>
            </a:r>
            <a:r>
              <a:rPr lang="en-US" i="1" dirty="0" err="1"/>
              <a:t>recurvalis</a:t>
            </a:r>
            <a:r>
              <a:rPr lang="en-US" dirty="0"/>
              <a:t> </a:t>
            </a:r>
            <a:endParaRPr lang="en-US" i="1" dirty="0"/>
          </a:p>
        </p:txBody>
      </p:sp>
      <p:sp>
        <p:nvSpPr>
          <p:cNvPr id="29" name="TextBox 14"/>
          <p:cNvSpPr txBox="1">
            <a:spLocks noChangeArrowheads="1"/>
          </p:cNvSpPr>
          <p:nvPr/>
        </p:nvSpPr>
        <p:spPr bwMode="auto">
          <a:xfrm>
            <a:off x="6172200" y="5616472"/>
            <a:ext cx="27432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i="1" dirty="0" err="1"/>
              <a:t>Eupithecia</a:t>
            </a:r>
            <a:r>
              <a:rPr lang="en-US" i="1" dirty="0"/>
              <a:t> </a:t>
            </a:r>
            <a:r>
              <a:rPr lang="en-US" i="1" dirty="0" smtClean="0"/>
              <a:t> </a:t>
            </a:r>
            <a:r>
              <a:rPr lang="en-US" i="1" dirty="0" err="1" smtClean="0"/>
              <a:t>miserulata</a:t>
            </a:r>
            <a:endParaRPr lang="en-US" altLang="en-US" i="1" dirty="0"/>
          </a:p>
        </p:txBody>
      </p:sp>
      <p:pic>
        <p:nvPicPr>
          <p:cNvPr id="32" name="Picture 31"/>
          <p:cNvPicPr>
            <a:picLocks noChangeAspect="1"/>
          </p:cNvPicPr>
          <p:nvPr/>
        </p:nvPicPr>
        <p:blipFill rotWithShape="1">
          <a:blip r:embed="rId6" cstate="print">
            <a:extLst>
              <a:ext uri="{28A0092B-C50C-407E-A947-70E740481C1C}">
                <a14:useLocalDpi xmlns:a14="http://schemas.microsoft.com/office/drawing/2010/main" val="0"/>
              </a:ext>
            </a:extLst>
          </a:blip>
          <a:srcRect l="20667" t="22156" r="19532" b="24111"/>
          <a:stretch/>
        </p:blipFill>
        <p:spPr>
          <a:xfrm>
            <a:off x="6119094" y="3606019"/>
            <a:ext cx="2849411" cy="1920240"/>
          </a:xfrm>
          <a:prstGeom prst="roundRect">
            <a:avLst>
              <a:gd name="adj" fmla="val 8594"/>
            </a:avLst>
          </a:prstGeom>
          <a:solidFill>
            <a:srgbClr val="FFFFFF">
              <a:shade val="85000"/>
            </a:srgbClr>
          </a:solidFill>
          <a:ln w="38100">
            <a:solidFill>
              <a:schemeClr val="tx1"/>
            </a:solidFill>
          </a:ln>
          <a:effectLst/>
        </p:spPr>
      </p:pic>
      <p:sp>
        <p:nvSpPr>
          <p:cNvPr id="33" name="TextBox 14"/>
          <p:cNvSpPr txBox="1">
            <a:spLocks noChangeArrowheads="1"/>
          </p:cNvSpPr>
          <p:nvPr/>
        </p:nvSpPr>
        <p:spPr bwMode="auto">
          <a:xfrm>
            <a:off x="3362958" y="5616472"/>
            <a:ext cx="24335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altLang="en-US" i="1" dirty="0"/>
              <a:t>Duponchelia fovealis</a:t>
            </a:r>
          </a:p>
        </p:txBody>
      </p:sp>
      <p:pic>
        <p:nvPicPr>
          <p:cNvPr id="34" name="Picture 33"/>
          <p:cNvPicPr>
            <a:picLocks noChangeAspect="1"/>
          </p:cNvPicPr>
          <p:nvPr/>
        </p:nvPicPr>
        <p:blipFill rotWithShape="1">
          <a:blip r:embed="rId7">
            <a:extLst>
              <a:ext uri="{28A0092B-C50C-407E-A947-70E740481C1C}">
                <a14:useLocalDpi xmlns:a14="http://schemas.microsoft.com/office/drawing/2010/main" val="0"/>
              </a:ext>
            </a:extLst>
          </a:blip>
          <a:srcRect b="4159"/>
          <a:stretch/>
        </p:blipFill>
        <p:spPr>
          <a:xfrm>
            <a:off x="3505200" y="3606019"/>
            <a:ext cx="2149095" cy="1920240"/>
          </a:xfrm>
          <a:prstGeom prst="roundRect">
            <a:avLst>
              <a:gd name="adj" fmla="val 8594"/>
            </a:avLst>
          </a:prstGeom>
          <a:solidFill>
            <a:srgbClr val="FFFFFF">
              <a:shade val="85000"/>
            </a:srgbClr>
          </a:solidFill>
          <a:ln w="38100">
            <a:solidFill>
              <a:schemeClr val="tx1"/>
            </a:solidFill>
          </a:ln>
          <a:effectLst/>
        </p:spPr>
      </p:pic>
      <p:pic>
        <p:nvPicPr>
          <p:cNvPr id="18" name="Picture 17" descr="Udea_rubigalis_TallTimbers_2-III-1990_scale_TParis.jpg"/>
          <p:cNvPicPr>
            <a:picLocks noChangeAspect="1"/>
          </p:cNvPicPr>
          <p:nvPr/>
        </p:nvPicPr>
        <p:blipFill>
          <a:blip r:embed="rId8" cstate="print"/>
          <a:stretch>
            <a:fillRect/>
          </a:stretch>
        </p:blipFill>
        <p:spPr>
          <a:xfrm>
            <a:off x="3361738" y="1032804"/>
            <a:ext cx="2429462" cy="1828800"/>
          </a:xfrm>
          <a:prstGeom prst="roundRect">
            <a:avLst>
              <a:gd name="adj" fmla="val 8594"/>
            </a:avLst>
          </a:prstGeom>
          <a:solidFill>
            <a:srgbClr val="FFFFFF">
              <a:shade val="85000"/>
            </a:srgbClr>
          </a:solidFill>
          <a:ln w="38100">
            <a:solidFill>
              <a:srgbClr val="000000"/>
            </a:solidFill>
          </a:ln>
          <a:effectLst/>
        </p:spPr>
      </p:pic>
      <p:sp>
        <p:nvSpPr>
          <p:cNvPr id="19" name="TextBox 18"/>
          <p:cNvSpPr txBox="1"/>
          <p:nvPr/>
        </p:nvSpPr>
        <p:spPr>
          <a:xfrm>
            <a:off x="3200400" y="2937804"/>
            <a:ext cx="2743200" cy="369332"/>
          </a:xfrm>
          <a:prstGeom prst="rect">
            <a:avLst/>
          </a:prstGeom>
          <a:noFill/>
        </p:spPr>
        <p:txBody>
          <a:bodyPr wrap="square" rtlCol="0">
            <a:spAutoFit/>
          </a:bodyPr>
          <a:lstStyle/>
          <a:p>
            <a:pPr algn="ctr"/>
            <a:r>
              <a:rPr lang="en-US" i="1" dirty="0" smtClean="0"/>
              <a:t>Udea rubigalis</a:t>
            </a:r>
            <a:endParaRPr lang="en-US" i="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0" dirty="0" smtClean="0">
                <a:solidFill>
                  <a:schemeClr val="tx1"/>
                </a:solidFill>
              </a:rPr>
              <a:t>European pepper moth</a:t>
            </a:r>
            <a:endParaRPr lang="en-US" sz="4400" b="0" dirty="0">
              <a:solidFill>
                <a:schemeClr val="tx1"/>
              </a:solidFill>
            </a:endParaRPr>
          </a:p>
        </p:txBody>
      </p:sp>
      <p:sp>
        <p:nvSpPr>
          <p:cNvPr id="3" name="Subtitle 2"/>
          <p:cNvSpPr>
            <a:spLocks noGrp="1"/>
          </p:cNvSpPr>
          <p:nvPr>
            <p:ph idx="1"/>
          </p:nvPr>
        </p:nvSpPr>
        <p:spPr/>
        <p:txBody>
          <a:bodyPr>
            <a:normAutofit fontScale="92500" lnSpcReduction="20000"/>
          </a:bodyPr>
          <a:lstStyle/>
          <a:p>
            <a:r>
              <a:rPr lang="en-US" sz="3200" dirty="0" smtClean="0">
                <a:solidFill>
                  <a:schemeClr val="tx1"/>
                </a:solidFill>
              </a:rPr>
              <a:t>Native to </a:t>
            </a:r>
            <a:r>
              <a:rPr lang="en-US" dirty="0"/>
              <a:t>coastal wetlands </a:t>
            </a:r>
            <a:r>
              <a:rPr lang="en-US" dirty="0" smtClean="0"/>
              <a:t>in </a:t>
            </a:r>
            <a:r>
              <a:rPr lang="en-US" sz="3200" dirty="0" smtClean="0">
                <a:solidFill>
                  <a:schemeClr val="tx1"/>
                </a:solidFill>
              </a:rPr>
              <a:t>parts of southern Europe, the eastern Mediterranean region, northern Africa, and the Canary Islands</a:t>
            </a:r>
          </a:p>
          <a:p>
            <a:r>
              <a:rPr lang="en-US" sz="3200" dirty="0" smtClean="0">
                <a:solidFill>
                  <a:schemeClr val="tx1"/>
                </a:solidFill>
              </a:rPr>
              <a:t>Expanded its range to include other parts of Africa, the Middle East, northwest India, Europe, Canada, and the United States</a:t>
            </a:r>
          </a:p>
          <a:p>
            <a:pPr lvl="1"/>
            <a:r>
              <a:rPr lang="en-US" sz="2800" dirty="0" smtClean="0">
                <a:solidFill>
                  <a:schemeClr val="tx1"/>
                </a:solidFill>
              </a:rPr>
              <a:t>Detected in San Diego in 2004 and again in 2010</a:t>
            </a:r>
          </a:p>
          <a:p>
            <a:pPr lvl="1"/>
            <a:r>
              <a:rPr lang="en-US" sz="2800" dirty="0" smtClean="0">
                <a:solidFill>
                  <a:schemeClr val="tx1"/>
                </a:solidFill>
              </a:rPr>
              <a:t>Detected in Florida in the fall of 2010</a:t>
            </a:r>
          </a:p>
          <a:p>
            <a:r>
              <a:rPr lang="en-US" sz="3200" dirty="0" smtClean="0">
                <a:solidFill>
                  <a:schemeClr val="tx1"/>
                </a:solidFill>
              </a:rPr>
              <a:t>aka Southern European marshland </a:t>
            </a:r>
            <a:r>
              <a:rPr lang="en-US" sz="3200" dirty="0" err="1" smtClean="0">
                <a:solidFill>
                  <a:schemeClr val="tx1"/>
                </a:solidFill>
              </a:rPr>
              <a:t>pyralid</a:t>
            </a:r>
            <a:r>
              <a:rPr lang="en-US" sz="3200" dirty="0" smtClean="0">
                <a:solidFill>
                  <a:schemeClr val="tx1"/>
                </a:solidFill>
              </a:rPr>
              <a:t> </a:t>
            </a:r>
          </a:p>
          <a:p>
            <a:r>
              <a:rPr lang="en-US" dirty="0" smtClean="0"/>
              <a:t>Known greenhouse pest in Northern Europe and Canada</a:t>
            </a:r>
            <a:endParaRPr lang="en-US" sz="3200" dirty="0">
              <a:solidFill>
                <a:schemeClr val="tx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229600" cy="1143000"/>
          </a:xfrm>
        </p:spPr>
        <p:txBody>
          <a:bodyPr/>
          <a:lstStyle/>
          <a:p>
            <a:r>
              <a:rPr lang="en-US" dirty="0" smtClean="0"/>
              <a:t>Author and Publication Dates</a:t>
            </a:r>
            <a:endParaRPr lang="en-US" dirty="0"/>
          </a:p>
        </p:txBody>
      </p:sp>
      <p:sp>
        <p:nvSpPr>
          <p:cNvPr id="2" name="Content Placeholder 1"/>
          <p:cNvSpPr>
            <a:spLocks noGrp="1"/>
          </p:cNvSpPr>
          <p:nvPr>
            <p:ph idx="1"/>
          </p:nvPr>
        </p:nvSpPr>
        <p:spPr>
          <a:xfrm>
            <a:off x="457200" y="1295400"/>
            <a:ext cx="8229600" cy="4442791"/>
          </a:xfrm>
        </p:spPr>
        <p:txBody>
          <a:bodyPr>
            <a:normAutofit fontScale="85000" lnSpcReduction="20000"/>
          </a:bodyPr>
          <a:lstStyle/>
          <a:p>
            <a:r>
              <a:rPr lang="en-US" dirty="0" smtClean="0"/>
              <a:t>Stephanie Stocks, M.S.</a:t>
            </a:r>
          </a:p>
          <a:p>
            <a:pPr>
              <a:buNone/>
            </a:pPr>
            <a:r>
              <a:rPr lang="en-US" dirty="0" smtClean="0"/>
              <a:t>    Assistant –In, Extension Scientist</a:t>
            </a:r>
          </a:p>
          <a:p>
            <a:pPr>
              <a:buNone/>
            </a:pPr>
            <a:r>
              <a:rPr lang="en-US" dirty="0" smtClean="0"/>
              <a:t>	Department of Entomology and Nematology, Gainesville</a:t>
            </a:r>
          </a:p>
          <a:p>
            <a:r>
              <a:rPr lang="en-US" dirty="0" smtClean="0"/>
              <a:t>Amanda Hodges, Ph.D.</a:t>
            </a:r>
          </a:p>
          <a:p>
            <a:pPr marL="454025" indent="0">
              <a:buFont typeface="Arial" pitchFamily="34" charset="0"/>
              <a:buNone/>
              <a:defRPr/>
            </a:pPr>
            <a:r>
              <a:rPr lang="en-US" dirty="0" smtClean="0">
                <a:ea typeface="ＭＳ Ｐゴシック" pitchFamily="34" charset="-128"/>
                <a:cs typeface="Calibri"/>
              </a:rPr>
              <a:t>Associate </a:t>
            </a:r>
            <a:r>
              <a:rPr lang="en-US" dirty="0">
                <a:ea typeface="ＭＳ Ｐゴシック" pitchFamily="34" charset="-128"/>
                <a:cs typeface="Calibri"/>
              </a:rPr>
              <a:t>Extension Scientist, Department of Entomology and Nematology, University of Florida </a:t>
            </a:r>
          </a:p>
          <a:p>
            <a:pPr>
              <a:buNone/>
            </a:pPr>
            <a:endParaRPr lang="en-US" dirty="0" smtClean="0"/>
          </a:p>
          <a:p>
            <a:r>
              <a:rPr lang="en-US" dirty="0" smtClean="0"/>
              <a:t>September 2011</a:t>
            </a:r>
          </a:p>
          <a:p>
            <a:endParaRPr lang="en-US" dirty="0"/>
          </a:p>
          <a:p>
            <a:r>
              <a:rPr lang="en-US" dirty="0" smtClean="0"/>
              <a:t>Updated March 2014</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Reviewers</a:t>
            </a:r>
            <a:endParaRPr lang="en-US" dirty="0"/>
          </a:p>
        </p:txBody>
      </p:sp>
      <p:sp>
        <p:nvSpPr>
          <p:cNvPr id="2" name="Content Placeholder 1"/>
          <p:cNvSpPr>
            <a:spLocks noGrp="1"/>
          </p:cNvSpPr>
          <p:nvPr>
            <p:ph idx="1"/>
          </p:nvPr>
        </p:nvSpPr>
        <p:spPr>
          <a:xfrm>
            <a:off x="457200" y="1295400"/>
            <a:ext cx="8229600" cy="4442791"/>
          </a:xfrm>
        </p:spPr>
        <p:txBody>
          <a:bodyPr>
            <a:normAutofit fontScale="92500" lnSpcReduction="20000"/>
          </a:bodyPr>
          <a:lstStyle/>
          <a:p>
            <a:r>
              <a:rPr lang="en-US" dirty="0" smtClean="0"/>
              <a:t>James Hayden, Ph.D., Curator of Lepidoptera, Florida State Collection of Arthropods, FDACS, Division of Plant Industry</a:t>
            </a:r>
          </a:p>
          <a:p>
            <a:r>
              <a:rPr lang="en-CA" dirty="0" smtClean="0"/>
              <a:t>Graeme Murphy, M.S., OMAFRA Greenhouse Floriculture IPM Specialist</a:t>
            </a:r>
            <a:endParaRPr lang="en-US" dirty="0" smtClean="0"/>
          </a:p>
          <a:p>
            <a:r>
              <a:rPr lang="en-US" dirty="0" smtClean="0">
                <a:ea typeface="ＭＳ Ｐゴシック" pitchFamily="34" charset="-128"/>
              </a:rPr>
              <a:t>Julieta Brambila, M.S., Entomologist, USDA-APHIS-PPQ</a:t>
            </a:r>
          </a:p>
          <a:p>
            <a:r>
              <a:rPr lang="en-US" dirty="0" smtClean="0"/>
              <a:t>Lance Osborne, Ph.D., Mid-Florida Research and Education Center, University of Florida </a:t>
            </a:r>
            <a:r>
              <a:rPr lang="en-US" dirty="0" smtClean="0">
                <a:ea typeface="ＭＳ Ｐゴシック" pitchFamily="34" charset="-128"/>
              </a:rPr>
              <a:t/>
            </a:r>
            <a:br>
              <a:rPr lang="en-US" dirty="0" smtClean="0">
                <a:ea typeface="ＭＳ Ｐゴシック" pitchFamily="34" charset="-128"/>
              </a:rPr>
            </a:br>
            <a:endParaRPr lang="en-US" dirty="0" smtClean="0">
              <a:ea typeface="ＭＳ Ｐゴシック" pitchFamily="34" charset="-128"/>
            </a:endParaRPr>
          </a:p>
          <a:p>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6200"/>
            <a:ext cx="8229600" cy="914400"/>
          </a:xfrm>
        </p:spPr>
        <p:txBody>
          <a:bodyPr/>
          <a:lstStyle/>
          <a:p>
            <a:r>
              <a:rPr lang="en-US" dirty="0" smtClean="0"/>
              <a:t>Special Thanks</a:t>
            </a:r>
            <a:endParaRPr lang="en-US" dirty="0"/>
          </a:p>
        </p:txBody>
      </p:sp>
      <p:sp>
        <p:nvSpPr>
          <p:cNvPr id="2" name="Content Placeholder 1"/>
          <p:cNvSpPr>
            <a:spLocks noGrp="1"/>
          </p:cNvSpPr>
          <p:nvPr>
            <p:ph idx="1"/>
          </p:nvPr>
        </p:nvSpPr>
        <p:spPr>
          <a:xfrm>
            <a:off x="152400" y="1066800"/>
            <a:ext cx="8686800" cy="4823791"/>
          </a:xfrm>
        </p:spPr>
        <p:txBody>
          <a:bodyPr>
            <a:normAutofit fontScale="47500" lnSpcReduction="20000"/>
          </a:bodyPr>
          <a:lstStyle/>
          <a:p>
            <a:r>
              <a:rPr lang="en-US" sz="4200" dirty="0" smtClean="0"/>
              <a:t>Many of the papers used in this publication had to be translated.  Special thanks go to all the people who aided in the translations.</a:t>
            </a:r>
          </a:p>
          <a:p>
            <a:pPr lvl="1"/>
            <a:r>
              <a:rPr lang="en-US" sz="3200" dirty="0" smtClean="0"/>
              <a:t>Serena Stornaiuolo, Florida Department of Agriculture and Consumer Services, Division of Plant Industry</a:t>
            </a:r>
          </a:p>
          <a:p>
            <a:pPr lvl="1"/>
            <a:r>
              <a:rPr lang="en-US" sz="3200" dirty="0" smtClean="0"/>
              <a:t>Verena Lietze, Department of Entomology and Nematology, University of Florida </a:t>
            </a:r>
          </a:p>
          <a:p>
            <a:pPr lvl="1"/>
            <a:r>
              <a:rPr lang="en-US" sz="3200" dirty="0" smtClean="0"/>
              <a:t>Theodoor Turlings, Director of the National Center of Competence in Research Plant Survival, Université de Neuchâtel</a:t>
            </a:r>
          </a:p>
          <a:p>
            <a:pPr lvl="1"/>
            <a:r>
              <a:rPr lang="en-US" sz="3200" dirty="0" smtClean="0"/>
              <a:t>Renato Inserra, Florida Department of Agriculture and Consumer Services, Division of Plant Industry</a:t>
            </a:r>
          </a:p>
          <a:p>
            <a:pPr lvl="1"/>
            <a:r>
              <a:rPr lang="en-US" sz="3200" dirty="0" smtClean="0"/>
              <a:t>Michal Bajdich, Postdoctoral Research Fellow, Materials Theory Group, Oak Ridge National Laboratory</a:t>
            </a:r>
          </a:p>
          <a:p>
            <a:pPr lvl="1"/>
            <a:r>
              <a:rPr lang="en-US" sz="3200" dirty="0" smtClean="0"/>
              <a:t>Julio Medal, Department of Entomology and Nematology, University of Florida</a:t>
            </a:r>
          </a:p>
          <a:p>
            <a:pPr lvl="1"/>
            <a:r>
              <a:rPr lang="en-US" sz="3200" dirty="0" smtClean="0"/>
              <a:t>Alberto Achilli, Glades Crop Care.</a:t>
            </a:r>
          </a:p>
          <a:p>
            <a:pPr lvl="1"/>
            <a:r>
              <a:rPr lang="en-US" sz="3200" dirty="0" smtClean="0"/>
              <a:t>Johanna and Graham White</a:t>
            </a:r>
          </a:p>
          <a:p>
            <a:r>
              <a:rPr lang="en-US" sz="4200" dirty="0" smtClean="0"/>
              <a:t>In addition, many images  used in this presentation came from colleagues in Europe.</a:t>
            </a:r>
          </a:p>
          <a:p>
            <a:pPr lvl="1"/>
            <a:r>
              <a:rPr lang="en-US" sz="3200" dirty="0" smtClean="0"/>
              <a:t>Carmelo Peter Bonsignore, Università degli Studi Mediterranei di Reggio Calabria </a:t>
            </a:r>
          </a:p>
          <a:p>
            <a:pPr lvl="1"/>
            <a:r>
              <a:rPr lang="en-US" sz="3200" dirty="0" smtClean="0"/>
              <a:t>Marja van der Straten, Plant Protection Service, Wageningen, The Netherlands</a:t>
            </a:r>
          </a:p>
          <a:p>
            <a:pPr lvl="1"/>
            <a:r>
              <a:rPr lang="en-US" sz="3200" dirty="0" smtClean="0"/>
              <a:t>Henk Stigter, Plant Protection Service, National Reference Centre, The Netherlands</a:t>
            </a:r>
          </a:p>
          <a:p>
            <a:pPr lvl="1"/>
            <a:r>
              <a:rPr lang="en-US" sz="3200" dirty="0" smtClean="0"/>
              <a:t>Pasquale Trematerra, University of Molise, Italy.</a:t>
            </a:r>
          </a:p>
          <a:p>
            <a:pPr lvl="1"/>
            <a:r>
              <a:rPr lang="en-US" sz="3200" dirty="0" smtClean="0"/>
              <a:t>Peter van Deventer, </a:t>
            </a:r>
            <a:r>
              <a:rPr lang="en-GB" sz="3200" dirty="0" smtClean="0"/>
              <a:t>Plant Research International, Wageningen, The Netherlands</a:t>
            </a:r>
            <a:endParaRPr lang="en-US" dirty="0" smtClean="0"/>
          </a:p>
          <a:p>
            <a:endParaRPr lang="en-US" dirty="0" smtClean="0"/>
          </a:p>
          <a:p>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228600"/>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effectLst/>
                <a:uLnTx/>
                <a:uFillTx/>
                <a:latin typeface="+mj-lt"/>
                <a:ea typeface="+mj-ea"/>
                <a:cs typeface="+mj-cs"/>
              </a:rPr>
              <a:t>Educational Disclaimer and Citation</a:t>
            </a:r>
            <a:endParaRPr kumimoji="0" lang="en-US" sz="4400" b="0" i="0" u="none" strike="noStrike" kern="1200" cap="none" spc="0" normalizeH="0" baseline="0" noProof="0" dirty="0">
              <a:ln>
                <a:noFill/>
              </a:ln>
              <a:effectLst/>
              <a:uLnTx/>
              <a:uFillTx/>
              <a:latin typeface="+mj-lt"/>
              <a:ea typeface="+mj-ea"/>
              <a:cs typeface="+mj-cs"/>
            </a:endParaRPr>
          </a:p>
        </p:txBody>
      </p:sp>
      <p:sp>
        <p:nvSpPr>
          <p:cNvPr id="5" name="Content Placeholder 2"/>
          <p:cNvSpPr txBox="1">
            <a:spLocks/>
          </p:cNvSpPr>
          <p:nvPr/>
        </p:nvSpPr>
        <p:spPr>
          <a:xfrm>
            <a:off x="457200" y="1143000"/>
            <a:ext cx="8229600" cy="47545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effectLst/>
                <a:uLnTx/>
                <a:uFillTx/>
                <a:latin typeface="+mn-lt"/>
                <a:ea typeface="+mn-ea"/>
                <a:cs typeface="+mn-cs"/>
              </a:rPr>
              <a:t>This presentation can be used for educational purposes for NON-PROFIT workshops, trainings, etc.</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effectLst/>
                <a:uLnTx/>
                <a:uFillTx/>
                <a:latin typeface="+mn-lt"/>
                <a:ea typeface="+mn-ea"/>
                <a:cs typeface="+mn-cs"/>
              </a:rPr>
              <a:t>Citation:</a:t>
            </a:r>
          </a:p>
          <a:p>
            <a:pPr marL="742950" lvl="1" indent="-285750">
              <a:spcBef>
                <a:spcPct val="20000"/>
              </a:spcBef>
              <a:buFont typeface="Arial" pitchFamily="34" charset="0"/>
              <a:buChar char="–"/>
            </a:pPr>
            <a:r>
              <a:rPr kumimoji="0" lang="en-US" sz="2800" b="0" i="0" u="none" strike="noStrike" kern="1200" cap="none" spc="0" normalizeH="0" baseline="0" noProof="0" dirty="0" smtClean="0">
                <a:ln>
                  <a:noFill/>
                </a:ln>
                <a:effectLst/>
                <a:uLnTx/>
                <a:uFillTx/>
                <a:latin typeface="+mn-lt"/>
                <a:ea typeface="+mn-ea"/>
                <a:cs typeface="+mn-cs"/>
              </a:rPr>
              <a:t>Stocks,</a:t>
            </a:r>
            <a:r>
              <a:rPr kumimoji="0" lang="en-US" sz="2800" b="0" i="0" u="none" strike="noStrike" kern="1200" cap="none" spc="0" normalizeH="0" noProof="0" dirty="0" smtClean="0">
                <a:ln>
                  <a:noFill/>
                </a:ln>
                <a:effectLst/>
                <a:uLnTx/>
                <a:uFillTx/>
                <a:latin typeface="+mn-lt"/>
                <a:ea typeface="+mn-ea"/>
                <a:cs typeface="+mn-cs"/>
              </a:rPr>
              <a:t> Stephanie and Amanda Hodges</a:t>
            </a:r>
            <a:r>
              <a:rPr kumimoji="0" lang="en-US" sz="2800" b="0" i="0" u="none" strike="noStrike" kern="1200" cap="none" spc="0" normalizeH="0" baseline="0" noProof="0" dirty="0" smtClean="0">
                <a:ln>
                  <a:noFill/>
                </a:ln>
                <a:effectLst/>
                <a:uLnTx/>
                <a:uFillTx/>
                <a:latin typeface="+mn-lt"/>
                <a:ea typeface="+mn-ea"/>
                <a:cs typeface="+mn-cs"/>
              </a:rPr>
              <a:t>.  2011.  </a:t>
            </a:r>
            <a:r>
              <a:rPr lang="en-US" sz="2800" dirty="0" smtClean="0"/>
              <a:t>European Pepper Moth – </a:t>
            </a:r>
            <a:r>
              <a:rPr lang="en-US" sz="2800" i="1" dirty="0" smtClean="0"/>
              <a:t>Duponchelia fovealis</a:t>
            </a:r>
            <a:r>
              <a:rPr kumimoji="0" lang="en-US" sz="2800" b="0" i="0" u="none" strike="noStrike" kern="1200" cap="none" spc="0" normalizeH="0" baseline="0" noProof="0" dirty="0" smtClean="0">
                <a:ln>
                  <a:noFill/>
                </a:ln>
                <a:effectLst/>
                <a:uLnTx/>
                <a:uFillTx/>
                <a:latin typeface="+mn-lt"/>
                <a:ea typeface="+mn-ea"/>
                <a:cs typeface="+mn-cs"/>
              </a:rPr>
              <a:t>.  Updated March 2014</a:t>
            </a:r>
            <a:r>
              <a:rPr lang="en-US" sz="2800" dirty="0" smtClean="0"/>
              <a:t>. accessed (add the date) – www.potectingusnow.org</a:t>
            </a:r>
            <a:endParaRPr kumimoji="0" lang="en-US" sz="2800" b="0" i="0" u="none" strike="noStrike" kern="1200" cap="none" spc="0" normalizeH="0" baseline="0" noProof="0" dirty="0" smtClean="0">
              <a:ln>
                <a:noFill/>
              </a:ln>
              <a:effectLst/>
              <a:uLnTx/>
              <a:uFillTx/>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ackground image.jpg"/>
          <p:cNvPicPr>
            <a:picLocks noChangeAspect="1"/>
          </p:cNvPicPr>
          <p:nvPr/>
        </p:nvPicPr>
        <p:blipFill>
          <a:blip r:embed="rId3" cstate="print"/>
          <a:stretch>
            <a:fillRect/>
          </a:stretch>
        </p:blipFill>
        <p:spPr>
          <a:xfrm>
            <a:off x="0" y="0"/>
            <a:ext cx="9144000" cy="6858000"/>
          </a:xfrm>
          <a:prstGeom prst="rect">
            <a:avLst/>
          </a:prstGeom>
        </p:spPr>
      </p:pic>
      <p:sp>
        <p:nvSpPr>
          <p:cNvPr id="4" name="Rectangle 3"/>
          <p:cNvSpPr/>
          <p:nvPr/>
        </p:nvSpPr>
        <p:spPr>
          <a:xfrm>
            <a:off x="0" y="200561"/>
            <a:ext cx="9143999" cy="830997"/>
          </a:xfrm>
          <a:prstGeom prst="rect">
            <a:avLst/>
          </a:prstGeom>
        </p:spPr>
        <p:txBody>
          <a:bodyPr wrap="square">
            <a:spAutoFit/>
          </a:bodyPr>
          <a:lstStyle/>
          <a:p>
            <a:pPr algn="ctr">
              <a:defRPr/>
            </a:pPr>
            <a:endParaRPr lang="en-US" sz="1600" dirty="0" smtClean="0">
              <a:latin typeface="+mj-lt"/>
              <a:ea typeface="ＭＳ Ｐゴシック" pitchFamily="-110" charset="-128"/>
              <a:cs typeface="+mn-cs"/>
            </a:endParaRPr>
          </a:p>
          <a:p>
            <a:pPr algn="ctr">
              <a:defRPr/>
            </a:pPr>
            <a:endParaRPr lang="en-US" sz="1600" dirty="0">
              <a:latin typeface="+mj-lt"/>
              <a:ea typeface="ＭＳ Ｐゴシック" pitchFamily="-110" charset="-128"/>
            </a:endParaRPr>
          </a:p>
          <a:p>
            <a:pPr algn="ctr">
              <a:defRPr/>
            </a:pPr>
            <a:endParaRPr lang="en-US" sz="1600" dirty="0" smtClean="0">
              <a:latin typeface="+mj-lt"/>
              <a:ea typeface="ＭＳ Ｐゴシック" pitchFamily="-110" charset="-128"/>
              <a:cs typeface="+mn-cs"/>
            </a:endParaRPr>
          </a:p>
        </p:txBody>
      </p:sp>
      <p:sp>
        <p:nvSpPr>
          <p:cNvPr id="51203" name="Title 1"/>
          <p:cNvSpPr>
            <a:spLocks noGrp="1"/>
          </p:cNvSpPr>
          <p:nvPr>
            <p:ph type="title"/>
          </p:nvPr>
        </p:nvSpPr>
        <p:spPr/>
        <p:txBody>
          <a:bodyPr/>
          <a:lstStyle/>
          <a:p>
            <a:r>
              <a:rPr lang="en-US" dirty="0" smtClean="0">
                <a:ea typeface="ＭＳ Ｐゴシック" pitchFamily="34" charset="-128"/>
              </a:rPr>
              <a:t>Our Partners</a:t>
            </a:r>
          </a:p>
        </p:txBody>
      </p:sp>
      <p:sp>
        <p:nvSpPr>
          <p:cNvPr id="5" name="Content Placeholder 4"/>
          <p:cNvSpPr>
            <a:spLocks noGrp="1"/>
          </p:cNvSpPr>
          <p:nvPr>
            <p:ph idx="1"/>
          </p:nvPr>
        </p:nvSpPr>
        <p:spPr>
          <a:xfrm>
            <a:off x="457200" y="1447800"/>
            <a:ext cx="8229600" cy="4525963"/>
          </a:xfrm>
        </p:spPr>
        <p:txBody>
          <a:bodyPr/>
          <a:lstStyle/>
          <a:p>
            <a:r>
              <a:rPr lang="en-US" sz="2200" dirty="0"/>
              <a:t>United States Department of </a:t>
            </a:r>
            <a:r>
              <a:rPr lang="en-US" sz="2200" dirty="0" smtClean="0"/>
              <a:t>Agriculture, National </a:t>
            </a:r>
            <a:r>
              <a:rPr lang="en-US" sz="2200" dirty="0"/>
              <a:t>Institute of Food and Agriculture </a:t>
            </a:r>
            <a:r>
              <a:rPr lang="en-US" sz="2200" dirty="0" smtClean="0"/>
              <a:t>(USDA NIFA</a:t>
            </a:r>
            <a:r>
              <a:rPr lang="en-US" sz="2200" dirty="0"/>
              <a:t>)</a:t>
            </a:r>
          </a:p>
          <a:p>
            <a:r>
              <a:rPr lang="en-US" sz="2200" dirty="0"/>
              <a:t>United States Department of Agriculture, Animal and </a:t>
            </a:r>
            <a:r>
              <a:rPr lang="en-US" sz="2200" dirty="0" smtClean="0"/>
              <a:t>Plant </a:t>
            </a:r>
            <a:r>
              <a:rPr lang="en-US" sz="2200" dirty="0"/>
              <a:t>Health Inspection Service, Plant Protection </a:t>
            </a:r>
            <a:r>
              <a:rPr lang="en-US" sz="2200" dirty="0" smtClean="0"/>
              <a:t>and Quarantine (USDA APHIS PPQ)</a:t>
            </a:r>
            <a:endParaRPr lang="en-US" sz="2200" dirty="0"/>
          </a:p>
          <a:p>
            <a:r>
              <a:rPr lang="en-US" sz="2200" dirty="0"/>
              <a:t>Cooperative Agriculture </a:t>
            </a:r>
            <a:r>
              <a:rPr lang="en-US" sz="2200" dirty="0" smtClean="0"/>
              <a:t>Pest </a:t>
            </a:r>
            <a:r>
              <a:rPr lang="en-US" sz="2200" dirty="0"/>
              <a:t>Survey (CAPS) Program</a:t>
            </a:r>
          </a:p>
          <a:p>
            <a:r>
              <a:rPr lang="en-US" sz="2200" dirty="0"/>
              <a:t> </a:t>
            </a:r>
            <a:r>
              <a:rPr lang="en-US" sz="2200" dirty="0" smtClean="0"/>
              <a:t>National </a:t>
            </a:r>
            <a:r>
              <a:rPr lang="en-US" sz="2200" dirty="0"/>
              <a:t>Plant Board (</a:t>
            </a:r>
            <a:r>
              <a:rPr lang="en-US" sz="2200" dirty="0" smtClean="0"/>
              <a:t>NPB)</a:t>
            </a:r>
            <a:endParaRPr lang="en-US" sz="2200" dirty="0"/>
          </a:p>
          <a:p>
            <a:r>
              <a:rPr lang="en-US" sz="2200" dirty="0" smtClean="0"/>
              <a:t>States Department </a:t>
            </a:r>
            <a:r>
              <a:rPr lang="en-US" sz="2200" dirty="0"/>
              <a:t>of </a:t>
            </a:r>
            <a:r>
              <a:rPr lang="en-US" sz="2200" dirty="0" smtClean="0"/>
              <a:t>Agriculture</a:t>
            </a:r>
          </a:p>
          <a:p>
            <a:r>
              <a:rPr lang="en-US" sz="2200" dirty="0" smtClean="0"/>
              <a:t>Extension </a:t>
            </a:r>
            <a:r>
              <a:rPr lang="en-US" sz="2200" dirty="0"/>
              <a:t>Disaster </a:t>
            </a:r>
            <a:r>
              <a:rPr lang="en-US" sz="2200" dirty="0" smtClean="0"/>
              <a:t>Education </a:t>
            </a:r>
            <a:r>
              <a:rPr lang="en-US" sz="2200" dirty="0"/>
              <a:t>Network (EDEN</a:t>
            </a:r>
            <a:r>
              <a:rPr lang="en-US" sz="2200" dirty="0" smtClean="0"/>
              <a:t>)</a:t>
            </a:r>
          </a:p>
          <a:p>
            <a:r>
              <a:rPr lang="en-US" sz="2200" dirty="0"/>
              <a:t>Center for Invasive Species </a:t>
            </a:r>
            <a:r>
              <a:rPr lang="en-US" sz="2200" dirty="0" smtClean="0"/>
              <a:t>and </a:t>
            </a:r>
            <a:r>
              <a:rPr lang="en-US" sz="2200" dirty="0"/>
              <a:t>Ecosystem Health (Bugwood</a:t>
            </a:r>
            <a:r>
              <a:rPr lang="en-US" sz="2200" dirty="0" smtClean="0"/>
              <a:t>)</a:t>
            </a:r>
          </a:p>
          <a:p>
            <a:r>
              <a:rPr lang="en-US" sz="2200" dirty="0"/>
              <a:t>National Plant Diagnostic </a:t>
            </a:r>
            <a:r>
              <a:rPr lang="en-US" sz="2200" dirty="0" smtClean="0"/>
              <a:t>Network </a:t>
            </a:r>
            <a:r>
              <a:rPr lang="en-US" sz="2200" dirty="0"/>
              <a:t>(NPDN</a:t>
            </a:r>
            <a:r>
              <a:rPr lang="en-US" sz="2200" dirty="0" smtClean="0"/>
              <a:t>)</a:t>
            </a:r>
          </a:p>
          <a:p>
            <a:r>
              <a:rPr lang="en-US" sz="2200" dirty="0"/>
              <a:t>U.S. Department of </a:t>
            </a:r>
            <a:r>
              <a:rPr lang="en-US" sz="2200" dirty="0" smtClean="0"/>
              <a:t>Homeland </a:t>
            </a:r>
            <a:r>
              <a:rPr lang="en-US" sz="2200" dirty="0"/>
              <a:t>Security (DHS</a:t>
            </a:r>
            <a:r>
              <a:rPr lang="en-US" sz="2200" dirty="0" smtClean="0"/>
              <a:t>)</a:t>
            </a:r>
          </a:p>
          <a:p>
            <a:r>
              <a:rPr lang="en-US" sz="2200" dirty="0"/>
              <a:t>U.S. Forest Service </a:t>
            </a:r>
            <a:r>
              <a:rPr lang="en-US" sz="2200" dirty="0" smtClean="0"/>
              <a:t>(</a:t>
            </a:r>
            <a:r>
              <a:rPr lang="en-US" sz="2200" dirty="0"/>
              <a:t>USFS)</a:t>
            </a:r>
          </a:p>
        </p:txBody>
      </p:sp>
    </p:spTree>
    <p:extLst>
      <p:ext uri="{BB962C8B-B14F-4D97-AF65-F5344CB8AC3E}">
        <p14:creationId xmlns:p14="http://schemas.microsoft.com/office/powerpoint/2010/main" val="41420709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685800"/>
          </a:xfrm>
        </p:spPr>
        <p:txBody>
          <a:bodyPr>
            <a:normAutofit fontScale="90000"/>
          </a:bodyPr>
          <a:lstStyle/>
          <a:p>
            <a:r>
              <a:rPr lang="en-US" dirty="0" smtClean="0"/>
              <a:t>References</a:t>
            </a:r>
            <a:endParaRPr lang="en-US" dirty="0"/>
          </a:p>
        </p:txBody>
      </p:sp>
      <p:sp>
        <p:nvSpPr>
          <p:cNvPr id="2" name="Content Placeholder 1"/>
          <p:cNvSpPr>
            <a:spLocks noGrp="1"/>
          </p:cNvSpPr>
          <p:nvPr>
            <p:ph idx="1"/>
          </p:nvPr>
        </p:nvSpPr>
        <p:spPr>
          <a:xfrm>
            <a:off x="228600" y="914400"/>
            <a:ext cx="8686800" cy="4800600"/>
          </a:xfrm>
        </p:spPr>
        <p:txBody>
          <a:bodyPr>
            <a:noAutofit/>
          </a:bodyPr>
          <a:lstStyle/>
          <a:p>
            <a:r>
              <a:rPr lang="en-US" sz="2000" dirty="0" smtClean="0"/>
              <a:t>Ahern, R. 2010.  Amended NPAG Report.  </a:t>
            </a:r>
            <a:r>
              <a:rPr lang="en-US" sz="2000" i="1" dirty="0" smtClean="0"/>
              <a:t>Duponchelia fovealis</a:t>
            </a:r>
            <a:r>
              <a:rPr lang="en-US" sz="2000" dirty="0" smtClean="0"/>
              <a:t> Zeller: Lepidoptera/Pyralidae.  Accessed 3/11/2014.  </a:t>
            </a:r>
          </a:p>
          <a:p>
            <a:pPr lvl="1"/>
            <a:r>
              <a:rPr lang="en-US" sz="1600" dirty="0"/>
              <a:t>http://entnemdept.ufl.edu/pestalert/Duponchelia_fovealis_NPAG_ET_Report_20100917.pdf </a:t>
            </a:r>
            <a:endParaRPr lang="en-US" sz="1600" dirty="0" smtClean="0"/>
          </a:p>
          <a:p>
            <a:r>
              <a:rPr lang="en-US" sz="2000" dirty="0" smtClean="0"/>
              <a:t>Anonymous.  2005a.  Risk management Decision Document for Duponchelia fovealis in Canada. Canadian Food Inspection Agency.  Accessed 3/11/2014.</a:t>
            </a:r>
          </a:p>
          <a:p>
            <a:pPr lvl="1"/>
            <a:r>
              <a:rPr lang="en-US" sz="1600" dirty="0" smtClean="0"/>
              <a:t>http://entnemdept.ufl.edu/pestalert/duponchelia_fovealis_risk_management.pdf</a:t>
            </a:r>
          </a:p>
          <a:p>
            <a:r>
              <a:rPr lang="en-US" sz="2000" dirty="0" smtClean="0"/>
              <a:t>Anonymous. 2005b. Plant Pest Information: </a:t>
            </a:r>
            <a:r>
              <a:rPr lang="en-US" sz="2000" i="1" dirty="0" smtClean="0"/>
              <a:t>Duponchelia fovealis </a:t>
            </a:r>
            <a:r>
              <a:rPr lang="en-US" sz="2000" dirty="0" smtClean="0"/>
              <a:t>Zeller. Canadian Food Inspection Agency. Accessed 3/11/2014.</a:t>
            </a:r>
          </a:p>
          <a:p>
            <a:pPr lvl="1"/>
            <a:r>
              <a:rPr lang="en-US" sz="1600" dirty="0" smtClean="0"/>
              <a:t>http://entnemdept.ufl.edu/pestalert/Duponchelia_fovealis_Canada.pdf</a:t>
            </a:r>
          </a:p>
          <a:p>
            <a:r>
              <a:rPr lang="en-US" sz="2000" dirty="0" smtClean="0"/>
              <a:t>Arzone, A., L. Tavella, and A. Alma.  2002.  “Evoluzione dei problemi entomologici delle coltivazioni floricole e florovivaistiche”.  Informatore Fitopatologico, 52: 2, pp. 22-31.</a:t>
            </a:r>
          </a:p>
          <a:p>
            <a:r>
              <a:rPr lang="en-US" sz="2000" dirty="0" smtClean="0"/>
              <a:t>Bethke, J. and B. Vander Mey. Pest Alert:   </a:t>
            </a:r>
            <a:r>
              <a:rPr lang="en-US" sz="2000" i="1" dirty="0" smtClean="0"/>
              <a:t>Duponchelia fovealis.</a:t>
            </a:r>
            <a:r>
              <a:rPr lang="en-US" sz="2000" dirty="0" smtClean="0"/>
              <a:t> University of California Cooperative Extension, San Diego.  Accessed </a:t>
            </a:r>
            <a:r>
              <a:rPr lang="en-US" sz="2000" dirty="0"/>
              <a:t>3/11/2014. </a:t>
            </a:r>
            <a:endParaRPr lang="en-US" sz="2000" dirty="0" smtClean="0"/>
          </a:p>
          <a:p>
            <a:pPr lvl="1"/>
            <a:r>
              <a:rPr lang="en-US" sz="1600" dirty="0" smtClean="0"/>
              <a:t>http</a:t>
            </a:r>
            <a:r>
              <a:rPr lang="en-US" sz="1600" dirty="0"/>
              <a:t>://ucanr.org/sites/cetest/files/55177.pdf</a:t>
            </a:r>
            <a:endParaRPr lang="en-US" sz="1600" dirty="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685800"/>
          </a:xfrm>
        </p:spPr>
        <p:txBody>
          <a:bodyPr>
            <a:normAutofit fontScale="90000"/>
          </a:bodyPr>
          <a:lstStyle/>
          <a:p>
            <a:r>
              <a:rPr lang="en-US" dirty="0" smtClean="0"/>
              <a:t>References</a:t>
            </a:r>
            <a:endParaRPr lang="en-US" dirty="0"/>
          </a:p>
        </p:txBody>
      </p:sp>
      <p:sp>
        <p:nvSpPr>
          <p:cNvPr id="2" name="Content Placeholder 1"/>
          <p:cNvSpPr>
            <a:spLocks noGrp="1"/>
          </p:cNvSpPr>
          <p:nvPr>
            <p:ph idx="1"/>
          </p:nvPr>
        </p:nvSpPr>
        <p:spPr>
          <a:xfrm>
            <a:off x="228600" y="685800"/>
            <a:ext cx="8686800" cy="5181600"/>
          </a:xfrm>
        </p:spPr>
        <p:txBody>
          <a:bodyPr>
            <a:noAutofit/>
          </a:bodyPr>
          <a:lstStyle/>
          <a:p>
            <a:r>
              <a:rPr lang="en-US" sz="2000" dirty="0" smtClean="0"/>
              <a:t>Billen W. 1994. On the harmfulness of </a:t>
            </a:r>
            <a:r>
              <a:rPr lang="en-US" sz="2000" i="1" dirty="0" smtClean="0"/>
              <a:t>Duponchelia fovealis </a:t>
            </a:r>
            <a:r>
              <a:rPr lang="en-US" sz="2000" dirty="0" smtClean="0"/>
              <a:t>(Zeller, 1847) in Germany (Lepidoptera, Pyralidae). Nota Lepidopterol, 16: 3-4, p. 212.</a:t>
            </a:r>
          </a:p>
          <a:p>
            <a:r>
              <a:rPr lang="en-US" sz="2000" dirty="0" smtClean="0"/>
              <a:t>Blok, C. and G.J. Messelink.  2007.  Improving Control of </a:t>
            </a:r>
            <a:r>
              <a:rPr lang="en-US" sz="2000" i="1" dirty="0" smtClean="0"/>
              <a:t>Duponchelia fovealis</a:t>
            </a:r>
            <a:r>
              <a:rPr lang="en-US" sz="2000" dirty="0" smtClean="0"/>
              <a:t> (Lepidoptera: Pyralidae) by Rooting Media Related Strategies.  ISHS Acta Horticulturae 819: International Symposium on Growing Media.  Accessed 3/11/2014.</a:t>
            </a:r>
          </a:p>
          <a:p>
            <a:pPr lvl="1"/>
            <a:r>
              <a:rPr lang="en-US" sz="1600" dirty="0" smtClean="0"/>
              <a:t>http://www.actahort.org/books/819/819_21.htm </a:t>
            </a:r>
          </a:p>
          <a:p>
            <a:r>
              <a:rPr lang="en-US" sz="2000" dirty="0" smtClean="0"/>
              <a:t> Bonsignore, C. P. and V. Vacante.  2010.  “</a:t>
            </a:r>
            <a:r>
              <a:rPr lang="en-US" sz="2000" i="1" dirty="0" smtClean="0"/>
              <a:t>Duponchelia fovealis </a:t>
            </a:r>
            <a:r>
              <a:rPr lang="en-US" sz="2000" dirty="0" smtClean="0"/>
              <a:t>(Zeller). A New Emergency for Strawberries?”.  Protezione delle colture, pp. 40-43.  </a:t>
            </a:r>
          </a:p>
          <a:p>
            <a:r>
              <a:rPr lang="en-US" sz="2000" dirty="0" smtClean="0"/>
              <a:t>Brambila, J. and I. Stocks.  2010.  The European Pepper Moth, </a:t>
            </a:r>
            <a:r>
              <a:rPr lang="en-US" sz="2000" i="1" dirty="0" smtClean="0"/>
              <a:t>Duponchelia fovealis </a:t>
            </a:r>
            <a:r>
              <a:rPr lang="en-US" sz="2000" dirty="0" smtClean="0"/>
              <a:t>Zeller (Lepidoptera: Crambidae), a Mediterranean Pest Moth Discovered in Central Florida.  Accessed 3/11/2014. </a:t>
            </a:r>
          </a:p>
          <a:p>
            <a:pPr lvl="1"/>
            <a:r>
              <a:rPr lang="en-US" sz="1600" dirty="0"/>
              <a:t>http://www.freshfromflorida.com/content/download/23893/486212/duponchelia-fovealis.pdf </a:t>
            </a:r>
            <a:endParaRPr lang="en-US" sz="1600" dirty="0" smtClean="0"/>
          </a:p>
          <a:p>
            <a:r>
              <a:rPr lang="en-US" sz="2000" dirty="0" smtClean="0"/>
              <a:t>CABI International. 2010.  “Selected Sections for: </a:t>
            </a:r>
            <a:r>
              <a:rPr lang="en-US" sz="2000" i="1" dirty="0" smtClean="0"/>
              <a:t>Duponchelia fovealis</a:t>
            </a:r>
            <a:r>
              <a:rPr lang="en-US" sz="2000" dirty="0" smtClean="0"/>
              <a:t> (Southern European Marshland Pyralid)”.  Crop Protection Compendium.  </a:t>
            </a:r>
          </a:p>
          <a:p>
            <a:endParaRPr lang="en-US" sz="2000"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685800"/>
          </a:xfrm>
        </p:spPr>
        <p:txBody>
          <a:bodyPr>
            <a:normAutofit fontScale="90000"/>
          </a:bodyPr>
          <a:lstStyle/>
          <a:p>
            <a:r>
              <a:rPr lang="en-US" dirty="0" smtClean="0"/>
              <a:t>References</a:t>
            </a:r>
            <a:endParaRPr lang="en-US" dirty="0"/>
          </a:p>
        </p:txBody>
      </p:sp>
      <p:sp>
        <p:nvSpPr>
          <p:cNvPr id="2" name="Content Placeholder 1"/>
          <p:cNvSpPr>
            <a:spLocks noGrp="1"/>
          </p:cNvSpPr>
          <p:nvPr>
            <p:ph idx="1"/>
          </p:nvPr>
        </p:nvSpPr>
        <p:spPr>
          <a:xfrm>
            <a:off x="228600" y="738809"/>
            <a:ext cx="8686800" cy="4899991"/>
          </a:xfrm>
        </p:spPr>
        <p:txBody>
          <a:bodyPr>
            <a:noAutofit/>
          </a:bodyPr>
          <a:lstStyle/>
          <a:p>
            <a:r>
              <a:rPr lang="en-US" sz="2000" dirty="0" smtClean="0"/>
              <a:t>Clark, J. S. 2000. </a:t>
            </a:r>
            <a:r>
              <a:rPr lang="en-US" sz="2000" i="1" dirty="0" smtClean="0"/>
              <a:t>Duponchelia fovealis </a:t>
            </a:r>
            <a:r>
              <a:rPr lang="en-US" sz="2000" dirty="0" smtClean="0"/>
              <a:t>(Zell.) arriving on imported plant material.</a:t>
            </a:r>
            <a:r>
              <a:rPr lang="en-US" sz="2000" i="1" dirty="0" smtClean="0"/>
              <a:t> Atropos </a:t>
            </a:r>
            <a:r>
              <a:rPr lang="en-US" sz="2000" dirty="0" smtClean="0"/>
              <a:t>10:20–21.</a:t>
            </a:r>
          </a:p>
          <a:p>
            <a:r>
              <a:rPr lang="en-US" sz="2000" dirty="0" err="1"/>
              <a:t>Covell</a:t>
            </a:r>
            <a:r>
              <a:rPr lang="en-US" sz="2000" dirty="0"/>
              <a:t>, C. 1984.  Eastern Moths.  Peterson Field Guides.  Houghton Mifflin Company, Boston.  </a:t>
            </a:r>
          </a:p>
          <a:p>
            <a:r>
              <a:rPr lang="en-US" sz="2000" dirty="0" err="1" smtClean="0"/>
              <a:t>Derksen</a:t>
            </a:r>
            <a:r>
              <a:rPr lang="en-US" sz="2000" dirty="0" smtClean="0"/>
              <a:t>, A., and L. Whilby.  2011.  “Update on Florida CAPS trapping activities for </a:t>
            </a:r>
            <a:r>
              <a:rPr lang="en-US" sz="2000" i="1" dirty="0" smtClean="0"/>
              <a:t>Duponchelia fovealis</a:t>
            </a:r>
            <a:r>
              <a:rPr lang="en-US" sz="2000" dirty="0" smtClean="0"/>
              <a:t> Zeller, September 2010 to May 2011”, CAPS Report.  Accessed 3/11/2014. </a:t>
            </a:r>
          </a:p>
          <a:p>
            <a:pPr lvl="1"/>
            <a:r>
              <a:rPr lang="en-US" sz="1600" dirty="0" smtClean="0"/>
              <a:t>http://entomology.ifas.ufl.edu/stocks/DFOV_update%201_v5%2008-19-11.pdf </a:t>
            </a:r>
          </a:p>
          <a:p>
            <a:r>
              <a:rPr lang="en-US" sz="2000" dirty="0" smtClean="0"/>
              <a:t>DeVenter, P. van.  2009.  “Water trap best for catching </a:t>
            </a:r>
            <a:r>
              <a:rPr lang="en-US" sz="2000" i="1" dirty="0" smtClean="0"/>
              <a:t>Duponchelia</a:t>
            </a:r>
            <a:r>
              <a:rPr lang="en-US" sz="2000" dirty="0" smtClean="0"/>
              <a:t>”.  Fruit &amp; Veg Tech 9.1.  Accessed 3/11/2014.</a:t>
            </a:r>
          </a:p>
          <a:p>
            <a:pPr lvl="1"/>
            <a:r>
              <a:rPr lang="en-US" sz="1600" dirty="0" smtClean="0"/>
              <a:t>http://documents.plant.wur.nl/wurglas/C_bestwatertrap.pdf</a:t>
            </a:r>
          </a:p>
          <a:p>
            <a:r>
              <a:rPr lang="en-US" sz="2000" dirty="0" smtClean="0"/>
              <a:t>Faquaet, M.  2000.  “</a:t>
            </a:r>
            <a:r>
              <a:rPr lang="en-US" sz="2000" i="1" dirty="0" smtClean="0"/>
              <a:t>Duponchelia fovealis</a:t>
            </a:r>
            <a:r>
              <a:rPr lang="en-US" sz="2000" dirty="0" smtClean="0"/>
              <a:t>, een nieuwe soort voor de Belgische fauna (Lepidoptera: Pyralidae)”.  Phegea 28:1.  </a:t>
            </a:r>
          </a:p>
          <a:p>
            <a:r>
              <a:rPr lang="en-US" sz="2000" dirty="0" smtClean="0"/>
              <a:t>Guda, C. D. , A. Capizzi, and P. Trematerra.  1988.  “Damages on </a:t>
            </a:r>
            <a:r>
              <a:rPr lang="en-US" sz="2000" i="1" dirty="0" smtClean="0"/>
              <a:t>Eustoma grandiflorum</a:t>
            </a:r>
            <a:r>
              <a:rPr lang="en-US" sz="2000" dirty="0" smtClean="0"/>
              <a:t> (Raf.) Shinn.  caused by </a:t>
            </a:r>
            <a:r>
              <a:rPr lang="en-US" sz="2000" i="1" dirty="0" smtClean="0"/>
              <a:t>Duponchelia fovealis </a:t>
            </a:r>
            <a:r>
              <a:rPr lang="en-US" sz="2000" dirty="0" smtClean="0"/>
              <a:t>(Zeller)”.  Annali dell’Istituto Sperimentale per la Floricultura. Vol. 19, pp. 3-11.    </a:t>
            </a:r>
          </a:p>
          <a:p>
            <a:endParaRPr lang="en-US" sz="2000"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685800"/>
          </a:xfrm>
        </p:spPr>
        <p:txBody>
          <a:bodyPr>
            <a:normAutofit fontScale="90000"/>
          </a:bodyPr>
          <a:lstStyle/>
          <a:p>
            <a:r>
              <a:rPr lang="en-US" dirty="0" smtClean="0"/>
              <a:t>References</a:t>
            </a:r>
            <a:endParaRPr lang="en-US" dirty="0"/>
          </a:p>
        </p:txBody>
      </p:sp>
      <p:sp>
        <p:nvSpPr>
          <p:cNvPr id="2" name="Content Placeholder 1"/>
          <p:cNvSpPr>
            <a:spLocks noGrp="1"/>
          </p:cNvSpPr>
          <p:nvPr>
            <p:ph idx="1"/>
          </p:nvPr>
        </p:nvSpPr>
        <p:spPr>
          <a:xfrm>
            <a:off x="228600" y="685800"/>
            <a:ext cx="8686800" cy="5280991"/>
          </a:xfrm>
        </p:spPr>
        <p:txBody>
          <a:bodyPr>
            <a:noAutofit/>
          </a:bodyPr>
          <a:lstStyle/>
          <a:p>
            <a:r>
              <a:rPr lang="en-US" sz="2000" dirty="0"/>
              <a:t>Hale, W.G. and J.P. </a:t>
            </a:r>
            <a:r>
              <a:rPr lang="en-US" sz="2000" dirty="0" err="1"/>
              <a:t>Margham</a:t>
            </a:r>
            <a:r>
              <a:rPr lang="en-US" sz="2000" dirty="0"/>
              <a:t>.  1991.  The Harper Collins Dictionary of Biology.  Harper Perennial, New York.</a:t>
            </a:r>
          </a:p>
          <a:p>
            <a:r>
              <a:rPr lang="en-US" sz="2000" dirty="0" smtClean="0"/>
              <a:t>Heppner</a:t>
            </a:r>
            <a:r>
              <a:rPr lang="en-US" sz="2000" dirty="0"/>
              <a:t>, J. 2003. Lepidoptera of Florida. Part 1. Arthropods of Florida and Neighboring Land Areas vol. 17</a:t>
            </a:r>
            <a:r>
              <a:rPr lang="en-US" sz="2000" dirty="0" smtClean="0"/>
              <a:t>.  accessed </a:t>
            </a:r>
            <a:r>
              <a:rPr lang="en-US" sz="2000" dirty="0"/>
              <a:t>3/11/3014-</a:t>
            </a:r>
          </a:p>
          <a:p>
            <a:pPr lvl="1"/>
            <a:r>
              <a:rPr lang="en-US" sz="1600" dirty="0" smtClean="0"/>
              <a:t>http</a:t>
            </a:r>
            <a:r>
              <a:rPr lang="en-US" sz="1600" dirty="0"/>
              <a:t>://freshfromflorida.s3.amazonaws.com/arthropods-of-florida-vol-17.pdf</a:t>
            </a:r>
          </a:p>
          <a:p>
            <a:r>
              <a:rPr lang="en-US" sz="2000" dirty="0" smtClean="0"/>
              <a:t>Hoffman, Kevin.  2010.  CDFA Detection Advisory for a Cramid moth: </a:t>
            </a:r>
            <a:r>
              <a:rPr lang="en-US" sz="2000" i="1" dirty="0" smtClean="0"/>
              <a:t>Duponchelia fovealis</a:t>
            </a:r>
            <a:r>
              <a:rPr lang="en-US" sz="2000" dirty="0" smtClean="0"/>
              <a:t> (Zeller) (Pyraloidea: Crambidae).  Reference PDR: 1511851.  Accessed 3/11/2014.</a:t>
            </a:r>
          </a:p>
          <a:p>
            <a:pPr lvl="1"/>
            <a:r>
              <a:rPr lang="en-US" sz="1600" dirty="0" smtClean="0"/>
              <a:t>http://www.kernag.com/dept/news/2010/2010-san-diego-duponchelia-fovealis-07-16-2010.pdf</a:t>
            </a:r>
          </a:p>
          <a:p>
            <a:r>
              <a:rPr lang="en-US" sz="2000" dirty="0" smtClean="0"/>
              <a:t>Jackel, B., B. Kummer, and M. Kurhais.  1996.  “Biological Control of </a:t>
            </a:r>
            <a:r>
              <a:rPr lang="en-US" sz="2000" i="1" dirty="0" smtClean="0"/>
              <a:t>Duponchelia fovealis</a:t>
            </a:r>
            <a:r>
              <a:rPr lang="en-US" sz="2000" dirty="0" smtClean="0"/>
              <a:t> Zeller (Lepidoptera, Pyralidae)”.  Mitteilungen aus der Biologishen fur Land und Forstwirtschaft.  Vol. 321. p. 483.</a:t>
            </a:r>
          </a:p>
          <a:p>
            <a:r>
              <a:rPr lang="en-US" sz="2000" dirty="0" smtClean="0"/>
              <a:t>MacLeod, A. 1996. Summary Pest Risk Assessment: </a:t>
            </a:r>
            <a:r>
              <a:rPr lang="en-US" sz="2000" i="1" dirty="0" smtClean="0"/>
              <a:t>Duponchelia fovealis</a:t>
            </a:r>
            <a:r>
              <a:rPr lang="en-US" sz="2000" dirty="0" smtClean="0"/>
              <a:t>. DEFRA (Department for Environment, Food, and Rural Affairs), Central Science Laboratory, Sand Hutton, York, United Kingdom.</a:t>
            </a:r>
          </a:p>
          <a:p>
            <a:pPr>
              <a:buNone/>
            </a:pPr>
            <a:endParaRPr lang="en-US" sz="2000" dirty="0" smtClean="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685800"/>
          </a:xfrm>
        </p:spPr>
        <p:txBody>
          <a:bodyPr>
            <a:normAutofit fontScale="90000"/>
          </a:bodyPr>
          <a:lstStyle/>
          <a:p>
            <a:r>
              <a:rPr lang="en-US" dirty="0" smtClean="0"/>
              <a:t>References</a:t>
            </a:r>
            <a:endParaRPr lang="en-US" dirty="0"/>
          </a:p>
        </p:txBody>
      </p:sp>
      <p:sp>
        <p:nvSpPr>
          <p:cNvPr id="2" name="Content Placeholder 1"/>
          <p:cNvSpPr>
            <a:spLocks noGrp="1"/>
          </p:cNvSpPr>
          <p:nvPr>
            <p:ph idx="1"/>
          </p:nvPr>
        </p:nvSpPr>
        <p:spPr>
          <a:xfrm>
            <a:off x="228600" y="662609"/>
            <a:ext cx="8686800" cy="5280991"/>
          </a:xfrm>
        </p:spPr>
        <p:txBody>
          <a:bodyPr>
            <a:noAutofit/>
          </a:bodyPr>
          <a:lstStyle/>
          <a:p>
            <a:r>
              <a:rPr lang="en-US" sz="2000" dirty="0"/>
              <a:t>Marek J. and E. </a:t>
            </a:r>
            <a:r>
              <a:rPr lang="en-US" sz="2000" dirty="0" err="1"/>
              <a:t>Bártová</a:t>
            </a:r>
            <a:r>
              <a:rPr lang="en-US" sz="2000" dirty="0"/>
              <a:t>.  1998. </a:t>
            </a:r>
            <a:r>
              <a:rPr lang="en-US" sz="2000" i="1" dirty="0"/>
              <a:t>Duponchelia fovealis </a:t>
            </a:r>
            <a:r>
              <a:rPr lang="en-US" sz="2000" dirty="0"/>
              <a:t>Zeller, 1847, a new pest of glasshouse plants in the Czech Republic. Plant Protection Science, 34(4):151-152.</a:t>
            </a:r>
          </a:p>
          <a:p>
            <a:r>
              <a:rPr lang="en-US" sz="2000" dirty="0" err="1" smtClean="0"/>
              <a:t>Messelink</a:t>
            </a:r>
            <a:r>
              <a:rPr lang="en-US" sz="2000" dirty="0" smtClean="0"/>
              <a:t>, G. and W. Van Wensveen.  2003.  “Biocontrol of </a:t>
            </a:r>
            <a:r>
              <a:rPr lang="en-US" sz="2000" i="1" dirty="0" smtClean="0"/>
              <a:t>Duponchelia fovealis </a:t>
            </a:r>
            <a:r>
              <a:rPr lang="en-US" sz="2000" dirty="0" smtClean="0"/>
              <a:t>(Lepidoptera: Pyralidae) with Soil-Dwelling Predators in Potted Plants”.  Communications in Agriculture and Applied Biological Sciences, Ghent University, 68(4a), pp. 159-165., pp. 159-165.     </a:t>
            </a:r>
          </a:p>
          <a:p>
            <a:r>
              <a:rPr lang="en-US" sz="2000" dirty="0" smtClean="0"/>
              <a:t>Murphy, G.  2005.  </a:t>
            </a:r>
            <a:r>
              <a:rPr lang="en-US" sz="2000" i="1" dirty="0" smtClean="0"/>
              <a:t>Duponchelia fovealis</a:t>
            </a:r>
            <a:r>
              <a:rPr lang="en-US" sz="2000" dirty="0" smtClean="0"/>
              <a:t> - pronouncing it is just the start of the battle. </a:t>
            </a:r>
          </a:p>
          <a:p>
            <a:r>
              <a:rPr lang="pl-PL" sz="2000" dirty="0" smtClean="0"/>
              <a:t>NAPPO – Phytosanitary alert system. 2010.</a:t>
            </a:r>
            <a:r>
              <a:rPr lang="en-US" sz="2000" dirty="0" smtClean="0"/>
              <a:t>  Accessed 3/11/2014.</a:t>
            </a:r>
          </a:p>
          <a:p>
            <a:pPr lvl="1"/>
            <a:r>
              <a:rPr lang="en-US" sz="1600" dirty="0" smtClean="0"/>
              <a:t>http://www.pestalert.org/oprDetail.cfm?oprID=466&amp;keyword=Duponchelia%20fovealis</a:t>
            </a:r>
          </a:p>
          <a:p>
            <a:r>
              <a:rPr lang="en-US" sz="2000" dirty="0" smtClean="0"/>
              <a:t>Pijnakker, J.  2001.  “</a:t>
            </a:r>
            <a:r>
              <a:rPr lang="en-US" sz="2000" i="1" dirty="0" smtClean="0"/>
              <a:t>Duponchelia fovealis</a:t>
            </a:r>
            <a:r>
              <a:rPr lang="en-US" sz="2000" dirty="0" smtClean="0"/>
              <a:t>, le lépidoptère redouté des plantes en pot aux Pays-Bas”,  Revue Horticole, volume 429, pp. 51-53.</a:t>
            </a:r>
          </a:p>
          <a:p>
            <a:r>
              <a:rPr lang="en-US" sz="2000" dirty="0" smtClean="0"/>
              <a:t>Romeijn, G.  1996.  “Een nieuwe plaag in de kas”, Vakblad voor de Bloemisterij, volume 47, pp. 46-47.</a:t>
            </a:r>
          </a:p>
          <a:p>
            <a:endParaRPr lang="en-US" sz="2000"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European Pepper Moth Distribution in the U.S.</a:t>
            </a:r>
            <a:endParaRPr lang="en-US" dirty="0"/>
          </a:p>
        </p:txBody>
      </p:sp>
      <p:grpSp>
        <p:nvGrpSpPr>
          <p:cNvPr id="5" name="Group 5223"/>
          <p:cNvGrpSpPr>
            <a:grpSpLocks/>
          </p:cNvGrpSpPr>
          <p:nvPr/>
        </p:nvGrpSpPr>
        <p:grpSpPr bwMode="auto">
          <a:xfrm>
            <a:off x="242047" y="4845784"/>
            <a:ext cx="3186952" cy="1631216"/>
            <a:chOff x="426720" y="1520417"/>
            <a:chExt cx="3187361" cy="1631144"/>
          </a:xfrm>
        </p:grpSpPr>
        <p:sp>
          <p:nvSpPr>
            <p:cNvPr id="6" name="TextBox 115"/>
            <p:cNvSpPr txBox="1">
              <a:spLocks noChangeArrowheads="1"/>
            </p:cNvSpPr>
            <p:nvPr/>
          </p:nvSpPr>
          <p:spPr bwMode="auto">
            <a:xfrm>
              <a:off x="609598" y="1520417"/>
              <a:ext cx="3004483" cy="1631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Aft>
                  <a:spcPts val="300"/>
                </a:spcAft>
              </a:pPr>
              <a:r>
                <a:rPr lang="en-US" altLang="en-US" dirty="0"/>
                <a:t>No sampling</a:t>
              </a:r>
            </a:p>
            <a:p>
              <a:pPr>
                <a:spcAft>
                  <a:spcPts val="300"/>
                </a:spcAft>
              </a:pPr>
              <a:endParaRPr lang="en-US" altLang="en-US" sz="900" dirty="0"/>
            </a:p>
            <a:p>
              <a:pPr>
                <a:spcAft>
                  <a:spcPts val="300"/>
                </a:spcAft>
              </a:pPr>
              <a:r>
                <a:rPr lang="en-US" altLang="en-US" dirty="0"/>
                <a:t>Sampled but not found</a:t>
              </a:r>
            </a:p>
            <a:p>
              <a:pPr>
                <a:spcAft>
                  <a:spcPts val="300"/>
                </a:spcAft>
              </a:pPr>
              <a:endParaRPr lang="en-US" altLang="en-US" sz="900" dirty="0"/>
            </a:p>
            <a:p>
              <a:pPr>
                <a:spcAft>
                  <a:spcPts val="300"/>
                </a:spcAft>
              </a:pPr>
              <a:r>
                <a:rPr lang="en-US" altLang="en-US" dirty="0"/>
                <a:t>Intercepted or detected, but not </a:t>
              </a:r>
              <a:r>
                <a:rPr lang="en-US" altLang="en-US" dirty="0" smtClean="0"/>
                <a:t>considered established</a:t>
              </a:r>
              <a:endParaRPr lang="en-US" altLang="en-US" dirty="0"/>
            </a:p>
          </p:txBody>
        </p:sp>
        <p:sp>
          <p:nvSpPr>
            <p:cNvPr id="7" name="Rectangle 6"/>
            <p:cNvSpPr/>
            <p:nvPr/>
          </p:nvSpPr>
          <p:spPr>
            <a:xfrm>
              <a:off x="426720" y="1599789"/>
              <a:ext cx="182586" cy="1825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8" name="Rectangle 7"/>
            <p:cNvSpPr/>
            <p:nvPr/>
          </p:nvSpPr>
          <p:spPr>
            <a:xfrm>
              <a:off x="426720" y="2103004"/>
              <a:ext cx="182586" cy="182554"/>
            </a:xfrm>
            <a:prstGeom prst="rect">
              <a:avLst/>
            </a:prstGeom>
            <a:solidFill>
              <a:srgbClr val="64C8F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8"/>
            <p:cNvSpPr/>
            <p:nvPr/>
          </p:nvSpPr>
          <p:spPr>
            <a:xfrm>
              <a:off x="426720" y="2600616"/>
              <a:ext cx="182586" cy="182555"/>
            </a:xfrm>
            <a:prstGeom prst="rect">
              <a:avLst/>
            </a:prstGeom>
            <a:solidFill>
              <a:srgbClr val="FAE16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3" name="TextBox 2"/>
          <p:cNvSpPr txBox="1"/>
          <p:nvPr/>
        </p:nvSpPr>
        <p:spPr>
          <a:xfrm>
            <a:off x="152400" y="6553200"/>
            <a:ext cx="4641014" cy="215444"/>
          </a:xfrm>
          <a:prstGeom prst="rect">
            <a:avLst/>
          </a:prstGeom>
          <a:noFill/>
        </p:spPr>
        <p:txBody>
          <a:bodyPr wrap="none" rtlCol="0">
            <a:spAutoFit/>
          </a:bodyPr>
          <a:lstStyle/>
          <a:p>
            <a:r>
              <a:rPr lang="en-US" sz="800" dirty="0" smtClean="0"/>
              <a:t>Map based on Pest </a:t>
            </a:r>
            <a:r>
              <a:rPr lang="en-US" sz="800" dirty="0"/>
              <a:t>Tracker – Accessed 3/3/2014 - http://pest.ceris.purdue.edu/map.php?code=ITBMGZA#</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1200" y="1524000"/>
            <a:ext cx="6712318" cy="4572000"/>
          </a:xfrm>
          <a:prstGeom prst="rect">
            <a:avLst/>
          </a:prstGeom>
        </p:spPr>
      </p:pic>
    </p:spTree>
    <p:extLst>
      <p:ext uri="{BB962C8B-B14F-4D97-AF65-F5344CB8AC3E}">
        <p14:creationId xmlns:p14="http://schemas.microsoft.com/office/powerpoint/2010/main" val="42121381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762000"/>
          </a:xfrm>
        </p:spPr>
        <p:txBody>
          <a:bodyPr>
            <a:normAutofit/>
          </a:bodyPr>
          <a:lstStyle/>
          <a:p>
            <a:r>
              <a:rPr lang="en-US" sz="4000" dirty="0" smtClean="0"/>
              <a:t>References</a:t>
            </a:r>
            <a:endParaRPr lang="en-US" sz="4000" dirty="0"/>
          </a:p>
        </p:txBody>
      </p:sp>
      <p:sp>
        <p:nvSpPr>
          <p:cNvPr id="2" name="Content Placeholder 1"/>
          <p:cNvSpPr>
            <a:spLocks noGrp="1"/>
          </p:cNvSpPr>
          <p:nvPr>
            <p:ph idx="1"/>
          </p:nvPr>
        </p:nvSpPr>
        <p:spPr>
          <a:xfrm>
            <a:off x="228600" y="685801"/>
            <a:ext cx="8686800" cy="4648199"/>
          </a:xfrm>
        </p:spPr>
        <p:txBody>
          <a:bodyPr>
            <a:normAutofit/>
          </a:bodyPr>
          <a:lstStyle/>
          <a:p>
            <a:r>
              <a:rPr lang="en-US" sz="2000" dirty="0" err="1"/>
              <a:t>Trematerra</a:t>
            </a:r>
            <a:r>
              <a:rPr lang="en-US" sz="2000" dirty="0"/>
              <a:t>, P. 1990.  “Morphological aspects of </a:t>
            </a:r>
            <a:r>
              <a:rPr lang="en-US" sz="2000" i="1" dirty="0"/>
              <a:t>Duponchelia fovealis</a:t>
            </a:r>
            <a:r>
              <a:rPr lang="en-US" sz="2000" dirty="0"/>
              <a:t> Zeller (Lepidoptera: </a:t>
            </a:r>
            <a:r>
              <a:rPr lang="en-US" sz="2000" dirty="0" err="1"/>
              <a:t>Pyralidae</a:t>
            </a:r>
            <a:r>
              <a:rPr lang="en-US" sz="2000" dirty="0"/>
              <a:t>)”.  </a:t>
            </a:r>
            <a:r>
              <a:rPr lang="en-US" sz="2000" dirty="0" err="1"/>
              <a:t>Redia</a:t>
            </a:r>
            <a:r>
              <a:rPr lang="en-US" sz="2000" dirty="0"/>
              <a:t>, vol. 73, issue 1, pp. 41-52. </a:t>
            </a:r>
          </a:p>
          <a:p>
            <a:r>
              <a:rPr lang="en-US" sz="2000" dirty="0" smtClean="0"/>
              <a:t>Unknown. 2006a.  “Duponchelia alla ribalta”, Colture Protette, No. 3, page 14.</a:t>
            </a:r>
          </a:p>
          <a:p>
            <a:r>
              <a:rPr lang="en-US" sz="2000" dirty="0" smtClean="0"/>
              <a:t>Unknown. 2006b.  “</a:t>
            </a:r>
            <a:r>
              <a:rPr lang="en-US" sz="2000" i="1" dirty="0" smtClean="0"/>
              <a:t>Duponchelia:</a:t>
            </a:r>
            <a:r>
              <a:rPr lang="en-US" sz="2000" dirty="0" smtClean="0"/>
              <a:t> capitolo secondo”, Colture Protette, No. 4, page 24.</a:t>
            </a:r>
          </a:p>
          <a:p>
            <a:r>
              <a:rPr lang="en-US" sz="2000" dirty="0" smtClean="0"/>
              <a:t>Zandigiacimo, P. and F. M. Buian.  2007.  “</a:t>
            </a:r>
            <a:r>
              <a:rPr lang="en-US" sz="2000" i="1" dirty="0" smtClean="0"/>
              <a:t>Duponchelia fovealis</a:t>
            </a:r>
            <a:r>
              <a:rPr lang="en-US" sz="2000" dirty="0" smtClean="0"/>
              <a:t>: Un Lepidopterro Crambide Dannoso alle Colture Floricole”. Notiziario ERSA, 20 (2), pp. 3-5. </a:t>
            </a:r>
          </a:p>
          <a:p>
            <a:r>
              <a:rPr lang="en-US" sz="2000" dirty="0" smtClean="0"/>
              <a:t>Zimmermann, O.  2004.  “Use of </a:t>
            </a:r>
            <a:r>
              <a:rPr lang="en-US" sz="2000" i="1" dirty="0" smtClean="0"/>
              <a:t>Trichogramma</a:t>
            </a:r>
            <a:r>
              <a:rPr lang="en-US" sz="2000" dirty="0" smtClean="0"/>
              <a:t> wasps in Germany; Present Status of Research and Commercial Application of Egg Parasitoids Against Lepidopterous Pests for Crop”  Gesunde Pflanzen 56 (6), pp. 157-166.</a:t>
            </a:r>
          </a:p>
          <a:p>
            <a:endParaRPr lang="en-US" sz="2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5400387-SMPT.jpg"/>
          <p:cNvPicPr>
            <a:picLocks noChangeAspect="1"/>
          </p:cNvPicPr>
          <p:nvPr/>
        </p:nvPicPr>
        <p:blipFill>
          <a:blip r:embed="rId3" cstate="print"/>
          <a:srcRect b="6667"/>
          <a:stretch>
            <a:fillRect/>
          </a:stretch>
        </p:blipFill>
        <p:spPr>
          <a:xfrm>
            <a:off x="5943600" y="1600200"/>
            <a:ext cx="2612570" cy="1828800"/>
          </a:xfrm>
          <a:prstGeom prst="roundRect">
            <a:avLst>
              <a:gd name="adj" fmla="val 8594"/>
            </a:avLst>
          </a:prstGeom>
          <a:solidFill>
            <a:srgbClr val="FFFFFF">
              <a:shade val="85000"/>
            </a:srgbClr>
          </a:solidFill>
          <a:ln w="38100">
            <a:solidFill>
              <a:schemeClr val="tx1"/>
            </a:solidFill>
          </a:ln>
          <a:effectLst/>
        </p:spPr>
      </p:pic>
      <p:sp>
        <p:nvSpPr>
          <p:cNvPr id="2" name="Title 1"/>
          <p:cNvSpPr>
            <a:spLocks noGrp="1"/>
          </p:cNvSpPr>
          <p:nvPr>
            <p:ph type="title"/>
          </p:nvPr>
        </p:nvSpPr>
        <p:spPr/>
        <p:txBody>
          <a:bodyPr>
            <a:normAutofit fontScale="90000"/>
          </a:bodyPr>
          <a:lstStyle/>
          <a:p>
            <a:r>
              <a:rPr lang="en-US" sz="4400" b="0" dirty="0" smtClean="0">
                <a:solidFill>
                  <a:schemeClr val="tx1"/>
                </a:solidFill>
              </a:rPr>
              <a:t>Pest of many herbaceous ornamentals and field crops</a:t>
            </a:r>
            <a:endParaRPr lang="en-US" sz="4400" b="0" dirty="0">
              <a:solidFill>
                <a:schemeClr val="tx1"/>
              </a:solidFill>
            </a:endParaRPr>
          </a:p>
        </p:txBody>
      </p:sp>
      <p:sp>
        <p:nvSpPr>
          <p:cNvPr id="7" name="TextBox 6"/>
          <p:cNvSpPr txBox="1"/>
          <p:nvPr/>
        </p:nvSpPr>
        <p:spPr>
          <a:xfrm>
            <a:off x="0" y="6150114"/>
            <a:ext cx="6248400" cy="707886"/>
          </a:xfrm>
          <a:prstGeom prst="rect">
            <a:avLst/>
          </a:prstGeom>
          <a:noFill/>
        </p:spPr>
        <p:txBody>
          <a:bodyPr wrap="square" rtlCol="0">
            <a:spAutoFit/>
          </a:bodyPr>
          <a:lstStyle/>
          <a:p>
            <a:r>
              <a:rPr lang="en-US" sz="800" dirty="0" smtClean="0"/>
              <a:t>Image credits:  Daisies - UAF Cooperative Extension Archive, University of Alaska – Fairbanks, www.bugwood.org, #1196001 ; sword plant - Graves Lovell, Alabama Department of Conservation and Natural Resources, www.bugwood.org, #5400387; poinsettias - Paul Thomas, University of Georgia, www.bugwood.org, #5007038; peppers - Gerald Holmes, Valent USA Corporation, www.bugwood.org, #5340090; corn - Howard F. Schwartz, Colorado State University, www.bugwood.org, #5361595; tomatoes - Howard F. Schwartz, Colorado State University, www.bugwood.org, #5365838. </a:t>
            </a:r>
            <a:endParaRPr lang="en-US" sz="800" dirty="0"/>
          </a:p>
        </p:txBody>
      </p:sp>
      <p:pic>
        <p:nvPicPr>
          <p:cNvPr id="8" name="Picture 7" descr="1196001-LGPT.jpg"/>
          <p:cNvPicPr>
            <a:picLocks noChangeAspect="1"/>
          </p:cNvPicPr>
          <p:nvPr/>
        </p:nvPicPr>
        <p:blipFill>
          <a:blip r:embed="rId4" cstate="print"/>
          <a:srcRect b="6667"/>
          <a:stretch>
            <a:fillRect/>
          </a:stretch>
        </p:blipFill>
        <p:spPr>
          <a:xfrm>
            <a:off x="587830" y="1600200"/>
            <a:ext cx="2612570" cy="1828800"/>
          </a:xfrm>
          <a:prstGeom prst="roundRect">
            <a:avLst>
              <a:gd name="adj" fmla="val 8594"/>
            </a:avLst>
          </a:prstGeom>
          <a:solidFill>
            <a:srgbClr val="FFFFFF">
              <a:shade val="85000"/>
            </a:srgbClr>
          </a:solidFill>
          <a:ln w="38100">
            <a:solidFill>
              <a:schemeClr val="tx1"/>
            </a:solidFill>
          </a:ln>
          <a:effectLst/>
        </p:spPr>
      </p:pic>
      <p:pic>
        <p:nvPicPr>
          <p:cNvPr id="9" name="Picture 8" descr="5007038-LGPT.jpg"/>
          <p:cNvPicPr>
            <a:picLocks noChangeAspect="1"/>
          </p:cNvPicPr>
          <p:nvPr/>
        </p:nvPicPr>
        <p:blipFill rotWithShape="1">
          <a:blip r:embed="rId5" cstate="print"/>
          <a:srcRect t="31944" b="4167"/>
          <a:stretch/>
        </p:blipFill>
        <p:spPr>
          <a:xfrm>
            <a:off x="3495676" y="1600200"/>
            <a:ext cx="2143124" cy="1828800"/>
          </a:xfrm>
          <a:prstGeom prst="roundRect">
            <a:avLst>
              <a:gd name="adj" fmla="val 8594"/>
            </a:avLst>
          </a:prstGeom>
          <a:solidFill>
            <a:srgbClr val="FFFFFF">
              <a:shade val="85000"/>
            </a:srgbClr>
          </a:solidFill>
          <a:ln w="38100">
            <a:solidFill>
              <a:schemeClr val="tx1"/>
            </a:solidFill>
          </a:ln>
          <a:effectLst/>
        </p:spPr>
      </p:pic>
      <p:pic>
        <p:nvPicPr>
          <p:cNvPr id="12" name="Picture 11" descr="5361595-LGPT.jpg"/>
          <p:cNvPicPr>
            <a:picLocks noChangeAspect="1"/>
          </p:cNvPicPr>
          <p:nvPr/>
        </p:nvPicPr>
        <p:blipFill rotWithShape="1">
          <a:blip r:embed="rId6" cstate="print"/>
          <a:srcRect l="13361" r="7587" b="6667"/>
          <a:stretch/>
        </p:blipFill>
        <p:spPr>
          <a:xfrm>
            <a:off x="3447140" y="3733800"/>
            <a:ext cx="2344060" cy="1828800"/>
          </a:xfrm>
          <a:prstGeom prst="roundRect">
            <a:avLst>
              <a:gd name="adj" fmla="val 8594"/>
            </a:avLst>
          </a:prstGeom>
          <a:solidFill>
            <a:srgbClr val="FFFFFF">
              <a:shade val="85000"/>
            </a:srgbClr>
          </a:solidFill>
          <a:ln w="38100">
            <a:solidFill>
              <a:schemeClr val="tx1"/>
            </a:solidFill>
          </a:ln>
          <a:effectLst/>
        </p:spPr>
      </p:pic>
      <p:pic>
        <p:nvPicPr>
          <p:cNvPr id="13" name="Picture 12" descr="5365838-LGPT.jpg"/>
          <p:cNvPicPr>
            <a:picLocks noChangeAspect="1"/>
          </p:cNvPicPr>
          <p:nvPr/>
        </p:nvPicPr>
        <p:blipFill>
          <a:blip r:embed="rId7" cstate="print"/>
          <a:srcRect l="7001" b="6667"/>
          <a:stretch>
            <a:fillRect/>
          </a:stretch>
        </p:blipFill>
        <p:spPr>
          <a:xfrm>
            <a:off x="6019800" y="3733800"/>
            <a:ext cx="2743200" cy="1828800"/>
          </a:xfrm>
          <a:prstGeom prst="roundRect">
            <a:avLst>
              <a:gd name="adj" fmla="val 8594"/>
            </a:avLst>
          </a:prstGeom>
          <a:solidFill>
            <a:srgbClr val="FFFFFF">
              <a:shade val="85000"/>
            </a:srgbClr>
          </a:solidFill>
          <a:ln w="38100">
            <a:solidFill>
              <a:schemeClr val="tx1"/>
            </a:solidFill>
          </a:ln>
          <a:effectLst/>
        </p:spPr>
      </p:pic>
      <p:pic>
        <p:nvPicPr>
          <p:cNvPr id="10" name="Picture 9" descr="5340090-LGPT.jpg"/>
          <p:cNvPicPr>
            <a:picLocks noChangeAspect="1"/>
          </p:cNvPicPr>
          <p:nvPr/>
        </p:nvPicPr>
        <p:blipFill>
          <a:blip r:embed="rId8" cstate="print"/>
          <a:srcRect b="6667"/>
          <a:stretch>
            <a:fillRect/>
          </a:stretch>
        </p:blipFill>
        <p:spPr>
          <a:xfrm>
            <a:off x="587830" y="3733800"/>
            <a:ext cx="2612570" cy="1828800"/>
          </a:xfrm>
          <a:prstGeom prst="roundRect">
            <a:avLst>
              <a:gd name="adj" fmla="val 8594"/>
            </a:avLst>
          </a:prstGeom>
          <a:solidFill>
            <a:srgbClr val="FFFFFF">
              <a:shade val="85000"/>
            </a:srgbClr>
          </a:solidFill>
          <a:ln w="38100">
            <a:solidFill>
              <a:schemeClr val="tx1"/>
            </a:solidFill>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848832" y="4524722"/>
            <a:ext cx="3048000" cy="1446550"/>
          </a:xfrm>
          <a:prstGeom prst="rect">
            <a:avLst/>
          </a:prstGeom>
          <a:noFill/>
        </p:spPr>
        <p:txBody>
          <a:bodyPr wrap="square" rtlCol="0">
            <a:spAutoFit/>
          </a:bodyPr>
          <a:lstStyle/>
          <a:p>
            <a:r>
              <a:rPr lang="en-US" sz="800" dirty="0" smtClean="0"/>
              <a:t>Image credits: </a:t>
            </a:r>
          </a:p>
          <a:p>
            <a:r>
              <a:rPr lang="en-US" sz="800" dirty="0" smtClean="0"/>
              <a:t>Strawberry - Carmelo Peter Bonsignore, Università degli Studi Mediterranei di Reggio Calabria; </a:t>
            </a:r>
          </a:p>
          <a:p>
            <a:r>
              <a:rPr lang="en-US" sz="800" dirty="0" smtClean="0"/>
              <a:t>Pepper fruit  - Marja van der Straten, Plant Protection Service, Wageningen, The Netherlands; </a:t>
            </a:r>
          </a:p>
          <a:p>
            <a:r>
              <a:rPr lang="en-US" sz="800" dirty="0" smtClean="0"/>
              <a:t>Stem damage -  </a:t>
            </a:r>
            <a:r>
              <a:rPr lang="en-US" sz="800" dirty="0"/>
              <a:t>Bryan Vander </a:t>
            </a:r>
            <a:r>
              <a:rPr lang="en-US" sz="800" dirty="0" err="1"/>
              <a:t>Mey</a:t>
            </a:r>
            <a:r>
              <a:rPr lang="en-US" sz="800" dirty="0"/>
              <a:t>, University of California Cooperative Extension, San Diego</a:t>
            </a:r>
            <a:endParaRPr lang="en-US" sz="800" dirty="0" smtClean="0"/>
          </a:p>
          <a:p>
            <a:r>
              <a:rPr lang="en-US" sz="800" dirty="0" err="1" smtClean="0"/>
              <a:t>Eustoma</a:t>
            </a:r>
            <a:r>
              <a:rPr lang="en-US" sz="800" dirty="0" smtClean="0"/>
              <a:t> </a:t>
            </a:r>
            <a:r>
              <a:rPr lang="en-US" sz="800" dirty="0" smtClean="0"/>
              <a:t>- Henk Stigter, Plant Protection Service, National Reference Centre, The </a:t>
            </a:r>
            <a:r>
              <a:rPr lang="en-US" sz="800" dirty="0" smtClean="0"/>
              <a:t>Netherlands</a:t>
            </a:r>
          </a:p>
          <a:p>
            <a:r>
              <a:rPr lang="en-US" sz="800" dirty="0" smtClean="0"/>
              <a:t>Stem </a:t>
            </a:r>
            <a:r>
              <a:rPr lang="en-US" sz="800" dirty="0"/>
              <a:t>girdling- Bryan Vander </a:t>
            </a:r>
            <a:r>
              <a:rPr lang="en-US" sz="800" dirty="0" err="1"/>
              <a:t>Mey</a:t>
            </a:r>
            <a:r>
              <a:rPr lang="en-US" sz="800" dirty="0"/>
              <a:t>, University of California Cooperative Extension, San Diego</a:t>
            </a:r>
            <a:endParaRPr lang="en-US" sz="800" dirty="0" smtClean="0"/>
          </a:p>
        </p:txBody>
      </p:sp>
      <p:sp>
        <p:nvSpPr>
          <p:cNvPr id="2" name="TextBox 1"/>
          <p:cNvSpPr txBox="1"/>
          <p:nvPr/>
        </p:nvSpPr>
        <p:spPr>
          <a:xfrm>
            <a:off x="1143000" y="76200"/>
            <a:ext cx="2386294" cy="461665"/>
          </a:xfrm>
          <a:prstGeom prst="rect">
            <a:avLst/>
          </a:prstGeom>
          <a:noFill/>
        </p:spPr>
        <p:txBody>
          <a:bodyPr wrap="none" rtlCol="0">
            <a:spAutoFit/>
          </a:bodyPr>
          <a:lstStyle/>
          <a:p>
            <a:r>
              <a:rPr lang="en-US" sz="2400" dirty="0" smtClean="0"/>
              <a:t>Damage to leaves</a:t>
            </a:r>
            <a:endParaRPr lang="en-US" sz="2400" dirty="0"/>
          </a:p>
        </p:txBody>
      </p:sp>
      <p:sp>
        <p:nvSpPr>
          <p:cNvPr id="4" name="TextBox 3"/>
          <p:cNvSpPr txBox="1"/>
          <p:nvPr/>
        </p:nvSpPr>
        <p:spPr>
          <a:xfrm>
            <a:off x="860879" y="2983468"/>
            <a:ext cx="1272721" cy="369332"/>
          </a:xfrm>
          <a:prstGeom prst="rect">
            <a:avLst/>
          </a:prstGeom>
          <a:noFill/>
        </p:spPr>
        <p:txBody>
          <a:bodyPr wrap="none" rtlCol="0">
            <a:spAutoFit/>
          </a:bodyPr>
          <a:lstStyle/>
          <a:p>
            <a:r>
              <a:rPr lang="en-US" dirty="0" smtClean="0"/>
              <a:t>Strawberry </a:t>
            </a:r>
            <a:endParaRPr lang="en-US" dirty="0"/>
          </a:p>
        </p:txBody>
      </p:sp>
      <p:sp>
        <p:nvSpPr>
          <p:cNvPr id="28" name="TextBox 27"/>
          <p:cNvSpPr txBox="1"/>
          <p:nvPr/>
        </p:nvSpPr>
        <p:spPr>
          <a:xfrm>
            <a:off x="3269811" y="2983468"/>
            <a:ext cx="997389" cy="369332"/>
          </a:xfrm>
          <a:prstGeom prst="rect">
            <a:avLst/>
          </a:prstGeom>
          <a:noFill/>
        </p:spPr>
        <p:txBody>
          <a:bodyPr wrap="none" rtlCol="0">
            <a:spAutoFit/>
          </a:bodyPr>
          <a:lstStyle/>
          <a:p>
            <a:r>
              <a:rPr lang="en-US" dirty="0" err="1" smtClean="0"/>
              <a:t>Eustoma</a:t>
            </a:r>
            <a:endParaRPr lang="en-US" dirty="0"/>
          </a:p>
        </p:txBody>
      </p:sp>
      <p:sp>
        <p:nvSpPr>
          <p:cNvPr id="31" name="TextBox 30"/>
          <p:cNvSpPr txBox="1"/>
          <p:nvPr/>
        </p:nvSpPr>
        <p:spPr>
          <a:xfrm>
            <a:off x="539374" y="6183868"/>
            <a:ext cx="997389" cy="369332"/>
          </a:xfrm>
          <a:prstGeom prst="rect">
            <a:avLst/>
          </a:prstGeom>
          <a:noFill/>
        </p:spPr>
        <p:txBody>
          <a:bodyPr wrap="none" rtlCol="0">
            <a:spAutoFit/>
          </a:bodyPr>
          <a:lstStyle/>
          <a:p>
            <a:r>
              <a:rPr lang="en-US" dirty="0" err="1" smtClean="0"/>
              <a:t>Eustoma</a:t>
            </a:r>
            <a:endParaRPr lang="en-US" dirty="0"/>
          </a:p>
        </p:txBody>
      </p:sp>
      <p:sp>
        <p:nvSpPr>
          <p:cNvPr id="32" name="TextBox 31"/>
          <p:cNvSpPr txBox="1"/>
          <p:nvPr/>
        </p:nvSpPr>
        <p:spPr>
          <a:xfrm>
            <a:off x="1237040" y="3352800"/>
            <a:ext cx="2344360" cy="461665"/>
          </a:xfrm>
          <a:prstGeom prst="rect">
            <a:avLst/>
          </a:prstGeom>
          <a:noFill/>
        </p:spPr>
        <p:txBody>
          <a:bodyPr wrap="none" rtlCol="0">
            <a:spAutoFit/>
          </a:bodyPr>
          <a:lstStyle/>
          <a:p>
            <a:r>
              <a:rPr lang="en-US" sz="2400" dirty="0" smtClean="0"/>
              <a:t>Damage to stems</a:t>
            </a:r>
            <a:endParaRPr lang="en-US" sz="2400" dirty="0"/>
          </a:p>
        </p:txBody>
      </p:sp>
      <p:sp>
        <p:nvSpPr>
          <p:cNvPr id="33" name="TextBox 32"/>
          <p:cNvSpPr txBox="1"/>
          <p:nvPr/>
        </p:nvSpPr>
        <p:spPr>
          <a:xfrm>
            <a:off x="6173030" y="76200"/>
            <a:ext cx="2145972" cy="461665"/>
          </a:xfrm>
          <a:prstGeom prst="rect">
            <a:avLst/>
          </a:prstGeom>
          <a:noFill/>
        </p:spPr>
        <p:txBody>
          <a:bodyPr wrap="none" rtlCol="0">
            <a:spAutoFit/>
          </a:bodyPr>
          <a:lstStyle/>
          <a:p>
            <a:r>
              <a:rPr lang="en-US" sz="2400" dirty="0" smtClean="0"/>
              <a:t>Damage to fruit</a:t>
            </a:r>
            <a:endParaRPr lang="en-US" sz="2400" dirty="0"/>
          </a:p>
        </p:txBody>
      </p:sp>
      <p:sp>
        <p:nvSpPr>
          <p:cNvPr id="34" name="TextBox 33"/>
          <p:cNvSpPr txBox="1"/>
          <p:nvPr/>
        </p:nvSpPr>
        <p:spPr>
          <a:xfrm>
            <a:off x="6858000" y="2961657"/>
            <a:ext cx="853311" cy="369332"/>
          </a:xfrm>
          <a:prstGeom prst="rect">
            <a:avLst/>
          </a:prstGeom>
          <a:noFill/>
        </p:spPr>
        <p:txBody>
          <a:bodyPr wrap="none" rtlCol="0">
            <a:spAutoFit/>
          </a:bodyPr>
          <a:lstStyle/>
          <a:p>
            <a:r>
              <a:rPr lang="en-US" dirty="0" smtClean="0"/>
              <a:t>Pepper</a:t>
            </a:r>
            <a:endParaRPr lang="en-US" dirty="0"/>
          </a:p>
        </p:txBody>
      </p:sp>
      <p:sp>
        <p:nvSpPr>
          <p:cNvPr id="35" name="TextBox 34"/>
          <p:cNvSpPr txBox="1"/>
          <p:nvPr/>
        </p:nvSpPr>
        <p:spPr>
          <a:xfrm>
            <a:off x="2057400" y="6172200"/>
            <a:ext cx="3154261" cy="369332"/>
          </a:xfrm>
          <a:prstGeom prst="rect">
            <a:avLst/>
          </a:prstGeom>
          <a:noFill/>
        </p:spPr>
        <p:txBody>
          <a:bodyPr wrap="none" rtlCol="0">
            <a:spAutoFit/>
          </a:bodyPr>
          <a:lstStyle/>
          <a:p>
            <a:r>
              <a:rPr lang="en-US" dirty="0" smtClean="0"/>
              <a:t>Note the larva girdling the stem</a:t>
            </a:r>
            <a:endParaRPr lang="en-US" dirty="0"/>
          </a:p>
        </p:txBody>
      </p:sp>
      <p:grpSp>
        <p:nvGrpSpPr>
          <p:cNvPr id="11" name="Group 10"/>
          <p:cNvGrpSpPr/>
          <p:nvPr/>
        </p:nvGrpSpPr>
        <p:grpSpPr>
          <a:xfrm>
            <a:off x="152400" y="614065"/>
            <a:ext cx="8518448" cy="5558135"/>
            <a:chOff x="152400" y="614065"/>
            <a:chExt cx="8518448" cy="5536465"/>
          </a:xfrm>
        </p:grpSpPr>
        <p:pic>
          <p:nvPicPr>
            <p:cNvPr id="9" name="Picture 8" descr="Duponchelia_fovealis_damage_on_pepper_high.jpg"/>
            <p:cNvPicPr>
              <a:picLocks noChangeAspect="1"/>
            </p:cNvPicPr>
            <p:nvPr/>
          </p:nvPicPr>
          <p:blipFill>
            <a:blip r:embed="rId3" cstate="print"/>
            <a:stretch>
              <a:fillRect/>
            </a:stretch>
          </p:blipFill>
          <p:spPr>
            <a:xfrm>
              <a:off x="5848832" y="614065"/>
              <a:ext cx="2822016" cy="2286000"/>
            </a:xfrm>
            <a:prstGeom prst="roundRect">
              <a:avLst>
                <a:gd name="adj" fmla="val 8594"/>
              </a:avLst>
            </a:prstGeom>
            <a:solidFill>
              <a:srgbClr val="FFFFFF">
                <a:shade val="85000"/>
              </a:srgbClr>
            </a:solidFill>
            <a:ln w="38100">
              <a:solidFill>
                <a:schemeClr val="tx1"/>
              </a:solidFill>
            </a:ln>
            <a:effectLst/>
          </p:spPr>
        </p:pic>
        <p:pic>
          <p:nvPicPr>
            <p:cNvPr id="8" name="Picture 7" descr="Ernstige Schade_Eustoma.jpg"/>
            <p:cNvPicPr>
              <a:picLocks noChangeAspect="1"/>
            </p:cNvPicPr>
            <p:nvPr/>
          </p:nvPicPr>
          <p:blipFill>
            <a:blip r:embed="rId4" cstate="print"/>
            <a:stretch>
              <a:fillRect/>
            </a:stretch>
          </p:blipFill>
          <p:spPr>
            <a:xfrm>
              <a:off x="3048000" y="614065"/>
              <a:ext cx="1518397" cy="2286000"/>
            </a:xfrm>
            <a:prstGeom prst="roundRect">
              <a:avLst>
                <a:gd name="adj" fmla="val 8594"/>
              </a:avLst>
            </a:prstGeom>
            <a:solidFill>
              <a:srgbClr val="FFFFFF">
                <a:shade val="85000"/>
              </a:srgbClr>
            </a:solidFill>
            <a:ln w="38100">
              <a:solidFill>
                <a:schemeClr val="tx1"/>
              </a:solidFill>
            </a:ln>
            <a:effectLst/>
          </p:spPr>
        </p:pic>
        <p:pic>
          <p:nvPicPr>
            <p:cNvPr id="7" name="Picture 6" descr="Beschadigingsbeeld.jpg"/>
            <p:cNvPicPr>
              <a:picLocks noChangeAspect="1"/>
            </p:cNvPicPr>
            <p:nvPr/>
          </p:nvPicPr>
          <p:blipFill>
            <a:blip r:embed="rId5" cstate="print"/>
            <a:stretch>
              <a:fillRect/>
            </a:stretch>
          </p:blipFill>
          <p:spPr>
            <a:xfrm>
              <a:off x="304800" y="3864530"/>
              <a:ext cx="1550405" cy="2286000"/>
            </a:xfrm>
            <a:prstGeom prst="roundRect">
              <a:avLst>
                <a:gd name="adj" fmla="val 8594"/>
              </a:avLst>
            </a:prstGeom>
            <a:solidFill>
              <a:srgbClr val="FFFFFF">
                <a:shade val="85000"/>
              </a:srgbClr>
            </a:solidFill>
            <a:ln w="38100">
              <a:solidFill>
                <a:schemeClr val="tx1"/>
              </a:solidFill>
            </a:ln>
            <a:effectLst/>
          </p:spPr>
        </p:pic>
        <p:pic>
          <p:nvPicPr>
            <p:cNvPr id="5" name="Picture 4" descr="Fig. 4.jpg"/>
            <p:cNvPicPr>
              <a:picLocks noChangeAspect="1"/>
            </p:cNvPicPr>
            <p:nvPr/>
          </p:nvPicPr>
          <p:blipFill>
            <a:blip r:embed="rId6" cstate="print"/>
            <a:stretch>
              <a:fillRect/>
            </a:stretch>
          </p:blipFill>
          <p:spPr>
            <a:xfrm>
              <a:off x="152400" y="614065"/>
              <a:ext cx="2667000" cy="2286000"/>
            </a:xfrm>
            <a:prstGeom prst="roundRect">
              <a:avLst>
                <a:gd name="adj" fmla="val 8594"/>
              </a:avLst>
            </a:prstGeom>
            <a:solidFill>
              <a:srgbClr val="FFFFFF">
                <a:shade val="85000"/>
              </a:srgbClr>
            </a:solidFill>
            <a:ln w="38100">
              <a:solidFill>
                <a:schemeClr val="tx1"/>
              </a:solidFill>
            </a:ln>
            <a:effectLst/>
          </p:spPr>
        </p:pic>
        <p:pic>
          <p:nvPicPr>
            <p:cNvPr id="26" name="Picture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9574" y="4083228"/>
              <a:ext cx="3048000" cy="1815598"/>
            </a:xfrm>
            <a:prstGeom prst="roundRect">
              <a:avLst>
                <a:gd name="adj" fmla="val 8594"/>
              </a:avLst>
            </a:prstGeom>
            <a:solidFill>
              <a:srgbClr val="FFFFFF">
                <a:shade val="85000"/>
              </a:srgbClr>
            </a:solidFill>
            <a:ln w="38100">
              <a:solidFill>
                <a:schemeClr val="tx1"/>
              </a:solidFill>
            </a:ln>
            <a:effectLst/>
          </p:spPr>
        </p:pic>
        <p:cxnSp>
          <p:nvCxnSpPr>
            <p:cNvPr id="17" name="Straight Arrow Connector 16"/>
            <p:cNvCxnSpPr/>
            <p:nvPr/>
          </p:nvCxnSpPr>
          <p:spPr>
            <a:xfrm>
              <a:off x="2969618" y="2438400"/>
              <a:ext cx="457200" cy="76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3041211" y="1066800"/>
              <a:ext cx="457200" cy="76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1485900" y="2008550"/>
              <a:ext cx="457200" cy="4298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V="1">
              <a:off x="1237040" y="1600200"/>
              <a:ext cx="528323"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583496" y="4419600"/>
              <a:ext cx="457200" cy="76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6375243" y="2223475"/>
              <a:ext cx="457200" cy="76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4114800" cy="1143000"/>
          </a:xfrm>
        </p:spPr>
        <p:txBody>
          <a:bodyPr/>
          <a:lstStyle/>
          <a:p>
            <a:r>
              <a:rPr lang="en-US" dirty="0" smtClean="0"/>
              <a:t>Identification</a:t>
            </a:r>
            <a:endParaRPr lang="en-US" dirty="0"/>
          </a:p>
        </p:txBody>
      </p:sp>
      <p:sp>
        <p:nvSpPr>
          <p:cNvPr id="2" name="Content Placeholder 1"/>
          <p:cNvSpPr>
            <a:spLocks noGrp="1"/>
          </p:cNvSpPr>
          <p:nvPr>
            <p:ph idx="1"/>
          </p:nvPr>
        </p:nvSpPr>
        <p:spPr>
          <a:xfrm>
            <a:off x="304800" y="1371600"/>
            <a:ext cx="4495800" cy="4495800"/>
          </a:xfrm>
        </p:spPr>
        <p:txBody>
          <a:bodyPr>
            <a:normAutofit fontScale="85000" lnSpcReduction="20000"/>
          </a:bodyPr>
          <a:lstStyle/>
          <a:p>
            <a:r>
              <a:rPr lang="en-US" dirty="0" smtClean="0"/>
              <a:t>Eggs</a:t>
            </a:r>
          </a:p>
          <a:p>
            <a:pPr lvl="1"/>
            <a:r>
              <a:rPr lang="en-US" dirty="0" smtClean="0"/>
              <a:t>Very small</a:t>
            </a:r>
          </a:p>
          <a:p>
            <a:pPr lvl="1"/>
            <a:r>
              <a:rPr lang="en-US" dirty="0" smtClean="0"/>
              <a:t>Whitish green when laid turning pink, then red, then brown as the egg gets closer to hatching</a:t>
            </a:r>
          </a:p>
          <a:p>
            <a:pPr lvl="1"/>
            <a:r>
              <a:rPr lang="en-US" dirty="0" smtClean="0"/>
              <a:t>Laid singly or in groups of 3-10</a:t>
            </a:r>
          </a:p>
          <a:p>
            <a:pPr lvl="2"/>
            <a:r>
              <a:rPr lang="en-US" dirty="0" smtClean="0"/>
              <a:t>Which overlap</a:t>
            </a:r>
          </a:p>
          <a:p>
            <a:pPr lvl="1"/>
            <a:r>
              <a:rPr lang="en-US" dirty="0" smtClean="0"/>
              <a:t>Mostly found on undersides of leaves</a:t>
            </a:r>
          </a:p>
          <a:p>
            <a:pPr lvl="2"/>
            <a:r>
              <a:rPr lang="en-US" dirty="0" smtClean="0"/>
              <a:t>Can also be found on the stems, at the base of the plant, in the upper soil layer</a:t>
            </a:r>
          </a:p>
        </p:txBody>
      </p:sp>
      <p:sp>
        <p:nvSpPr>
          <p:cNvPr id="4" name="TextBox 3"/>
          <p:cNvSpPr txBox="1"/>
          <p:nvPr/>
        </p:nvSpPr>
        <p:spPr>
          <a:xfrm>
            <a:off x="0" y="6273225"/>
            <a:ext cx="6096000" cy="584775"/>
          </a:xfrm>
          <a:prstGeom prst="rect">
            <a:avLst/>
          </a:prstGeom>
          <a:noFill/>
        </p:spPr>
        <p:txBody>
          <a:bodyPr wrap="square" rtlCol="0">
            <a:spAutoFit/>
          </a:bodyPr>
          <a:lstStyle/>
          <a:p>
            <a:r>
              <a:rPr lang="en-US" sz="800" dirty="0" smtClean="0"/>
              <a:t>Image credits:  </a:t>
            </a:r>
          </a:p>
          <a:p>
            <a:r>
              <a:rPr lang="en-US" sz="800" dirty="0" smtClean="0"/>
              <a:t>upper images- Carmelo Peter Bonsignore, Università degli Studi Mediterranei di Reggio Calabria</a:t>
            </a:r>
          </a:p>
          <a:p>
            <a:r>
              <a:rPr lang="en-US" sz="800" dirty="0" smtClean="0"/>
              <a:t>middle image – Lance Osborne, Mid-Florida Research and Education Center, University of Florida</a:t>
            </a:r>
          </a:p>
          <a:p>
            <a:r>
              <a:rPr lang="en-US" sz="800" dirty="0" smtClean="0"/>
              <a:t>bottom image - Pasquale Trematerra, University of Molise, Italy.</a:t>
            </a:r>
            <a:endParaRPr lang="en-US" sz="800" dirty="0"/>
          </a:p>
        </p:txBody>
      </p:sp>
      <p:grpSp>
        <p:nvGrpSpPr>
          <p:cNvPr id="13" name="Group 12"/>
          <p:cNvGrpSpPr/>
          <p:nvPr/>
        </p:nvGrpSpPr>
        <p:grpSpPr>
          <a:xfrm>
            <a:off x="5085708" y="685800"/>
            <a:ext cx="3905892" cy="2377440"/>
            <a:chOff x="5085708" y="91440"/>
            <a:chExt cx="3905892" cy="2377440"/>
          </a:xfrm>
        </p:grpSpPr>
        <p:pic>
          <p:nvPicPr>
            <p:cNvPr id="5" name="Picture 4" descr="IMG_8124.JPG"/>
            <p:cNvPicPr>
              <a:picLocks noChangeAspect="1"/>
            </p:cNvPicPr>
            <p:nvPr/>
          </p:nvPicPr>
          <p:blipFill>
            <a:blip r:embed="rId3" cstate="print"/>
            <a:stretch>
              <a:fillRect/>
            </a:stretch>
          </p:blipFill>
          <p:spPr>
            <a:xfrm>
              <a:off x="5699760" y="91440"/>
              <a:ext cx="3291840" cy="2194560"/>
            </a:xfrm>
            <a:prstGeom prst="roundRect">
              <a:avLst>
                <a:gd name="adj" fmla="val 8594"/>
              </a:avLst>
            </a:prstGeom>
            <a:solidFill>
              <a:srgbClr val="FFFFFF">
                <a:shade val="85000"/>
              </a:srgbClr>
            </a:solidFill>
            <a:ln w="38100">
              <a:solidFill>
                <a:schemeClr val="tx1"/>
              </a:solidFill>
            </a:ln>
            <a:effectLst/>
          </p:spPr>
        </p:pic>
        <p:pic>
          <p:nvPicPr>
            <p:cNvPr id="6" name="Picture 5" descr="IMG_8124a.jpg"/>
            <p:cNvPicPr>
              <a:picLocks noChangeAspect="1"/>
            </p:cNvPicPr>
            <p:nvPr/>
          </p:nvPicPr>
          <p:blipFill rotWithShape="1">
            <a:blip r:embed="rId4" cstate="print"/>
            <a:srcRect l="53918" t="22518" r="27606" b="51093"/>
            <a:stretch/>
          </p:blipFill>
          <p:spPr>
            <a:xfrm>
              <a:off x="5085708" y="1371600"/>
              <a:ext cx="1152435" cy="1097280"/>
            </a:xfrm>
            <a:prstGeom prst="roundRect">
              <a:avLst>
                <a:gd name="adj" fmla="val 8594"/>
              </a:avLst>
            </a:prstGeom>
            <a:solidFill>
              <a:srgbClr val="FFFFFF">
                <a:shade val="85000"/>
              </a:srgbClr>
            </a:solidFill>
            <a:ln w="38100">
              <a:solidFill>
                <a:schemeClr val="tx1"/>
              </a:solidFill>
            </a:ln>
            <a:effectLst/>
          </p:spPr>
        </p:pic>
        <p:cxnSp>
          <p:nvCxnSpPr>
            <p:cNvPr id="8" name="Straight Connector 7"/>
            <p:cNvCxnSpPr/>
            <p:nvPr/>
          </p:nvCxnSpPr>
          <p:spPr>
            <a:xfrm flipV="1">
              <a:off x="5085708" y="1143000"/>
              <a:ext cx="2153292" cy="228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48400" y="1219200"/>
              <a:ext cx="1066800" cy="124968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4" name="Picture 13" descr="Picture2.jpg"/>
          <p:cNvPicPr>
            <a:picLocks noChangeAspect="1"/>
          </p:cNvPicPr>
          <p:nvPr/>
        </p:nvPicPr>
        <p:blipFill>
          <a:blip r:embed="rId5" cstate="print"/>
          <a:srcRect b="19298"/>
          <a:stretch>
            <a:fillRect/>
          </a:stretch>
        </p:blipFill>
        <p:spPr>
          <a:xfrm>
            <a:off x="4931538" y="3870960"/>
            <a:ext cx="2459862" cy="2011680"/>
          </a:xfrm>
          <a:prstGeom prst="roundRect">
            <a:avLst>
              <a:gd name="adj" fmla="val 8594"/>
            </a:avLst>
          </a:prstGeom>
          <a:solidFill>
            <a:srgbClr val="FFFFFF">
              <a:shade val="85000"/>
            </a:srgbClr>
          </a:solidFill>
          <a:ln w="38100">
            <a:solidFill>
              <a:schemeClr val="tx1"/>
            </a:solidFill>
          </a:ln>
          <a:effectLst/>
        </p:spPr>
      </p:pic>
      <p:pic>
        <p:nvPicPr>
          <p:cNvPr id="12" name="Picture 11" descr="chilli0261-mod.jpg"/>
          <p:cNvPicPr>
            <a:picLocks noChangeAspect="1"/>
          </p:cNvPicPr>
          <p:nvPr/>
        </p:nvPicPr>
        <p:blipFill>
          <a:blip r:embed="rId6" cstate="print"/>
          <a:srcRect l="3333" t="30000" r="37500"/>
          <a:stretch>
            <a:fillRect/>
          </a:stretch>
        </p:blipFill>
        <p:spPr>
          <a:xfrm>
            <a:off x="7006770" y="2528338"/>
            <a:ext cx="2061030" cy="1828800"/>
          </a:xfrm>
          <a:prstGeom prst="roundRect">
            <a:avLst>
              <a:gd name="adj" fmla="val 8594"/>
            </a:avLst>
          </a:prstGeom>
          <a:solidFill>
            <a:srgbClr val="FFFFFF">
              <a:shade val="85000"/>
            </a:srgbClr>
          </a:solidFill>
          <a:ln w="38100">
            <a:solidFill>
              <a:schemeClr val="tx1"/>
            </a:solidFill>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0" y="76200"/>
            <a:ext cx="4114800" cy="1143000"/>
          </a:xfrm>
        </p:spPr>
        <p:txBody>
          <a:bodyPr/>
          <a:lstStyle/>
          <a:p>
            <a:r>
              <a:rPr lang="en-US" dirty="0" smtClean="0"/>
              <a:t>Identification</a:t>
            </a:r>
            <a:endParaRPr lang="en-US" dirty="0"/>
          </a:p>
        </p:txBody>
      </p:sp>
      <p:sp>
        <p:nvSpPr>
          <p:cNvPr id="4" name="Content Placeholder 1"/>
          <p:cNvSpPr>
            <a:spLocks noGrp="1"/>
          </p:cNvSpPr>
          <p:nvPr>
            <p:ph idx="1"/>
          </p:nvPr>
        </p:nvSpPr>
        <p:spPr>
          <a:xfrm>
            <a:off x="4876800" y="1219200"/>
            <a:ext cx="4114800" cy="4648200"/>
          </a:xfrm>
        </p:spPr>
        <p:txBody>
          <a:bodyPr>
            <a:normAutofit lnSpcReduction="10000"/>
          </a:bodyPr>
          <a:lstStyle/>
          <a:p>
            <a:r>
              <a:rPr lang="en-US" dirty="0" smtClean="0"/>
              <a:t>Larvae</a:t>
            </a:r>
          </a:p>
          <a:p>
            <a:pPr lvl="1"/>
            <a:r>
              <a:rPr lang="en-US" dirty="0" smtClean="0"/>
              <a:t>Pink body with dark brown to gray spots and dark head</a:t>
            </a:r>
          </a:p>
          <a:p>
            <a:pPr lvl="1"/>
            <a:r>
              <a:rPr lang="en-US" dirty="0" smtClean="0"/>
              <a:t>Turn creamy white or light brown with spots as they mature</a:t>
            </a:r>
          </a:p>
          <a:p>
            <a:pPr lvl="2"/>
            <a:r>
              <a:rPr lang="en-US" dirty="0" smtClean="0"/>
              <a:t>Color depends on what they feed upon</a:t>
            </a:r>
          </a:p>
          <a:p>
            <a:pPr lvl="1"/>
            <a:r>
              <a:rPr lang="en-US" dirty="0" smtClean="0"/>
              <a:t>20-30mm long when fully developed</a:t>
            </a:r>
          </a:p>
        </p:txBody>
      </p:sp>
      <p:sp>
        <p:nvSpPr>
          <p:cNvPr id="5" name="TextBox 4"/>
          <p:cNvSpPr txBox="1"/>
          <p:nvPr/>
        </p:nvSpPr>
        <p:spPr>
          <a:xfrm>
            <a:off x="0" y="6273225"/>
            <a:ext cx="6172200" cy="584775"/>
          </a:xfrm>
          <a:prstGeom prst="rect">
            <a:avLst/>
          </a:prstGeom>
          <a:noFill/>
        </p:spPr>
        <p:txBody>
          <a:bodyPr wrap="square" rtlCol="0">
            <a:spAutoFit/>
          </a:bodyPr>
          <a:lstStyle/>
          <a:p>
            <a:r>
              <a:rPr lang="en-US" sz="800" dirty="0" smtClean="0"/>
              <a:t>Image credits: </a:t>
            </a:r>
          </a:p>
          <a:p>
            <a:r>
              <a:rPr lang="en-US" sz="800" dirty="0" smtClean="0"/>
              <a:t>Top – Henk Stigter, Plant Protection Service, National Reference Centre, The Netherlands</a:t>
            </a:r>
          </a:p>
          <a:p>
            <a:r>
              <a:rPr lang="en-US" sz="800" dirty="0" smtClean="0"/>
              <a:t>Middle image - Marja van der Straten, Plant Protection Service, Wageningen, The Netherlands</a:t>
            </a:r>
          </a:p>
          <a:p>
            <a:r>
              <a:rPr lang="en-US" sz="800" dirty="0" smtClean="0"/>
              <a:t>Bottom - Lyle Buss, Department of Entomology and Nematology, University of Florida</a:t>
            </a:r>
          </a:p>
        </p:txBody>
      </p:sp>
      <p:pic>
        <p:nvPicPr>
          <p:cNvPr id="8" name="Picture 7" descr="Duponchelia_larva.jpg"/>
          <p:cNvPicPr>
            <a:picLocks noChangeAspect="1"/>
          </p:cNvPicPr>
          <p:nvPr/>
        </p:nvPicPr>
        <p:blipFill>
          <a:blip r:embed="rId3" cstate="print"/>
          <a:stretch>
            <a:fillRect/>
          </a:stretch>
        </p:blipFill>
        <p:spPr>
          <a:xfrm>
            <a:off x="233962" y="411480"/>
            <a:ext cx="2621280" cy="1965960"/>
          </a:xfrm>
          <a:prstGeom prst="roundRect">
            <a:avLst>
              <a:gd name="adj" fmla="val 8594"/>
            </a:avLst>
          </a:prstGeom>
          <a:solidFill>
            <a:srgbClr val="FFFFFF">
              <a:shade val="85000"/>
            </a:srgbClr>
          </a:solidFill>
          <a:ln w="38100">
            <a:solidFill>
              <a:schemeClr val="tx1"/>
            </a:solidFill>
          </a:ln>
          <a:effectLst/>
        </p:spPr>
      </p:pic>
      <p:grpSp>
        <p:nvGrpSpPr>
          <p:cNvPr id="2" name="Group 1"/>
          <p:cNvGrpSpPr>
            <a:grpSpLocks noChangeAspect="1"/>
          </p:cNvGrpSpPr>
          <p:nvPr/>
        </p:nvGrpSpPr>
        <p:grpSpPr>
          <a:xfrm>
            <a:off x="1828800" y="2275392"/>
            <a:ext cx="3048000" cy="2286000"/>
            <a:chOff x="-167641" y="1535792"/>
            <a:chExt cx="2438400" cy="1828800"/>
          </a:xfrm>
        </p:grpSpPr>
        <p:pic>
          <p:nvPicPr>
            <p:cNvPr id="9" name="Picture 8" descr="Duponchelia_fovealis_larva_front_high.jpg"/>
            <p:cNvPicPr>
              <a:picLocks noChangeAspect="1"/>
            </p:cNvPicPr>
            <p:nvPr/>
          </p:nvPicPr>
          <p:blipFill>
            <a:blip r:embed="rId4" cstate="print"/>
            <a:srcRect t="6311" b="8495"/>
            <a:stretch>
              <a:fillRect/>
            </a:stretch>
          </p:blipFill>
          <p:spPr>
            <a:xfrm>
              <a:off x="-167641" y="1535792"/>
              <a:ext cx="2438400" cy="1828800"/>
            </a:xfrm>
            <a:prstGeom prst="roundRect">
              <a:avLst>
                <a:gd name="adj" fmla="val 8594"/>
              </a:avLst>
            </a:prstGeom>
            <a:solidFill>
              <a:srgbClr val="FFFFFF">
                <a:shade val="85000"/>
              </a:srgbClr>
            </a:solidFill>
            <a:ln w="38100">
              <a:solidFill>
                <a:schemeClr val="tx1"/>
              </a:solidFill>
            </a:ln>
            <a:effectLst/>
          </p:spPr>
        </p:pic>
        <p:cxnSp>
          <p:nvCxnSpPr>
            <p:cNvPr id="11" name="Straight Arrow Connector 10"/>
            <p:cNvCxnSpPr/>
            <p:nvPr/>
          </p:nvCxnSpPr>
          <p:spPr>
            <a:xfrm rot="5400000">
              <a:off x="699345" y="1835532"/>
              <a:ext cx="338667" cy="24384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a:off x="1369905" y="1774572"/>
              <a:ext cx="338667" cy="24384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pic>
        <p:nvPicPr>
          <p:cNvPr id="15" name="Picture 14" descr="DSC_1300.JPG"/>
          <p:cNvPicPr>
            <a:picLocks noChangeAspect="1"/>
          </p:cNvPicPr>
          <p:nvPr/>
        </p:nvPicPr>
        <p:blipFill>
          <a:blip r:embed="rId5" cstate="print"/>
          <a:stretch>
            <a:fillRect/>
          </a:stretch>
        </p:blipFill>
        <p:spPr>
          <a:xfrm>
            <a:off x="76200" y="4206240"/>
            <a:ext cx="2936804" cy="1965960"/>
          </a:xfrm>
          <a:prstGeom prst="roundRect">
            <a:avLst>
              <a:gd name="adj" fmla="val 8594"/>
            </a:avLst>
          </a:prstGeom>
          <a:solidFill>
            <a:srgbClr val="FFFFFF">
              <a:shade val="85000"/>
            </a:srgbClr>
          </a:solidFill>
          <a:ln w="38100">
            <a:solidFill>
              <a:schemeClr val="tx1"/>
            </a:solidFill>
          </a:ln>
          <a:effectLst/>
        </p:spPr>
      </p:pic>
      <p:sp>
        <p:nvSpPr>
          <p:cNvPr id="6" name="TextBox 5"/>
          <p:cNvSpPr txBox="1"/>
          <p:nvPr/>
        </p:nvSpPr>
        <p:spPr>
          <a:xfrm>
            <a:off x="2931440" y="609600"/>
            <a:ext cx="1564362" cy="923330"/>
          </a:xfrm>
          <a:prstGeom prst="rect">
            <a:avLst/>
          </a:prstGeom>
          <a:noFill/>
        </p:spPr>
        <p:txBody>
          <a:bodyPr wrap="square" rtlCol="0">
            <a:spAutoFit/>
          </a:bodyPr>
          <a:lstStyle/>
          <a:p>
            <a:r>
              <a:rPr lang="en-US" dirty="0" smtClean="0"/>
              <a:t>Color of larvae feeding on live plant material</a:t>
            </a:r>
            <a:endParaRPr lang="en-US" dirty="0"/>
          </a:p>
        </p:txBody>
      </p:sp>
      <p:sp>
        <p:nvSpPr>
          <p:cNvPr id="16" name="TextBox 15"/>
          <p:cNvSpPr txBox="1"/>
          <p:nvPr/>
        </p:nvSpPr>
        <p:spPr>
          <a:xfrm>
            <a:off x="3083840" y="4800600"/>
            <a:ext cx="1564362" cy="923330"/>
          </a:xfrm>
          <a:prstGeom prst="rect">
            <a:avLst/>
          </a:prstGeom>
          <a:noFill/>
        </p:spPr>
        <p:txBody>
          <a:bodyPr wrap="square" rtlCol="0">
            <a:spAutoFit/>
          </a:bodyPr>
          <a:lstStyle/>
          <a:p>
            <a:r>
              <a:rPr lang="en-US" dirty="0" smtClean="0"/>
              <a:t>Color of larvae feeding on detritus</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4114800" cy="1143000"/>
          </a:xfrm>
        </p:spPr>
        <p:txBody>
          <a:bodyPr/>
          <a:lstStyle/>
          <a:p>
            <a:r>
              <a:rPr lang="en-US" dirty="0" smtClean="0"/>
              <a:t>Identification</a:t>
            </a:r>
            <a:endParaRPr lang="en-US" dirty="0"/>
          </a:p>
        </p:txBody>
      </p:sp>
      <p:sp>
        <p:nvSpPr>
          <p:cNvPr id="4" name="Content Placeholder 1"/>
          <p:cNvSpPr>
            <a:spLocks noGrp="1"/>
          </p:cNvSpPr>
          <p:nvPr>
            <p:ph idx="1"/>
          </p:nvPr>
        </p:nvSpPr>
        <p:spPr>
          <a:xfrm>
            <a:off x="304800" y="1371600"/>
            <a:ext cx="4495800" cy="4495800"/>
          </a:xfrm>
        </p:spPr>
        <p:txBody>
          <a:bodyPr>
            <a:normAutofit fontScale="92500" lnSpcReduction="20000"/>
          </a:bodyPr>
          <a:lstStyle/>
          <a:p>
            <a:r>
              <a:rPr lang="en-US" dirty="0" smtClean="0"/>
              <a:t>Pupae </a:t>
            </a:r>
          </a:p>
          <a:p>
            <a:pPr lvl="1"/>
            <a:r>
              <a:rPr lang="en-US" dirty="0" smtClean="0"/>
              <a:t>9-12mm long</a:t>
            </a:r>
          </a:p>
          <a:p>
            <a:pPr lvl="1"/>
            <a:r>
              <a:rPr lang="en-US" dirty="0" smtClean="0"/>
              <a:t>Yellow-brown in color </a:t>
            </a:r>
          </a:p>
          <a:p>
            <a:pPr lvl="2"/>
            <a:r>
              <a:rPr lang="en-US" dirty="0" smtClean="0"/>
              <a:t>Gets darker closer to emergence time</a:t>
            </a:r>
          </a:p>
          <a:p>
            <a:pPr lvl="1"/>
            <a:r>
              <a:rPr lang="en-US" dirty="0" smtClean="0"/>
              <a:t>Makes a cocoon of webbing with soil and frass in it</a:t>
            </a:r>
          </a:p>
          <a:p>
            <a:pPr lvl="1"/>
            <a:r>
              <a:rPr lang="en-US" dirty="0" smtClean="0"/>
              <a:t>Found on undersides of leaves, at the edge of the pot, or in the upper soil layer</a:t>
            </a:r>
          </a:p>
        </p:txBody>
      </p:sp>
      <p:sp>
        <p:nvSpPr>
          <p:cNvPr id="5" name="TextBox 4"/>
          <p:cNvSpPr txBox="1"/>
          <p:nvPr/>
        </p:nvSpPr>
        <p:spPr>
          <a:xfrm>
            <a:off x="0" y="6273225"/>
            <a:ext cx="6248400" cy="584775"/>
          </a:xfrm>
          <a:prstGeom prst="rect">
            <a:avLst/>
          </a:prstGeom>
          <a:noFill/>
        </p:spPr>
        <p:txBody>
          <a:bodyPr wrap="square" rtlCol="0">
            <a:spAutoFit/>
          </a:bodyPr>
          <a:lstStyle/>
          <a:p>
            <a:r>
              <a:rPr lang="en-US" sz="800" dirty="0" smtClean="0"/>
              <a:t>Image credits: </a:t>
            </a:r>
          </a:p>
          <a:p>
            <a:r>
              <a:rPr lang="en-US" sz="800" dirty="0" smtClean="0"/>
              <a:t>top image - Henk Stigter, Plant Protection Service, National Reference Centre, The Netherlands</a:t>
            </a:r>
          </a:p>
          <a:p>
            <a:r>
              <a:rPr lang="en-US" sz="800" dirty="0" smtClean="0"/>
              <a:t>middle image - Carmelo Peter Bonsignore, Università degli Studi Mediterranei di Reggio Calabria</a:t>
            </a:r>
          </a:p>
          <a:p>
            <a:r>
              <a:rPr lang="en-US" sz="800" dirty="0" smtClean="0"/>
              <a:t>bottom image- James Hayden, Florida Department of Agriculture and Consumer Services, Division of Plant Industry</a:t>
            </a:r>
            <a:endParaRPr lang="en-US" sz="800" dirty="0"/>
          </a:p>
        </p:txBody>
      </p:sp>
      <p:pic>
        <p:nvPicPr>
          <p:cNvPr id="8" name="Picture 7" descr="Cocons_Verpopping.jpg"/>
          <p:cNvPicPr>
            <a:picLocks noChangeAspect="1"/>
          </p:cNvPicPr>
          <p:nvPr/>
        </p:nvPicPr>
        <p:blipFill>
          <a:blip r:embed="rId3" cstate="print"/>
          <a:stretch>
            <a:fillRect/>
          </a:stretch>
        </p:blipFill>
        <p:spPr>
          <a:xfrm>
            <a:off x="5351014" y="228600"/>
            <a:ext cx="3716786" cy="2468880"/>
          </a:xfrm>
          <a:prstGeom prst="roundRect">
            <a:avLst>
              <a:gd name="adj" fmla="val 8594"/>
            </a:avLst>
          </a:prstGeom>
          <a:solidFill>
            <a:srgbClr val="FFFFFF">
              <a:shade val="85000"/>
            </a:srgbClr>
          </a:solidFill>
          <a:ln w="38100">
            <a:solidFill>
              <a:schemeClr val="tx1"/>
            </a:solidFill>
          </a:ln>
          <a:effectLst/>
        </p:spPr>
      </p:pic>
      <p:pic>
        <p:nvPicPr>
          <p:cNvPr id="11" name="Picture 10" descr="Duponchelia_pupal_cocoon_coll23v11_ventral.jpg"/>
          <p:cNvPicPr>
            <a:picLocks noChangeAspect="1"/>
          </p:cNvPicPr>
          <p:nvPr/>
        </p:nvPicPr>
        <p:blipFill>
          <a:blip r:embed="rId4" cstate="print"/>
          <a:stretch>
            <a:fillRect/>
          </a:stretch>
        </p:blipFill>
        <p:spPr>
          <a:xfrm>
            <a:off x="4953000" y="3962400"/>
            <a:ext cx="4065676" cy="1920240"/>
          </a:xfrm>
          <a:prstGeom prst="roundRect">
            <a:avLst>
              <a:gd name="adj" fmla="val 8594"/>
            </a:avLst>
          </a:prstGeom>
          <a:solidFill>
            <a:srgbClr val="FFFFFF">
              <a:shade val="85000"/>
            </a:srgbClr>
          </a:solidFill>
          <a:ln w="38100">
            <a:solidFill>
              <a:schemeClr val="tx1"/>
            </a:solidFill>
          </a:ln>
          <a:effectLst/>
        </p:spPr>
      </p:pic>
      <p:pic>
        <p:nvPicPr>
          <p:cNvPr id="6" name="Picture 5" descr="Fig. 2.jpg"/>
          <p:cNvPicPr>
            <a:picLocks noChangeAspect="1"/>
          </p:cNvPicPr>
          <p:nvPr/>
        </p:nvPicPr>
        <p:blipFill>
          <a:blip r:embed="rId5" cstate="print"/>
          <a:srcRect l="31111" t="33715" r="23174" b="11428"/>
          <a:stretch>
            <a:fillRect/>
          </a:stretch>
        </p:blipFill>
        <p:spPr>
          <a:xfrm>
            <a:off x="4648200" y="2316051"/>
            <a:ext cx="2286000" cy="1828800"/>
          </a:xfrm>
          <a:prstGeom prst="roundRect">
            <a:avLst>
              <a:gd name="adj" fmla="val 8594"/>
            </a:avLst>
          </a:prstGeom>
          <a:solidFill>
            <a:srgbClr val="FFFFFF">
              <a:shade val="85000"/>
            </a:srgbClr>
          </a:solidFill>
          <a:ln w="38100">
            <a:solidFill>
              <a:schemeClr val="tx1"/>
            </a:solidFill>
          </a:ln>
          <a:effectLst/>
        </p:spPr>
      </p:pic>
      <p:cxnSp>
        <p:nvCxnSpPr>
          <p:cNvPr id="7" name="Straight Arrow Connector 6"/>
          <p:cNvCxnSpPr/>
          <p:nvPr/>
        </p:nvCxnSpPr>
        <p:spPr>
          <a:xfrm flipH="1" flipV="1">
            <a:off x="7543800" y="1189149"/>
            <a:ext cx="457200" cy="563451"/>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flipV="1">
            <a:off x="6985838" y="1656544"/>
            <a:ext cx="457200" cy="563451"/>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162800" y="2743200"/>
            <a:ext cx="1752600" cy="923330"/>
          </a:xfrm>
          <a:prstGeom prst="rect">
            <a:avLst/>
          </a:prstGeom>
          <a:noFill/>
        </p:spPr>
        <p:txBody>
          <a:bodyPr wrap="square" rtlCol="0">
            <a:spAutoFit/>
          </a:bodyPr>
          <a:lstStyle/>
          <a:p>
            <a:r>
              <a:rPr lang="en-US" dirty="0" smtClean="0"/>
              <a:t>Pupal cases indicated by yellow arrows</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Identification</a:t>
            </a:r>
            <a:endParaRPr lang="en-US" dirty="0"/>
          </a:p>
        </p:txBody>
      </p:sp>
      <p:sp>
        <p:nvSpPr>
          <p:cNvPr id="28" name="Content Placeholder 1"/>
          <p:cNvSpPr>
            <a:spLocks noGrp="1"/>
          </p:cNvSpPr>
          <p:nvPr>
            <p:ph idx="1"/>
          </p:nvPr>
        </p:nvSpPr>
        <p:spPr>
          <a:xfrm>
            <a:off x="457200" y="1295399"/>
            <a:ext cx="4572000" cy="1662499"/>
          </a:xfrm>
        </p:spPr>
        <p:txBody>
          <a:bodyPr>
            <a:normAutofit fontScale="92500"/>
          </a:bodyPr>
          <a:lstStyle/>
          <a:p>
            <a:r>
              <a:rPr lang="en-US" dirty="0" smtClean="0"/>
              <a:t>Adults</a:t>
            </a:r>
          </a:p>
          <a:p>
            <a:pPr lvl="1"/>
            <a:r>
              <a:rPr lang="en-US" dirty="0" smtClean="0"/>
              <a:t>Look for the striped abdomen and the “finger”</a:t>
            </a:r>
          </a:p>
        </p:txBody>
      </p:sp>
      <p:sp>
        <p:nvSpPr>
          <p:cNvPr id="4" name="TextBox 3"/>
          <p:cNvSpPr txBox="1"/>
          <p:nvPr/>
        </p:nvSpPr>
        <p:spPr>
          <a:xfrm>
            <a:off x="0" y="6519446"/>
            <a:ext cx="6324600" cy="338554"/>
          </a:xfrm>
          <a:prstGeom prst="rect">
            <a:avLst/>
          </a:prstGeom>
          <a:noFill/>
        </p:spPr>
        <p:txBody>
          <a:bodyPr wrap="square" rtlCol="0">
            <a:spAutoFit/>
          </a:bodyPr>
          <a:lstStyle/>
          <a:p>
            <a:r>
              <a:rPr lang="en-US" sz="800" dirty="0" smtClean="0"/>
              <a:t>Image credits:  </a:t>
            </a:r>
          </a:p>
          <a:p>
            <a:r>
              <a:rPr lang="en-US" sz="800" dirty="0" smtClean="0"/>
              <a:t>Carmelo Peter Bonsignore, Università degli Studi Mediterranei di Reggio Calabria</a:t>
            </a:r>
            <a:endParaRPr lang="en-US" sz="800" dirty="0"/>
          </a:p>
        </p:txBody>
      </p:sp>
      <p:cxnSp>
        <p:nvCxnSpPr>
          <p:cNvPr id="43" name="Straight Arrow Connector 42"/>
          <p:cNvCxnSpPr/>
          <p:nvPr/>
        </p:nvCxnSpPr>
        <p:spPr>
          <a:xfrm rot="5400000">
            <a:off x="6401594" y="1447006"/>
            <a:ext cx="304800" cy="15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6" name="Group 5"/>
          <p:cNvGrpSpPr>
            <a:grpSpLocks noChangeAspect="1"/>
          </p:cNvGrpSpPr>
          <p:nvPr/>
        </p:nvGrpSpPr>
        <p:grpSpPr>
          <a:xfrm>
            <a:off x="228600" y="3075212"/>
            <a:ext cx="4601701" cy="3108960"/>
            <a:chOff x="5297027" y="3322320"/>
            <a:chExt cx="3694573" cy="2496094"/>
          </a:xfrm>
        </p:grpSpPr>
        <p:pic>
          <p:nvPicPr>
            <p:cNvPr id="42" name="Picture 41" descr="IMG_8047.JPG"/>
            <p:cNvPicPr>
              <a:picLocks noChangeAspect="1"/>
            </p:cNvPicPr>
            <p:nvPr/>
          </p:nvPicPr>
          <p:blipFill>
            <a:blip r:embed="rId3" cstate="print"/>
            <a:stretch>
              <a:fillRect/>
            </a:stretch>
          </p:blipFill>
          <p:spPr>
            <a:xfrm>
              <a:off x="5297027" y="3322320"/>
              <a:ext cx="3694573" cy="2468880"/>
            </a:xfrm>
            <a:prstGeom prst="roundRect">
              <a:avLst>
                <a:gd name="adj" fmla="val 8594"/>
              </a:avLst>
            </a:prstGeom>
            <a:solidFill>
              <a:srgbClr val="FFFFFF">
                <a:shade val="85000"/>
              </a:srgbClr>
            </a:solidFill>
            <a:ln w="38100">
              <a:solidFill>
                <a:schemeClr val="tx1"/>
              </a:solidFill>
            </a:ln>
            <a:effectLst/>
          </p:spPr>
        </p:pic>
        <p:cxnSp>
          <p:nvCxnSpPr>
            <p:cNvPr id="45" name="Straight Arrow Connector 44"/>
            <p:cNvCxnSpPr/>
            <p:nvPr/>
          </p:nvCxnSpPr>
          <p:spPr>
            <a:xfrm flipH="1" flipV="1">
              <a:off x="7647215" y="5285014"/>
              <a:ext cx="609600" cy="533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7543800" y="4599214"/>
              <a:ext cx="381000" cy="45719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V="1">
              <a:off x="5943600" y="4707584"/>
              <a:ext cx="533400" cy="3810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a:grpSpLocks noChangeAspect="1"/>
          </p:cNvGrpSpPr>
          <p:nvPr/>
        </p:nvGrpSpPr>
        <p:grpSpPr>
          <a:xfrm>
            <a:off x="5289112" y="3568342"/>
            <a:ext cx="3291840" cy="2194560"/>
            <a:chOff x="106680" y="3322320"/>
            <a:chExt cx="3703320" cy="2468880"/>
          </a:xfrm>
        </p:grpSpPr>
        <p:pic>
          <p:nvPicPr>
            <p:cNvPr id="56" name="Picture 55" descr="IMG_8051.JPG"/>
            <p:cNvPicPr>
              <a:picLocks noChangeAspect="1"/>
            </p:cNvPicPr>
            <p:nvPr/>
          </p:nvPicPr>
          <p:blipFill>
            <a:blip r:embed="rId4" cstate="print"/>
            <a:stretch>
              <a:fillRect/>
            </a:stretch>
          </p:blipFill>
          <p:spPr>
            <a:xfrm>
              <a:off x="106680" y="3322320"/>
              <a:ext cx="3703320" cy="2468880"/>
            </a:xfrm>
            <a:prstGeom prst="roundRect">
              <a:avLst>
                <a:gd name="adj" fmla="val 8594"/>
              </a:avLst>
            </a:prstGeom>
            <a:solidFill>
              <a:srgbClr val="FFFFFF">
                <a:shade val="85000"/>
              </a:srgbClr>
            </a:solidFill>
            <a:ln w="38100">
              <a:solidFill>
                <a:schemeClr val="tx1"/>
              </a:solidFill>
            </a:ln>
            <a:effectLst/>
          </p:spPr>
        </p:pic>
        <p:cxnSp>
          <p:nvCxnSpPr>
            <p:cNvPr id="57" name="Straight Arrow Connector 56"/>
            <p:cNvCxnSpPr/>
            <p:nvPr/>
          </p:nvCxnSpPr>
          <p:spPr>
            <a:xfrm flipV="1">
              <a:off x="762000" y="5029200"/>
              <a:ext cx="533400" cy="381000"/>
            </a:xfrm>
            <a:prstGeom prst="straightConnector1">
              <a:avLst/>
            </a:prstGeom>
            <a:ln w="28575">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152400" y="4724400"/>
              <a:ext cx="533400" cy="381000"/>
            </a:xfrm>
            <a:prstGeom prst="straightConnector1">
              <a:avLst/>
            </a:prstGeom>
            <a:ln w="28575">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rot="16200000" flipH="1">
              <a:off x="1257300" y="4000500"/>
              <a:ext cx="457200" cy="76200"/>
            </a:xfrm>
            <a:prstGeom prst="straightConnector1">
              <a:avLst/>
            </a:prstGeom>
            <a:ln w="28575">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rot="10800000">
              <a:off x="2133600" y="4876800"/>
              <a:ext cx="381000" cy="1588"/>
            </a:xfrm>
            <a:prstGeom prst="straightConnector1">
              <a:avLst/>
            </a:prstGeom>
            <a:ln w="28575">
              <a:solidFill>
                <a:schemeClr val="bg1">
                  <a:lumMod val="9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5" name="Group 4"/>
          <p:cNvGrpSpPr>
            <a:grpSpLocks noChangeAspect="1"/>
          </p:cNvGrpSpPr>
          <p:nvPr/>
        </p:nvGrpSpPr>
        <p:grpSpPr>
          <a:xfrm>
            <a:off x="5295762" y="1246412"/>
            <a:ext cx="3285190" cy="2194560"/>
            <a:chOff x="5295761" y="807720"/>
            <a:chExt cx="3695839" cy="2468880"/>
          </a:xfrm>
        </p:grpSpPr>
        <p:pic>
          <p:nvPicPr>
            <p:cNvPr id="62" name="Picture 61" descr="D_fovealis_m&amp;f_notext.jpg"/>
            <p:cNvPicPr>
              <a:picLocks noChangeAspect="1"/>
            </p:cNvPicPr>
            <p:nvPr/>
          </p:nvPicPr>
          <p:blipFill>
            <a:blip r:embed="rId5" cstate="print"/>
            <a:stretch>
              <a:fillRect/>
            </a:stretch>
          </p:blipFill>
          <p:spPr>
            <a:xfrm>
              <a:off x="5295761" y="807720"/>
              <a:ext cx="3695839" cy="2468880"/>
            </a:xfrm>
            <a:prstGeom prst="roundRect">
              <a:avLst>
                <a:gd name="adj" fmla="val 8594"/>
              </a:avLst>
            </a:prstGeom>
            <a:solidFill>
              <a:srgbClr val="FFFFFF">
                <a:shade val="85000"/>
              </a:srgbClr>
            </a:solidFill>
            <a:ln w="38100">
              <a:solidFill>
                <a:schemeClr val="tx1"/>
              </a:solidFill>
            </a:ln>
            <a:effectLst/>
          </p:spPr>
        </p:pic>
        <p:sp>
          <p:nvSpPr>
            <p:cNvPr id="63" name="TextBox 62"/>
            <p:cNvSpPr txBox="1"/>
            <p:nvPr/>
          </p:nvSpPr>
          <p:spPr>
            <a:xfrm>
              <a:off x="5410201" y="2522883"/>
              <a:ext cx="723899" cy="311624"/>
            </a:xfrm>
            <a:prstGeom prst="rect">
              <a:avLst/>
            </a:prstGeom>
            <a:noFill/>
          </p:spPr>
          <p:txBody>
            <a:bodyPr wrap="square" rtlCol="0">
              <a:spAutoFit/>
            </a:bodyPr>
            <a:lstStyle/>
            <a:p>
              <a:r>
                <a:rPr lang="en-US" sz="1200" dirty="0" smtClean="0"/>
                <a:t>male</a:t>
              </a:r>
              <a:endParaRPr lang="en-US" sz="1200" dirty="0"/>
            </a:p>
          </p:txBody>
        </p:sp>
        <p:sp>
          <p:nvSpPr>
            <p:cNvPr id="64" name="TextBox 63"/>
            <p:cNvSpPr txBox="1"/>
            <p:nvPr/>
          </p:nvSpPr>
          <p:spPr>
            <a:xfrm>
              <a:off x="8229600" y="2491607"/>
              <a:ext cx="685800" cy="276999"/>
            </a:xfrm>
            <a:prstGeom prst="rect">
              <a:avLst/>
            </a:prstGeom>
            <a:noFill/>
          </p:spPr>
          <p:txBody>
            <a:bodyPr wrap="square" rtlCol="0">
              <a:spAutoFit/>
            </a:bodyPr>
            <a:lstStyle/>
            <a:p>
              <a:r>
                <a:rPr lang="en-US" sz="1200" dirty="0" smtClean="0"/>
                <a:t>female</a:t>
              </a:r>
              <a:endParaRPr lang="en-US" sz="1200" dirty="0"/>
            </a:p>
          </p:txBody>
        </p:sp>
        <p:cxnSp>
          <p:nvCxnSpPr>
            <p:cNvPr id="68" name="Straight Arrow Connector 67"/>
            <p:cNvCxnSpPr/>
            <p:nvPr/>
          </p:nvCxnSpPr>
          <p:spPr>
            <a:xfrm flipV="1">
              <a:off x="5715000" y="2057400"/>
              <a:ext cx="419100" cy="152400"/>
            </a:xfrm>
            <a:prstGeom prst="straightConnector1">
              <a:avLst/>
            </a:prstGeom>
            <a:ln w="2857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5715000" y="2209800"/>
              <a:ext cx="381000" cy="76200"/>
            </a:xfrm>
            <a:prstGeom prst="straightConnector1">
              <a:avLst/>
            </a:prstGeom>
            <a:ln w="2857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template example">
  <a:themeElements>
    <a:clrScheme name="Custom 1">
      <a:dk1>
        <a:srgbClr val="FFFFFF"/>
      </a:dk1>
      <a:lt1>
        <a:sysClr val="window" lastClr="FFFFFF"/>
      </a:lt1>
      <a:dk2>
        <a:srgbClr val="FFFFFF"/>
      </a:dk2>
      <a:lt2>
        <a:srgbClr val="FFFFFF"/>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plate exampl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template exampl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template example">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Protect US PP 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UF ppt template</Template>
  <TotalTime>39896</TotalTime>
  <Words>7120</Words>
  <Application>Microsoft Office PowerPoint</Application>
  <PresentationFormat>On-screen Show (4:3)</PresentationFormat>
  <Paragraphs>908</Paragraphs>
  <Slides>30</Slides>
  <Notes>24</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30</vt:i4>
      </vt:variant>
    </vt:vector>
  </HeadingPairs>
  <TitlesOfParts>
    <vt:vector size="40" baseType="lpstr">
      <vt:lpstr>ＭＳ Ｐゴシック</vt:lpstr>
      <vt:lpstr>Arial</vt:lpstr>
      <vt:lpstr>Calibri</vt:lpstr>
      <vt:lpstr>Vrinda</vt:lpstr>
      <vt:lpstr>template example</vt:lpstr>
      <vt:lpstr>1_template example</vt:lpstr>
      <vt:lpstr>2_template example</vt:lpstr>
      <vt:lpstr>3_template example</vt:lpstr>
      <vt:lpstr>Custom Design</vt:lpstr>
      <vt:lpstr>Protect US PP 4</vt:lpstr>
      <vt:lpstr>European Pepper Moth  Duponchelia fovealis</vt:lpstr>
      <vt:lpstr>European pepper moth</vt:lpstr>
      <vt:lpstr>European Pepper Moth Distribution in the U.S.</vt:lpstr>
      <vt:lpstr>Pest of many herbaceous ornamentals and field crops</vt:lpstr>
      <vt:lpstr>PowerPoint Presentation</vt:lpstr>
      <vt:lpstr>Identification</vt:lpstr>
      <vt:lpstr>Identification</vt:lpstr>
      <vt:lpstr>Identification</vt:lpstr>
      <vt:lpstr>Identification</vt:lpstr>
      <vt:lpstr>Life cycle</vt:lpstr>
      <vt:lpstr>Hibernation and Dispersal</vt:lpstr>
      <vt:lpstr>Monitoring</vt:lpstr>
      <vt:lpstr>Inspection</vt:lpstr>
      <vt:lpstr>Inspection</vt:lpstr>
      <vt:lpstr>Inspection</vt:lpstr>
      <vt:lpstr>Chemical Control</vt:lpstr>
      <vt:lpstr>Biological Control</vt:lpstr>
      <vt:lpstr>Cultural Control </vt:lpstr>
      <vt:lpstr>Look Alikes - Adults</vt:lpstr>
      <vt:lpstr>Author and Publication Dates</vt:lpstr>
      <vt:lpstr>Reviewers</vt:lpstr>
      <vt:lpstr>Special Thanks</vt:lpstr>
      <vt:lpstr>PowerPoint Presentation</vt:lpstr>
      <vt:lpstr>Our Partners</vt:lpstr>
      <vt:lpstr>References</vt:lpstr>
      <vt:lpstr>References</vt:lpstr>
      <vt:lpstr>References</vt:lpstr>
      <vt:lpstr>References</vt:lpstr>
      <vt:lpstr>References</vt:lpstr>
      <vt:lpstr>References</vt:lpstr>
    </vt:vector>
  </TitlesOfParts>
  <Company>UF/IFAS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CARR,JENNIFER C</cp:lastModifiedBy>
  <cp:revision>2418</cp:revision>
  <dcterms:created xsi:type="dcterms:W3CDTF">2011-05-04T16:26:50Z</dcterms:created>
  <dcterms:modified xsi:type="dcterms:W3CDTF">2017-11-17T13:59:54Z</dcterms:modified>
</cp:coreProperties>
</file>