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1"/>
  </p:notesMasterIdLst>
  <p:sldIdLst>
    <p:sldId id="256" r:id="rId7"/>
    <p:sldId id="257" r:id="rId8"/>
    <p:sldId id="292" r:id="rId9"/>
    <p:sldId id="302" r:id="rId10"/>
    <p:sldId id="259" r:id="rId11"/>
    <p:sldId id="294" r:id="rId12"/>
    <p:sldId id="266" r:id="rId13"/>
    <p:sldId id="299" r:id="rId14"/>
    <p:sldId id="305" r:id="rId15"/>
    <p:sldId id="303" r:id="rId16"/>
    <p:sldId id="295" r:id="rId17"/>
    <p:sldId id="304" r:id="rId18"/>
    <p:sldId id="301" r:id="rId19"/>
    <p:sldId id="296" r:id="rId20"/>
    <p:sldId id="297" r:id="rId21"/>
    <p:sldId id="298" r:id="rId22"/>
    <p:sldId id="308" r:id="rId23"/>
    <p:sldId id="309" r:id="rId24"/>
    <p:sldId id="273" r:id="rId25"/>
    <p:sldId id="274" r:id="rId26"/>
    <p:sldId id="290" r:id="rId27"/>
    <p:sldId id="293" r:id="rId28"/>
    <p:sldId id="283" r:id="rId29"/>
    <p:sldId id="30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9" autoAdjust="0"/>
    <p:restoredTop sz="75578" autoAdjust="0"/>
  </p:normalViewPr>
  <p:slideViewPr>
    <p:cSldViewPr>
      <p:cViewPr varScale="1">
        <p:scale>
          <a:sx n="81" d="100"/>
          <a:sy n="81" d="100"/>
        </p:scale>
        <p:origin x="1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E3BDF5-08CF-44E3-9536-22FC79E48CCF}" type="datetimeFigureOut">
              <a:rPr lang="en-US"/>
              <a:pPr>
                <a:defRPr/>
              </a:pPr>
              <a:t>6/16/2017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06050B2-F113-49F1-8FE2-10050FDA9C9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D08D0A-A85D-415E-82AD-F054B4004444}"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False codling moth has both a pupal and prepupal stage. Larva use soil particles and silk to form a prepupa at the soil surface. If the prepupa becomes covered by sand, prepupa will leave the cocoon to form a new one. This stage lasts 2 to 27 days. Prepupa then molt into a pupa. Pupation can occur in the soil, soil surface, on fallen fruit, or in debris (5). Pupa begin cream colored and soft then mature into a hardened yellow to dark brown. Both pupa are about 7mm long, but males are smaller than females. Pupa emerge slightly from the cocoon before full adult emergence. An empty pupal skin usually stays attached to the cocoon (10). Adult emergence is less when temperatures are low, soil is frequently irrigated, or humidity is low (5).</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07112A-69AC-4DFB-8311-FE19091ED6D9}" type="slidenum">
              <a:rPr lang="en-US" altLang="en-US" smtClean="0"/>
              <a:pPr fontAlgn="base">
                <a:spcBef>
                  <a:spcPct val="0"/>
                </a:spcBef>
                <a:spcAft>
                  <a:spcPct val="0"/>
                </a:spcAft>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Larvae hatch and wander the outside of the fruit or acorn, then burrow inside. On acorns, larvae will burrow in at the base or at attachment to the cup (10). Caterpillars begin 1 to 1.3mm long with creamy yellow white bodies with tiny black spots that have short hairs. The head is brownish black. More mature larva are 12 to 20mm long and have a pink or reddish bodies with an orange to yellow color on the sides and legs. Head is light maroon (2 and 10).</a:t>
            </a:r>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19B6AB-78B2-43D3-90D2-425F109A7B5E}" type="slidenum">
              <a:rPr lang="en-US" altLang="en-US" smtClean="0"/>
              <a:pPr fontAlgn="base">
                <a:spcBef>
                  <a:spcPct val="0"/>
                </a:spcBef>
                <a:spcAft>
                  <a:spcPct val="0"/>
                </a:spcAft>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Eggs are a translucent white, flattened and oval, with a diameter of 0.9 to 1mm (2 and 10). Development takes 2 to 22 days depending on the temperature. The eggs are very sensitive to cold temperatures and periods of low humidity (5).</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13F2CF-8E52-47BD-9E31-3E49708BD105}" type="slidenum">
              <a:rPr lang="en-US" altLang="en-US" smtClean="0"/>
              <a:pPr fontAlgn="base">
                <a:spcBef>
                  <a:spcPct val="0"/>
                </a:spcBef>
                <a:spcAft>
                  <a:spcPct val="0"/>
                </a:spcAft>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recommended monitoring trap for false codling moth is a yellow delta trap baited with pheromone. The pheromone is a 50:50 ratio or (Z)-8-Dodecen-ol acetate and (E)-8-Dodecen-ol acetate. Traps should be placed in a standard grid array. With tree crops, place traps 1.5m (4 1/2ft) from ground in tree limbs. With row crops, place traps on stakes that are the same height as the crop. Wild hosts should follow the same trap placement guidelines (10). </a:t>
            </a: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8351A7-2817-4849-A4C7-D62F4FFD0DEA}" type="slidenum">
              <a:rPr lang="en-US" altLang="en-US" smtClean="0"/>
              <a:pPr fontAlgn="base">
                <a:spcBef>
                  <a:spcPct val="0"/>
                </a:spcBef>
                <a:spcAft>
                  <a:spcPct val="0"/>
                </a:spcAft>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Chemical control is often difficult, since false codling moth has multiple and overlapping generations. Larvae live inside of fruits and hosts which protects them from chemicals (4). Pheromones can also be used for mating disruption (2). Pyrethroids have been found to decrease false codling moth populations. Chitin inhibitors are effective when targeting eggs (5).</a:t>
            </a:r>
          </a:p>
          <a:p>
            <a:pPr eaLnBrk="1" hangingPunct="1">
              <a:spcBef>
                <a:spcPct val="0"/>
              </a:spcBef>
            </a:pPr>
            <a:endParaRPr lang="en-US" altLang="en-US" smtClean="0"/>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DF48AD-8208-4915-A682-71C15E5A7E4A}" type="slidenum">
              <a:rPr lang="en-US" altLang="en-US" smtClean="0"/>
              <a:pPr fontAlgn="base">
                <a:spcBef>
                  <a:spcPct val="0"/>
                </a:spcBef>
                <a:spcAft>
                  <a:spcPct val="0"/>
                </a:spcAft>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several parasitoids of false codling moth; however, they are not present in North America. The use of viruses may be an effective biological control method. Both a granulosis virus and a baculovirus have been used in Africa (2). Baculovirus is available as a bioinsecticide called Cryptex (Andermatt). The use of sterile insects might also be used as control, and is currently used in South Africa (3).</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B690EE-1395-473A-BF95-A682B4BDC44A}" type="slidenum">
              <a:rPr lang="en-US" altLang="en-US" smtClean="0"/>
              <a:pPr fontAlgn="base">
                <a:spcBef>
                  <a:spcPct val="0"/>
                </a:spcBef>
                <a:spcAft>
                  <a:spcPct val="0"/>
                </a:spcAft>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Sanitation and removal and destruction of infected hosts is used to control false codling moth (10). Dropped fruit and infected fruit should be removed and destroyed. Native host species should also be removed from the surrounding areas. Heavy irrigation can be used to kill pupae in the soil (5).  Cold treatments of -0.5°C or below for 22 days are effective in removing false codling moth on citrus fruit (4).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EBBE08-DF3A-4403-B181-E5D29457B471}" type="slidenum">
              <a:rPr lang="en-US" altLang="en-US" smtClean="0"/>
              <a:pPr fontAlgn="base">
                <a:spcBef>
                  <a:spcPct val="0"/>
                </a:spcBef>
                <a:spcAft>
                  <a:spcPct val="0"/>
                </a:spcAft>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mtClean="0"/>
              <a:t>If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lvl="1" eaLnBrk="1" hangingPunct="1">
              <a:spcBef>
                <a:spcPct val="0"/>
              </a:spcBef>
            </a:pPr>
            <a:r>
              <a:rPr lang="en-US" altLang="en-US" sz="1600" smtClean="0">
                <a:hlinkClick r:id="rId3"/>
              </a:rPr>
              <a:t>http://www.npdn.org/home</a:t>
            </a:r>
            <a:endParaRPr lang="en-US" altLang="en-US" smtClean="0"/>
          </a:p>
          <a:p>
            <a:pPr eaLnBrk="1" hangingPunct="1">
              <a:spcBef>
                <a:spcPct val="0"/>
              </a:spcBef>
            </a:pPr>
            <a:endParaRPr lang="en-US" altLang="en-US" smtClean="0"/>
          </a:p>
          <a:p>
            <a:pPr eaLnBrk="1" hangingPunct="1">
              <a:spcBef>
                <a:spcPct val="0"/>
              </a:spcBef>
            </a:pPr>
            <a:r>
              <a:rPr lang="en-US" altLang="en-US" smtClean="0"/>
              <a:t>The sample specimen should be submitted along with accompanying documentation using the PPQ form 391. </a:t>
            </a:r>
          </a:p>
          <a:p>
            <a:pPr marL="0" lvl="1" eaLnBrk="1" hangingPunct="1">
              <a:spcBef>
                <a:spcPct val="0"/>
              </a:spcBef>
            </a:pPr>
            <a:r>
              <a:rPr lang="en-US" altLang="en-US" sz="1600" smtClean="0">
                <a:hlinkClick r:id="rId4"/>
              </a:rPr>
              <a:t>https://www.aphis.usda.gov/library/forms/pdf/PPQ_Form_391.pdf </a:t>
            </a:r>
            <a:endParaRPr lang="en-US" altLang="en-US" sz="1600" smtClean="0"/>
          </a:p>
          <a:p>
            <a:pPr eaLnBrk="1" hangingPunct="1">
              <a:spcBef>
                <a:spcPct val="0"/>
              </a:spcBef>
            </a:pPr>
            <a:endParaRPr lang="en-US" altLang="en-US" smtClean="0"/>
          </a:p>
          <a:p>
            <a:pPr eaLnBrk="1" hangingPunct="1">
              <a:spcBef>
                <a:spcPct val="0"/>
              </a:spcBef>
            </a:pPr>
            <a:r>
              <a:rPr lang="en-US" altLang="en-US" smtClean="0"/>
              <a:t>Your local diagnostic lab is part of your local cooperative extension service or your state department of agriculture. Your local lab will also have a specific form. All local labs may not be a member of NPDN. However, all labs should report new pest and pathogen detections to local regulatory officials.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72D37A-5CB2-4332-8986-C87D7EFDD960}" type="slidenum">
              <a:rPr lang="en-US" altLang="en-US" smtClean="0"/>
              <a:pPr fontAlgn="base">
                <a:spcBef>
                  <a:spcPct val="0"/>
                </a:spcBef>
                <a:spcAft>
                  <a:spcPct val="0"/>
                </a:spcAft>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that new pest and pathogen records must be reported to your State Plant Health Director (SPHD) and your State Plant Regulatory Official (SPRO). The SPRO is a State Department of Agriculture Employee and the SPHD is a USDA-APHIS-PPQ employee. </a:t>
            </a:r>
          </a:p>
          <a:p>
            <a:pPr eaLnBrk="1" hangingPunct="1">
              <a:spcBef>
                <a:spcPct val="0"/>
              </a:spcBef>
            </a:pPr>
            <a:endParaRPr lang="en-US" altLang="en-US" smtClean="0"/>
          </a:p>
          <a:p>
            <a:pPr eaLnBrk="1" hangingPunct="1">
              <a:spcBef>
                <a:spcPct val="0"/>
              </a:spcBef>
            </a:pPr>
            <a:r>
              <a:rPr lang="en-US" altLang="en-US"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p>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01FABA-CA05-421B-BB55-733547F43E90}" type="slidenum">
              <a:rPr lang="en-US" altLang="en-US" smtClean="0"/>
              <a:pPr fontAlgn="base">
                <a:spcBef>
                  <a:spcPct val="0"/>
                </a:spcBef>
                <a:spcAft>
                  <a:spcPct val="0"/>
                </a:spcAft>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9FC1C0-9881-4B2D-B202-E850F33C1DFF}" type="slidenum">
              <a:rPr lang="en-US" altLang="en-US" smtClean="0"/>
              <a:pPr fontAlgn="base">
                <a:spcBef>
                  <a:spcPct val="0"/>
                </a:spcBef>
                <a:spcAft>
                  <a:spcPct val="0"/>
                </a:spcAft>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scientific name of this moth is </a:t>
            </a:r>
            <a:r>
              <a:rPr lang="en-US" altLang="en-US" i="1" smtClean="0"/>
              <a:t>Thaumatotibia leucotreta</a:t>
            </a:r>
            <a:r>
              <a:rPr lang="en-US" altLang="en-US" smtClean="0"/>
              <a:t>, and it is in the family Tortricidae. It has been previously known under the scientific names </a:t>
            </a:r>
            <a:r>
              <a:rPr lang="en-US" altLang="en-US" i="1" smtClean="0"/>
              <a:t>Cryptophlebia leucotreta </a:t>
            </a:r>
            <a:r>
              <a:rPr lang="en-US" altLang="en-US" smtClean="0"/>
              <a:t>(Meyrick), </a:t>
            </a:r>
            <a:r>
              <a:rPr lang="en-US" altLang="en-US" i="1" smtClean="0"/>
              <a:t>Cryptophlebia roerigii </a:t>
            </a:r>
            <a:r>
              <a:rPr lang="en-US" altLang="en-US" smtClean="0"/>
              <a:t>(Zacher), </a:t>
            </a:r>
            <a:r>
              <a:rPr lang="en-US" altLang="en-US" i="1" smtClean="0"/>
              <a:t>Olethreutes leucotreta </a:t>
            </a:r>
            <a:r>
              <a:rPr lang="en-US" altLang="en-US" smtClean="0"/>
              <a:t>(Meyrick), and </a:t>
            </a:r>
            <a:r>
              <a:rPr lang="en-US" altLang="en-US" i="1" smtClean="0"/>
              <a:t>Thaumatotibia roerigii  </a:t>
            </a:r>
            <a:r>
              <a:rPr lang="en-US" altLang="en-US" smtClean="0"/>
              <a:t>(Zacher). The preferred common name is false codling moth, but it is also known as citrus codling moth, orange codling moth, orange moth, palomilla de la naranja, fausse carpocapse, and teigne de l’oranger (2). False codling moth has a wide range of hosts, and is a pest of economic importance in its native habitat of Africa (4 and 10). It is frequently intercepted in both cargo and passenger luggage. This is a major concern, since it could easily become established in the United States (10). </a:t>
            </a:r>
          </a:p>
          <a:p>
            <a:pPr eaLnBrk="1" hangingPunct="1">
              <a:spcBef>
                <a:spcPct val="0"/>
              </a:spcBef>
            </a:pPr>
            <a:endParaRPr lang="en-US" altLang="en-US" sz="1600" smtClean="0"/>
          </a:p>
          <a:p>
            <a:pPr eaLnBrk="1" hangingPunct="1">
              <a:spcBef>
                <a:spcPct val="0"/>
              </a:spcBef>
            </a:pPr>
            <a:endParaRPr lang="en-US" altLang="en-US" sz="1600" smtClean="0"/>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1D9937-44C7-4213-9DF5-BC0EBBA52598}"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6FCAED-E1EE-4462-8B9D-D00CE7CEF951}" type="slidenum">
              <a:rPr lang="en-US" altLang="en-US" smtClean="0"/>
              <a:pPr fontAlgn="base">
                <a:spcBef>
                  <a:spcPct val="0"/>
                </a:spcBef>
                <a:spcAft>
                  <a:spcPct val="0"/>
                </a:spcAft>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8BFFCF-0A6D-4266-8406-C8F630D54558}" type="slidenum">
              <a:rPr lang="en-US" altLang="en-US" smtClean="0"/>
              <a:pPr fontAlgn="base">
                <a:spcBef>
                  <a:spcPct val="0"/>
                </a:spcBef>
                <a:spcAft>
                  <a:spcPct val="0"/>
                </a:spcAft>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A9884-9445-4A6C-98AC-2F800D9FA6B6}" type="slidenum">
              <a:rPr lang="en-US" altLang="en-US" smtClean="0">
                <a:ea typeface="MS PGothic" panose="020B0600070205080204" pitchFamily="34" charset="-128"/>
              </a:rPr>
              <a:pPr fontAlgn="base">
                <a:spcBef>
                  <a:spcPct val="0"/>
                </a:spcBef>
                <a:spcAft>
                  <a:spcPct val="0"/>
                </a:spcAft>
              </a:pPr>
              <a:t>22</a:t>
            </a:fld>
            <a:endParaRPr lang="en-US" altLang="en-US" smtClean="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5DF914-0AA6-42C9-9C16-9FC07280329A}" type="slidenum">
              <a:rPr lang="en-US" altLang="en-US" smtClean="0"/>
              <a:pPr fontAlgn="base">
                <a:spcBef>
                  <a:spcPct val="0"/>
                </a:spcBef>
                <a:spcAft>
                  <a:spcPct val="0"/>
                </a:spcAft>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75CDF2-B339-4D1C-8939-E04665673B86}" type="slidenum">
              <a:rPr lang="en-US" altLang="en-US" smtClean="0"/>
              <a:pPr fontAlgn="base">
                <a:spcBef>
                  <a:spcPct val="0"/>
                </a:spcBef>
                <a:spcAft>
                  <a:spcPct val="0"/>
                </a:spcAft>
              </a:pPr>
              <a:t>24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 July 30, 2008, the USDA identified a single male false codling moth in Ventura County, California (10). This was the first domestic detection of this moth. Extensive trapping in the region uncovered no other specimens (8). The moth is often intercepted at entry stations such as ship ports. Nonetheless, has not established in the U.S. as of September 2016(4).</a:t>
            </a:r>
          </a:p>
          <a:p>
            <a:pPr eaLnBrk="1" hangingPunct="1">
              <a:spcBef>
                <a:spcPct val="0"/>
              </a:spcBef>
            </a:pPr>
            <a:endParaRPr lang="en-US" altLang="en-US" smtClean="0"/>
          </a:p>
          <a:p>
            <a:pPr eaLnBrk="1" hangingPunct="1">
              <a:spcBef>
                <a:spcPct val="0"/>
              </a:spcBef>
            </a:pPr>
            <a:r>
              <a:rPr lang="en-US" altLang="en-US" smtClean="0"/>
              <a:t>Based on geographic regions where false codling moth is currently established, it is believed the moth could successfully establish in USDA climatic zones 7b though 10a (10).</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6446F6-906F-46D1-A6E4-8146E785B6A6}"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False codling moth is thought to originate in the Ethiopian region of Africa. It is widely distributed throughout the continent in many countries and regions including: Angola, Benin, Burkina Faso, Burundi, Cameroon, Cape Verde, Central African Republic, Chad, Côte d’Ivoire, Democratic Republic of the Congo, Eritrea, Ethiopia, Gambia, Ghana, Kenya, Madagascar, Malawi, Mali, Mauritius, Mozambique, Niger, Nigeria, Reunion, Rwanda, Saint Helena, Senegal, Sierra Leone, Somalia, South Africa, Sudan, Swaziland, Tanzania, Togo, Uganda, Zambia, and  Zimbabwe (4). The moth is not considered to be established outside of Africa. It is however commonly intercepted during quarantine inspections in Europe. In the United States, detection of a single larva in a fruit will result in a rejection of an entire shipment (2).</a:t>
            </a:r>
          </a:p>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50A893-93A8-4AA6-9F9E-17E77C622F0F}" type="slidenum">
              <a:rPr lang="en-US" altLang="en-US" smtClean="0"/>
              <a:pPr fontAlgn="base">
                <a:spcBef>
                  <a:spcPct val="0"/>
                </a:spcBef>
                <a:spcAft>
                  <a:spcPct val="0"/>
                </a:spcAft>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False codling moth has a very wide host range, and is a significant crop pest. Oak, </a:t>
            </a:r>
            <a:r>
              <a:rPr lang="en-US" i="1" dirty="0" err="1" smtClean="0"/>
              <a:t>Quercus</a:t>
            </a:r>
            <a:r>
              <a:rPr lang="en-US" dirty="0" smtClean="0"/>
              <a:t> spp., is a preferred host.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Preferred hosts: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Corn (</a:t>
            </a:r>
            <a:r>
              <a:rPr lang="en-US" i="1" dirty="0" err="1" smtClean="0"/>
              <a:t>Zea</a:t>
            </a:r>
            <a:r>
              <a:rPr lang="en-US" i="1" dirty="0" smtClean="0"/>
              <a:t> mays</a:t>
            </a:r>
            <a:r>
              <a:rPr lang="en-US" dirty="0" smtClean="0"/>
              <a:t>), Cotton (</a:t>
            </a:r>
            <a:r>
              <a:rPr lang="en-US" i="1" dirty="0" err="1" smtClean="0"/>
              <a:t>Gossypium</a:t>
            </a:r>
            <a:r>
              <a:rPr lang="en-US" i="1" dirty="0" smtClean="0"/>
              <a:t> </a:t>
            </a:r>
            <a:r>
              <a:rPr lang="en-US" dirty="0" smtClean="0"/>
              <a:t>spp.), Guava (</a:t>
            </a:r>
            <a:r>
              <a:rPr lang="en-US" i="1" dirty="0" smtClean="0"/>
              <a:t>Sodium </a:t>
            </a:r>
            <a:r>
              <a:rPr lang="en-US" i="1" dirty="0" err="1" smtClean="0"/>
              <a:t>guajava</a:t>
            </a:r>
            <a:r>
              <a:rPr lang="en-US" dirty="0" smtClean="0"/>
              <a:t>), Macadamia (</a:t>
            </a:r>
            <a:r>
              <a:rPr lang="en-US" i="1" dirty="0" smtClean="0"/>
              <a:t>Macadamia </a:t>
            </a:r>
            <a:r>
              <a:rPr lang="en-US" dirty="0" smtClean="0"/>
              <a:t>spp</a:t>
            </a:r>
            <a:r>
              <a:rPr lang="en-US" i="1" dirty="0" smtClean="0"/>
              <a:t>.</a:t>
            </a:r>
            <a:r>
              <a:rPr lang="en-US" dirty="0" smtClean="0"/>
              <a:t>), Mandarin orange (</a:t>
            </a:r>
            <a:r>
              <a:rPr lang="en-US" i="1" dirty="0" smtClean="0"/>
              <a:t>Citrus </a:t>
            </a:r>
            <a:r>
              <a:rPr lang="en-US" i="1" dirty="0" err="1" smtClean="0"/>
              <a:t>reticulata</a:t>
            </a:r>
            <a:r>
              <a:rPr lang="en-US" dirty="0" smtClean="0"/>
              <a:t>), Oak (</a:t>
            </a:r>
            <a:r>
              <a:rPr lang="en-US" i="1" dirty="0" err="1" smtClean="0"/>
              <a:t>Quercus</a:t>
            </a:r>
            <a:r>
              <a:rPr lang="en-US" i="1" dirty="0" smtClean="0"/>
              <a:t> </a:t>
            </a:r>
            <a:r>
              <a:rPr lang="en-US" dirty="0" smtClean="0"/>
              <a:t>spp</a:t>
            </a:r>
            <a:r>
              <a:rPr lang="en-US" i="1" dirty="0" smtClean="0"/>
              <a:t>.</a:t>
            </a:r>
            <a:r>
              <a:rPr lang="en-US" dirty="0" smtClean="0"/>
              <a:t>), Okra (</a:t>
            </a:r>
            <a:r>
              <a:rPr lang="en-US" i="1" dirty="0" err="1" smtClean="0"/>
              <a:t>Abelmoschus</a:t>
            </a:r>
            <a:r>
              <a:rPr lang="en-US" i="1" dirty="0" smtClean="0"/>
              <a:t> </a:t>
            </a:r>
            <a:r>
              <a:rPr lang="en-US" i="1" dirty="0" err="1" smtClean="0"/>
              <a:t>esculentus</a:t>
            </a:r>
            <a:r>
              <a:rPr lang="en-US" dirty="0" smtClean="0"/>
              <a:t>), Oranges (</a:t>
            </a:r>
            <a:r>
              <a:rPr lang="en-US" i="1" dirty="0" smtClean="0"/>
              <a:t>Citrus </a:t>
            </a:r>
            <a:r>
              <a:rPr lang="en-US" dirty="0" smtClean="0"/>
              <a:t>spp</a:t>
            </a:r>
            <a:r>
              <a:rPr lang="en-US" i="1" dirty="0" smtClean="0"/>
              <a:t>.</a:t>
            </a:r>
            <a:r>
              <a:rPr lang="en-US" dirty="0" smtClean="0"/>
              <a:t>), Orange-Temple (</a:t>
            </a:r>
            <a:r>
              <a:rPr lang="en-US" i="1" dirty="0" smtClean="0"/>
              <a:t>Citrus </a:t>
            </a:r>
            <a:r>
              <a:rPr lang="en-US" i="1" dirty="0" err="1" smtClean="0"/>
              <a:t>reticulata</a:t>
            </a:r>
            <a:r>
              <a:rPr lang="en-US" i="1" dirty="0" smtClean="0"/>
              <a:t> x Citrus </a:t>
            </a:r>
            <a:r>
              <a:rPr lang="en-US" i="1" dirty="0" err="1" smtClean="0"/>
              <a:t>sinensis</a:t>
            </a:r>
            <a:r>
              <a:rPr lang="en-US" dirty="0" smtClean="0"/>
              <a:t>), Peach (</a:t>
            </a:r>
            <a:r>
              <a:rPr lang="en-US" i="1" dirty="0" err="1" smtClean="0"/>
              <a:t>Prunus</a:t>
            </a:r>
            <a:r>
              <a:rPr lang="en-US" i="1" dirty="0" smtClean="0"/>
              <a:t> </a:t>
            </a:r>
            <a:r>
              <a:rPr lang="en-US" i="1" dirty="0" err="1" smtClean="0"/>
              <a:t>persica</a:t>
            </a:r>
            <a:r>
              <a:rPr lang="en-US" dirty="0" smtClean="0"/>
              <a:t>), Pepper (</a:t>
            </a:r>
            <a:r>
              <a:rPr lang="en-US" i="1" dirty="0" smtClean="0"/>
              <a:t>Capsicum </a:t>
            </a:r>
            <a:r>
              <a:rPr lang="en-US" dirty="0" smtClean="0"/>
              <a:t>spp</a:t>
            </a:r>
            <a:r>
              <a:rPr lang="en-US" i="1" dirty="0" smtClean="0"/>
              <a:t>.</a:t>
            </a:r>
            <a:r>
              <a:rPr lang="en-US" dirty="0" smtClean="0"/>
              <a:t>), Sorghum (</a:t>
            </a:r>
            <a:r>
              <a:rPr lang="en-US" i="1" dirty="0" smtClean="0"/>
              <a:t>Sorghum vulgare</a:t>
            </a:r>
            <a:r>
              <a:rPr lang="en-US" dirty="0" smtClean="0"/>
              <a:t>), Tangelo (</a:t>
            </a:r>
            <a:r>
              <a:rPr lang="en-US" i="1" dirty="0" smtClean="0"/>
              <a:t>Citrus </a:t>
            </a:r>
            <a:r>
              <a:rPr lang="en-US" i="1" dirty="0" err="1" smtClean="0"/>
              <a:t>paradisi</a:t>
            </a:r>
            <a:r>
              <a:rPr lang="en-US" i="1" dirty="0" smtClean="0"/>
              <a:t> x Citrus </a:t>
            </a:r>
            <a:r>
              <a:rPr lang="en-US" i="1" dirty="0" err="1" smtClean="0"/>
              <a:t>reticulata</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Secondary hosts: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Apricot (</a:t>
            </a:r>
            <a:r>
              <a:rPr lang="en-US" i="1" dirty="0" err="1" smtClean="0"/>
              <a:t>Prunus</a:t>
            </a:r>
            <a:r>
              <a:rPr lang="en-US" i="1" dirty="0" smtClean="0"/>
              <a:t> </a:t>
            </a:r>
            <a:r>
              <a:rPr lang="en-US" i="1" dirty="0" err="1" smtClean="0"/>
              <a:t>armeniaca</a:t>
            </a:r>
            <a:r>
              <a:rPr lang="en-US" dirty="0" smtClean="0"/>
              <a:t>), </a:t>
            </a:r>
            <a:r>
              <a:rPr lang="en-US" dirty="0" err="1" smtClean="0"/>
              <a:t>Avacado</a:t>
            </a:r>
            <a:r>
              <a:rPr lang="en-US" dirty="0" smtClean="0"/>
              <a:t> (</a:t>
            </a:r>
            <a:r>
              <a:rPr lang="en-US" i="1" dirty="0" err="1" smtClean="0"/>
              <a:t>Persea</a:t>
            </a:r>
            <a:r>
              <a:rPr lang="en-US" i="1" dirty="0" smtClean="0"/>
              <a:t> </a:t>
            </a:r>
            <a:r>
              <a:rPr lang="en-US" i="1" dirty="0" err="1" smtClean="0"/>
              <a:t>americana</a:t>
            </a:r>
            <a:r>
              <a:rPr lang="en-US" dirty="0" smtClean="0"/>
              <a:t>), Banana (</a:t>
            </a:r>
            <a:r>
              <a:rPr lang="en-US" i="1" dirty="0" smtClean="0"/>
              <a:t>Musa </a:t>
            </a:r>
            <a:r>
              <a:rPr lang="en-US" i="1" dirty="0" err="1" smtClean="0"/>
              <a:t>paradisiaca</a:t>
            </a:r>
            <a:r>
              <a:rPr lang="en-US" i="1" dirty="0" smtClean="0"/>
              <a:t> var. </a:t>
            </a:r>
            <a:r>
              <a:rPr lang="en-US" i="1" dirty="0" err="1" smtClean="0"/>
              <a:t>sapientum</a:t>
            </a:r>
            <a:r>
              <a:rPr lang="en-US" dirty="0" smtClean="0"/>
              <a:t>), </a:t>
            </a:r>
            <a:r>
              <a:rPr lang="en-US" dirty="0" err="1" smtClean="0"/>
              <a:t>Butterseed</a:t>
            </a:r>
            <a:r>
              <a:rPr lang="en-US" dirty="0" smtClean="0"/>
              <a:t> (</a:t>
            </a:r>
            <a:r>
              <a:rPr lang="en-US" i="1" dirty="0" smtClean="0"/>
              <a:t>Musa </a:t>
            </a:r>
            <a:r>
              <a:rPr lang="en-US" i="1" dirty="0" err="1" smtClean="0"/>
              <a:t>paradisiaca</a:t>
            </a:r>
            <a:r>
              <a:rPr lang="en-US" i="1" dirty="0" smtClean="0"/>
              <a:t> var. </a:t>
            </a:r>
            <a:r>
              <a:rPr lang="en-US" i="1" dirty="0" err="1" smtClean="0"/>
              <a:t>sapientum</a:t>
            </a:r>
            <a:r>
              <a:rPr lang="en-US" dirty="0" smtClean="0"/>
              <a:t>), Castor bean (</a:t>
            </a:r>
            <a:r>
              <a:rPr lang="en-US" i="1" dirty="0" err="1" smtClean="0"/>
              <a:t>Ricinus</a:t>
            </a:r>
            <a:r>
              <a:rPr lang="en-US" i="1" dirty="0" smtClean="0"/>
              <a:t> </a:t>
            </a:r>
            <a:r>
              <a:rPr lang="en-US" i="1" dirty="0" err="1" smtClean="0"/>
              <a:t>communis</a:t>
            </a:r>
            <a:r>
              <a:rPr lang="en-US" dirty="0" smtClean="0"/>
              <a:t>), Cherimoya (</a:t>
            </a:r>
            <a:r>
              <a:rPr lang="en-US" i="1" dirty="0" smtClean="0"/>
              <a:t>Annona </a:t>
            </a:r>
            <a:r>
              <a:rPr lang="en-US" i="1" dirty="0" err="1" smtClean="0"/>
              <a:t>cherimola</a:t>
            </a:r>
            <a:r>
              <a:rPr lang="en-US" dirty="0" smtClean="0"/>
              <a:t>), Cherries-All (</a:t>
            </a:r>
            <a:r>
              <a:rPr lang="en-US" i="1" dirty="0" err="1" smtClean="0"/>
              <a:t>Prunus</a:t>
            </a:r>
            <a:r>
              <a:rPr lang="en-US" i="1" dirty="0" smtClean="0"/>
              <a:t> </a:t>
            </a:r>
            <a:r>
              <a:rPr lang="en-US" dirty="0" smtClean="0"/>
              <a:t>spp</a:t>
            </a:r>
            <a:r>
              <a:rPr lang="en-US" i="1" dirty="0" smtClean="0"/>
              <a:t>.</a:t>
            </a:r>
            <a:r>
              <a:rPr lang="en-US" dirty="0" smtClean="0"/>
              <a:t>), </a:t>
            </a:r>
            <a:r>
              <a:rPr lang="en-US" i="1" dirty="0" err="1" smtClean="0"/>
              <a:t>Chrysophyllum</a:t>
            </a:r>
            <a:r>
              <a:rPr lang="en-US" i="1" dirty="0" smtClean="0"/>
              <a:t> </a:t>
            </a:r>
            <a:r>
              <a:rPr lang="en-US" i="1" dirty="0" err="1" smtClean="0"/>
              <a:t>magalis-montanum</a:t>
            </a:r>
            <a:r>
              <a:rPr lang="en-US" dirty="0" smtClean="0"/>
              <a:t>, Coffee (</a:t>
            </a:r>
            <a:r>
              <a:rPr lang="en-US" i="1" dirty="0" err="1" smtClean="0"/>
              <a:t>Coffea</a:t>
            </a:r>
            <a:r>
              <a:rPr lang="en-US" i="1" dirty="0" smtClean="0"/>
              <a:t> spp.</a:t>
            </a:r>
            <a:r>
              <a:rPr lang="en-US" dirty="0" smtClean="0"/>
              <a:t>), Cowpea (</a:t>
            </a:r>
            <a:r>
              <a:rPr lang="en-US" i="1" dirty="0" err="1" smtClean="0"/>
              <a:t>Vigna</a:t>
            </a:r>
            <a:r>
              <a:rPr lang="en-US" i="1" dirty="0" smtClean="0"/>
              <a:t> </a:t>
            </a:r>
            <a:r>
              <a:rPr lang="en-US" i="1" dirty="0" err="1" smtClean="0"/>
              <a:t>unguiculata</a:t>
            </a:r>
            <a:r>
              <a:rPr lang="en-US" dirty="0" smtClean="0"/>
              <a:t>), Custard apple (</a:t>
            </a:r>
            <a:r>
              <a:rPr lang="en-US" i="1" dirty="0" smtClean="0"/>
              <a:t>Annona </a:t>
            </a:r>
            <a:r>
              <a:rPr lang="en-US" i="1" dirty="0" err="1" smtClean="0"/>
              <a:t>reticulata</a:t>
            </a:r>
            <a:r>
              <a:rPr lang="en-US" dirty="0" smtClean="0"/>
              <a:t>), Eggplant (</a:t>
            </a:r>
            <a:r>
              <a:rPr lang="en-US" i="1" dirty="0" smtClean="0"/>
              <a:t>Solanum </a:t>
            </a:r>
            <a:r>
              <a:rPr lang="en-US" i="1" dirty="0" err="1" smtClean="0"/>
              <a:t>melongena</a:t>
            </a:r>
            <a:r>
              <a:rPr lang="en-US" dirty="0" smtClean="0"/>
              <a:t>), Elephant grass (</a:t>
            </a:r>
            <a:r>
              <a:rPr lang="en-US" i="1" dirty="0" err="1" smtClean="0"/>
              <a:t>Pennisetum</a:t>
            </a:r>
            <a:r>
              <a:rPr lang="en-US" i="1" dirty="0" smtClean="0"/>
              <a:t> purpureum</a:t>
            </a:r>
            <a:r>
              <a:rPr lang="en-US" dirty="0" smtClean="0"/>
              <a:t>), Flowering Maple (</a:t>
            </a:r>
            <a:r>
              <a:rPr lang="en-US" i="1" dirty="0" smtClean="0"/>
              <a:t>Abutilon </a:t>
            </a:r>
            <a:r>
              <a:rPr lang="en-US" dirty="0" smtClean="0"/>
              <a:t>spp.), Grape (</a:t>
            </a:r>
            <a:r>
              <a:rPr lang="en-US" i="1" dirty="0" err="1" smtClean="0"/>
              <a:t>Vitis</a:t>
            </a:r>
            <a:r>
              <a:rPr lang="en-US" i="1" dirty="0" smtClean="0"/>
              <a:t> </a:t>
            </a:r>
            <a:r>
              <a:rPr lang="en-US" i="1" dirty="0" err="1" smtClean="0"/>
              <a:t>vinifera</a:t>
            </a:r>
            <a:r>
              <a:rPr lang="en-US" dirty="0" smtClean="0"/>
              <a:t>), Grapefruit (</a:t>
            </a:r>
            <a:r>
              <a:rPr lang="en-US" i="1" dirty="0" smtClean="0"/>
              <a:t>Citrus </a:t>
            </a:r>
            <a:r>
              <a:rPr lang="en-US" i="1" dirty="0" err="1" smtClean="0"/>
              <a:t>paradisi</a:t>
            </a:r>
            <a:r>
              <a:rPr lang="en-US" dirty="0" smtClean="0"/>
              <a:t>), Ground Cherry (</a:t>
            </a:r>
            <a:r>
              <a:rPr lang="en-US" i="1" dirty="0" err="1" smtClean="0"/>
              <a:t>Physalis</a:t>
            </a:r>
            <a:r>
              <a:rPr lang="en-US" i="1" dirty="0" smtClean="0"/>
              <a:t> </a:t>
            </a:r>
            <a:r>
              <a:rPr lang="en-US" dirty="0" smtClean="0"/>
              <a:t>spp</a:t>
            </a:r>
            <a:r>
              <a:rPr lang="en-US" i="1" dirty="0" smtClean="0"/>
              <a:t>.</a:t>
            </a:r>
            <a:r>
              <a:rPr lang="en-US" dirty="0" smtClean="0"/>
              <a:t>), Hibiscus (</a:t>
            </a:r>
            <a:r>
              <a:rPr lang="en-US" i="1" dirty="0" smtClean="0"/>
              <a:t>Hibiscus </a:t>
            </a:r>
            <a:r>
              <a:rPr lang="en-US" dirty="0" smtClean="0"/>
              <a:t>spp</a:t>
            </a:r>
            <a:r>
              <a:rPr lang="en-US" i="1" dirty="0" smtClean="0"/>
              <a:t>.</a:t>
            </a:r>
            <a:r>
              <a:rPr lang="en-US" dirty="0" smtClean="0"/>
              <a:t>), Hottentot </a:t>
            </a:r>
            <a:r>
              <a:rPr lang="en-US" dirty="0" err="1" smtClean="0"/>
              <a:t>kafir</a:t>
            </a:r>
            <a:r>
              <a:rPr lang="en-US" dirty="0" smtClean="0"/>
              <a:t> bean tree (</a:t>
            </a:r>
            <a:r>
              <a:rPr lang="en-US" i="1" dirty="0" err="1" smtClean="0"/>
              <a:t>Schotia</a:t>
            </a:r>
            <a:r>
              <a:rPr lang="en-US" i="1" dirty="0" smtClean="0"/>
              <a:t> </a:t>
            </a:r>
            <a:r>
              <a:rPr lang="en-US" i="1" dirty="0" err="1" smtClean="0"/>
              <a:t>speciosa</a:t>
            </a:r>
            <a:r>
              <a:rPr lang="en-US" dirty="0" smtClean="0"/>
              <a:t>), Husk tomato (</a:t>
            </a:r>
            <a:r>
              <a:rPr lang="en-US" i="1" dirty="0" err="1" smtClean="0"/>
              <a:t>Physalis</a:t>
            </a:r>
            <a:r>
              <a:rPr lang="en-US" i="1" dirty="0" smtClean="0"/>
              <a:t> </a:t>
            </a:r>
            <a:r>
              <a:rPr lang="en-US" i="1" dirty="0" err="1" smtClean="0"/>
              <a:t>ixocarpa</a:t>
            </a:r>
            <a:r>
              <a:rPr lang="en-US" dirty="0" smtClean="0"/>
              <a:t>), Jute (</a:t>
            </a:r>
            <a:r>
              <a:rPr lang="en-US" i="1" dirty="0" err="1" smtClean="0"/>
              <a:t>Sida</a:t>
            </a:r>
            <a:r>
              <a:rPr lang="en-US" i="1" dirty="0" smtClean="0"/>
              <a:t> </a:t>
            </a:r>
            <a:r>
              <a:rPr lang="en-US" dirty="0" smtClean="0"/>
              <a:t>spp</a:t>
            </a:r>
            <a:r>
              <a:rPr lang="en-US" i="1" dirty="0" smtClean="0"/>
              <a:t>.</a:t>
            </a:r>
            <a:r>
              <a:rPr lang="en-US" dirty="0" smtClean="0"/>
              <a:t>), </a:t>
            </a:r>
            <a:r>
              <a:rPr lang="en-US" dirty="0" err="1" smtClean="0"/>
              <a:t>Kafir</a:t>
            </a:r>
            <a:r>
              <a:rPr lang="en-US" dirty="0" smtClean="0"/>
              <a:t> </a:t>
            </a:r>
            <a:r>
              <a:rPr lang="en-US" dirty="0" err="1" smtClean="0"/>
              <a:t>marvolanut</a:t>
            </a:r>
            <a:r>
              <a:rPr lang="en-US" dirty="0" smtClean="0"/>
              <a:t> (</a:t>
            </a:r>
            <a:r>
              <a:rPr lang="en-US" i="1" dirty="0" err="1" smtClean="0"/>
              <a:t>Sclerocarya</a:t>
            </a:r>
            <a:r>
              <a:rPr lang="en-US" i="1" dirty="0" smtClean="0"/>
              <a:t> </a:t>
            </a:r>
            <a:r>
              <a:rPr lang="en-US" i="1" dirty="0" err="1" smtClean="0"/>
              <a:t>caffra</a:t>
            </a:r>
            <a:r>
              <a:rPr lang="en-US" dirty="0" smtClean="0"/>
              <a:t>), </a:t>
            </a:r>
            <a:r>
              <a:rPr lang="en-US" dirty="0" err="1" smtClean="0"/>
              <a:t>Kafir</a:t>
            </a:r>
            <a:r>
              <a:rPr lang="en-US" dirty="0" smtClean="0"/>
              <a:t> plum (</a:t>
            </a:r>
            <a:r>
              <a:rPr lang="en-US" i="1" dirty="0" err="1" smtClean="0"/>
              <a:t>Harpephyllym</a:t>
            </a:r>
            <a:r>
              <a:rPr lang="en-US" i="1" dirty="0" smtClean="0"/>
              <a:t> </a:t>
            </a:r>
            <a:r>
              <a:rPr lang="en-US" i="1" dirty="0" err="1" smtClean="0"/>
              <a:t>cattrum</a:t>
            </a:r>
            <a:r>
              <a:rPr lang="en-US" dirty="0" smtClean="0"/>
              <a:t>), Large fruited </a:t>
            </a:r>
            <a:r>
              <a:rPr lang="en-US" dirty="0" err="1" smtClean="0"/>
              <a:t>bushwillow</a:t>
            </a:r>
            <a:r>
              <a:rPr lang="en-US" dirty="0" smtClean="0"/>
              <a:t> (</a:t>
            </a:r>
            <a:r>
              <a:rPr lang="en-US" i="1" dirty="0" err="1" smtClean="0"/>
              <a:t>Combretum</a:t>
            </a:r>
            <a:r>
              <a:rPr lang="en-US" i="1" dirty="0" smtClean="0"/>
              <a:t> </a:t>
            </a:r>
            <a:r>
              <a:rPr lang="en-US" i="1" dirty="0" err="1" smtClean="0"/>
              <a:t>zeyheri</a:t>
            </a:r>
            <a:r>
              <a:rPr lang="en-US" dirty="0" smtClean="0"/>
              <a:t>), Kapok </a:t>
            </a:r>
            <a:r>
              <a:rPr lang="en-US" dirty="0" err="1" smtClean="0"/>
              <a:t>ceiba</a:t>
            </a:r>
            <a:r>
              <a:rPr lang="en-US" dirty="0" smtClean="0"/>
              <a:t> (</a:t>
            </a:r>
            <a:r>
              <a:rPr lang="en-US" i="1" dirty="0" err="1" smtClean="0"/>
              <a:t>Ceiba</a:t>
            </a:r>
            <a:r>
              <a:rPr lang="en-US" i="1" dirty="0" smtClean="0"/>
              <a:t> </a:t>
            </a:r>
            <a:r>
              <a:rPr lang="en-US" i="1" dirty="0" err="1" smtClean="0"/>
              <a:t>pentandra</a:t>
            </a:r>
            <a:r>
              <a:rPr lang="en-US" dirty="0" smtClean="0"/>
              <a:t>), Lemon (</a:t>
            </a:r>
            <a:r>
              <a:rPr lang="en-US" i="1" dirty="0" smtClean="0"/>
              <a:t>Citrus </a:t>
            </a:r>
            <a:r>
              <a:rPr lang="en-US" i="1" dirty="0" err="1" smtClean="0"/>
              <a:t>limon</a:t>
            </a:r>
            <a:r>
              <a:rPr lang="en-US" dirty="0" smtClean="0"/>
              <a:t>), Lima bean (</a:t>
            </a:r>
            <a:r>
              <a:rPr lang="en-US" i="1" dirty="0" err="1" smtClean="0"/>
              <a:t>Phaseolus</a:t>
            </a:r>
            <a:r>
              <a:rPr lang="en-US" i="1" dirty="0" smtClean="0"/>
              <a:t> </a:t>
            </a:r>
            <a:r>
              <a:rPr lang="en-US" i="1" dirty="0" err="1" smtClean="0"/>
              <a:t>lunatus</a:t>
            </a:r>
            <a:r>
              <a:rPr lang="en-US" dirty="0" smtClean="0"/>
              <a:t>), Lime (</a:t>
            </a:r>
            <a:r>
              <a:rPr lang="en-US" i="1" dirty="0" smtClean="0"/>
              <a:t>Citrus </a:t>
            </a:r>
            <a:r>
              <a:rPr lang="en-US" i="1" dirty="0" err="1" smtClean="0"/>
              <a:t>aurantiifolia</a:t>
            </a:r>
            <a:r>
              <a:rPr lang="en-US" dirty="0" smtClean="0"/>
              <a:t>), Litchi/</a:t>
            </a:r>
            <a:r>
              <a:rPr lang="en-US" dirty="0" err="1" smtClean="0"/>
              <a:t>Litchee</a:t>
            </a:r>
            <a:r>
              <a:rPr lang="en-US" dirty="0" smtClean="0"/>
              <a:t> (</a:t>
            </a:r>
            <a:r>
              <a:rPr lang="en-US" i="1" dirty="0" smtClean="0"/>
              <a:t>Litchi </a:t>
            </a:r>
            <a:r>
              <a:rPr lang="en-US" i="1" dirty="0" err="1" smtClean="0"/>
              <a:t>chinensis</a:t>
            </a:r>
            <a:r>
              <a:rPr lang="en-US" dirty="0" smtClean="0"/>
              <a:t>), Loquat (</a:t>
            </a:r>
            <a:r>
              <a:rPr lang="en-US" i="1" dirty="0" err="1" smtClean="0"/>
              <a:t>Eriobotrya</a:t>
            </a:r>
            <a:r>
              <a:rPr lang="en-US" i="1" dirty="0" smtClean="0"/>
              <a:t> japonica</a:t>
            </a:r>
            <a:r>
              <a:rPr lang="en-US" dirty="0" smtClean="0"/>
              <a:t>), Mallow (</a:t>
            </a:r>
            <a:r>
              <a:rPr lang="en-US" i="1" dirty="0" smtClean="0"/>
              <a:t>Abutilon </a:t>
            </a:r>
            <a:r>
              <a:rPr lang="en-US" dirty="0" smtClean="0"/>
              <a:t>spp</a:t>
            </a:r>
            <a:r>
              <a:rPr lang="en-US" i="1" dirty="0" smtClean="0"/>
              <a:t>.</a:t>
            </a:r>
            <a:r>
              <a:rPr lang="en-US" dirty="0" smtClean="0"/>
              <a:t>), Mango (</a:t>
            </a:r>
            <a:r>
              <a:rPr lang="en-US" i="1" dirty="0" err="1" smtClean="0"/>
              <a:t>Mangifera</a:t>
            </a:r>
            <a:r>
              <a:rPr lang="en-US" i="1" dirty="0" smtClean="0"/>
              <a:t> </a:t>
            </a:r>
            <a:r>
              <a:rPr lang="en-US" i="1" dirty="0" err="1" smtClean="0"/>
              <a:t>indica</a:t>
            </a:r>
            <a:r>
              <a:rPr lang="en-US" dirty="0" smtClean="0"/>
              <a:t>), Miraculous berry (</a:t>
            </a:r>
            <a:r>
              <a:rPr lang="en-US" i="1" dirty="0" err="1" smtClean="0"/>
              <a:t>Synsepalum</a:t>
            </a:r>
            <a:r>
              <a:rPr lang="en-US" i="1" dirty="0" smtClean="0"/>
              <a:t> </a:t>
            </a:r>
            <a:r>
              <a:rPr lang="en-US" i="1" dirty="0" err="1" smtClean="0"/>
              <a:t>dulciticum</a:t>
            </a:r>
            <a:r>
              <a:rPr lang="en-US" dirty="0" smtClean="0"/>
              <a:t>), Oak (</a:t>
            </a:r>
            <a:r>
              <a:rPr lang="en-US" i="1" dirty="0" err="1" smtClean="0"/>
              <a:t>Quercus</a:t>
            </a:r>
            <a:r>
              <a:rPr lang="en-US" i="1" dirty="0" smtClean="0"/>
              <a:t> </a:t>
            </a:r>
            <a:r>
              <a:rPr lang="en-US" dirty="0" smtClean="0"/>
              <a:t>spp</a:t>
            </a:r>
            <a:r>
              <a:rPr lang="en-US" i="1" dirty="0" smtClean="0"/>
              <a:t>.</a:t>
            </a:r>
            <a:r>
              <a:rPr lang="en-US" dirty="0" smtClean="0"/>
              <a:t>), Olives (</a:t>
            </a:r>
            <a:r>
              <a:rPr lang="en-US" i="1" dirty="0" smtClean="0"/>
              <a:t>Olea </a:t>
            </a:r>
            <a:r>
              <a:rPr lang="en-US" i="1" dirty="0" err="1" smtClean="0"/>
              <a:t>europaea</a:t>
            </a:r>
            <a:r>
              <a:rPr lang="en-US" dirty="0" smtClean="0"/>
              <a:t>), </a:t>
            </a:r>
            <a:r>
              <a:rPr lang="en-US" dirty="0" err="1" smtClean="0"/>
              <a:t>Outeniqua</a:t>
            </a:r>
            <a:r>
              <a:rPr lang="en-US" dirty="0" smtClean="0"/>
              <a:t> yellowwood (</a:t>
            </a:r>
            <a:r>
              <a:rPr lang="en-US" i="1" dirty="0" err="1" smtClean="0"/>
              <a:t>Podocarpus</a:t>
            </a:r>
            <a:r>
              <a:rPr lang="en-US" i="1" dirty="0" smtClean="0"/>
              <a:t> </a:t>
            </a:r>
            <a:r>
              <a:rPr lang="en-US" i="1" dirty="0" err="1" smtClean="0"/>
              <a:t>falcata</a:t>
            </a:r>
            <a:r>
              <a:rPr lang="en-US" dirty="0" smtClean="0"/>
              <a:t>), Persimmon (</a:t>
            </a:r>
            <a:r>
              <a:rPr lang="en-US" i="1" dirty="0" err="1" smtClean="0"/>
              <a:t>Diospyros</a:t>
            </a:r>
            <a:r>
              <a:rPr lang="en-US" i="1" dirty="0" smtClean="0"/>
              <a:t> </a:t>
            </a:r>
            <a:r>
              <a:rPr lang="en-US" dirty="0" smtClean="0"/>
              <a:t>spp</a:t>
            </a:r>
            <a:r>
              <a:rPr lang="en-US" i="1" dirty="0" smtClean="0"/>
              <a:t>.</a:t>
            </a:r>
            <a:r>
              <a:rPr lang="en-US" dirty="0" smtClean="0"/>
              <a:t>), Plum (</a:t>
            </a:r>
            <a:r>
              <a:rPr lang="en-US" i="1" dirty="0" err="1" smtClean="0"/>
              <a:t>Prunus</a:t>
            </a:r>
            <a:r>
              <a:rPr lang="en-US" i="1" dirty="0" smtClean="0"/>
              <a:t> </a:t>
            </a:r>
            <a:r>
              <a:rPr lang="en-US" dirty="0" smtClean="0"/>
              <a:t>spp</a:t>
            </a:r>
            <a:r>
              <a:rPr lang="en-US" i="1" dirty="0" smtClean="0"/>
              <a:t>.</a:t>
            </a:r>
            <a:r>
              <a:rPr lang="en-US" dirty="0" smtClean="0"/>
              <a:t>), Pomegranate (</a:t>
            </a:r>
            <a:r>
              <a:rPr lang="en-US" i="1" dirty="0" err="1" smtClean="0"/>
              <a:t>Punica</a:t>
            </a:r>
            <a:r>
              <a:rPr lang="en-US" i="1" dirty="0" smtClean="0"/>
              <a:t> </a:t>
            </a:r>
            <a:r>
              <a:rPr lang="en-US" i="1" dirty="0" err="1" smtClean="0"/>
              <a:t>granatum</a:t>
            </a:r>
            <a:r>
              <a:rPr lang="en-US" dirty="0" smtClean="0"/>
              <a:t>), Pond Apple (</a:t>
            </a:r>
            <a:r>
              <a:rPr lang="en-US" i="1" dirty="0" smtClean="0"/>
              <a:t>Annona </a:t>
            </a:r>
            <a:r>
              <a:rPr lang="en-US" i="1" dirty="0" err="1" smtClean="0"/>
              <a:t>glabra</a:t>
            </a:r>
            <a:r>
              <a:rPr lang="en-US" dirty="0" smtClean="0"/>
              <a:t>), Prune (</a:t>
            </a:r>
            <a:r>
              <a:rPr lang="en-US" i="1" dirty="0" err="1" smtClean="0"/>
              <a:t>Prunus</a:t>
            </a:r>
            <a:r>
              <a:rPr lang="en-US" i="1" dirty="0" smtClean="0"/>
              <a:t> </a:t>
            </a:r>
            <a:r>
              <a:rPr lang="en-US" i="1" dirty="0" err="1" smtClean="0"/>
              <a:t>domestica</a:t>
            </a:r>
            <a:r>
              <a:rPr lang="en-US" dirty="0" smtClean="0"/>
              <a:t>), </a:t>
            </a:r>
            <a:r>
              <a:rPr lang="en-US" i="1" dirty="0" err="1" smtClean="0"/>
              <a:t>Pseudolachnostylis</a:t>
            </a:r>
            <a:r>
              <a:rPr lang="en-US" i="1" dirty="0" smtClean="0"/>
              <a:t> </a:t>
            </a:r>
            <a:r>
              <a:rPr lang="en-US" i="1" dirty="0" err="1" smtClean="0"/>
              <a:t>maprounaefolia</a:t>
            </a:r>
            <a:r>
              <a:rPr lang="en-US" i="1" dirty="0" smtClean="0"/>
              <a:t>,</a:t>
            </a:r>
            <a:r>
              <a:rPr lang="en-US" dirty="0" smtClean="0"/>
              <a:t> Red </a:t>
            </a:r>
            <a:r>
              <a:rPr lang="en-US" dirty="0" err="1" smtClean="0"/>
              <a:t>bushwillow</a:t>
            </a:r>
            <a:r>
              <a:rPr lang="en-US" dirty="0" smtClean="0"/>
              <a:t> (</a:t>
            </a:r>
            <a:r>
              <a:rPr lang="en-US" i="1" dirty="0" err="1" smtClean="0"/>
              <a:t>Combretum</a:t>
            </a:r>
            <a:r>
              <a:rPr lang="en-US" i="1" dirty="0" smtClean="0"/>
              <a:t> </a:t>
            </a:r>
            <a:r>
              <a:rPr lang="en-US" i="1" dirty="0" err="1" smtClean="0"/>
              <a:t>apiculatum</a:t>
            </a:r>
            <a:r>
              <a:rPr lang="en-US" dirty="0" smtClean="0"/>
              <a:t>), Rose apple (</a:t>
            </a:r>
            <a:r>
              <a:rPr lang="en-US" i="1" dirty="0" err="1" smtClean="0"/>
              <a:t>Syzygium</a:t>
            </a:r>
            <a:r>
              <a:rPr lang="en-US" i="1" dirty="0" smtClean="0"/>
              <a:t> </a:t>
            </a:r>
            <a:r>
              <a:rPr lang="en-US" i="1" dirty="0" err="1" smtClean="0"/>
              <a:t>jambos</a:t>
            </a:r>
            <a:r>
              <a:rPr lang="en-US" dirty="0" smtClean="0"/>
              <a:t>), </a:t>
            </a:r>
            <a:r>
              <a:rPr lang="en-US" i="1" dirty="0" err="1" smtClean="0"/>
              <a:t>Royena</a:t>
            </a:r>
            <a:r>
              <a:rPr lang="en-US" i="1" dirty="0" smtClean="0"/>
              <a:t> </a:t>
            </a:r>
            <a:r>
              <a:rPr lang="en-US" i="1" dirty="0" err="1" smtClean="0"/>
              <a:t>pallens</a:t>
            </a:r>
            <a:r>
              <a:rPr lang="en-US" i="1" dirty="0" smtClean="0"/>
              <a:t>,</a:t>
            </a:r>
            <a:r>
              <a:rPr lang="en-US" dirty="0" smtClean="0"/>
              <a:t> </a:t>
            </a:r>
            <a:r>
              <a:rPr lang="en-US" dirty="0" err="1" smtClean="0"/>
              <a:t>Sidas</a:t>
            </a:r>
            <a:r>
              <a:rPr lang="en-US" dirty="0" smtClean="0"/>
              <a:t> (</a:t>
            </a:r>
            <a:r>
              <a:rPr lang="en-US" i="1" dirty="0" err="1" smtClean="0"/>
              <a:t>Sida</a:t>
            </a:r>
            <a:r>
              <a:rPr lang="en-US" i="1" dirty="0" smtClean="0"/>
              <a:t> </a:t>
            </a:r>
            <a:r>
              <a:rPr lang="en-US" dirty="0" smtClean="0"/>
              <a:t>spp</a:t>
            </a:r>
            <a:r>
              <a:rPr lang="en-US" i="1" dirty="0" smtClean="0"/>
              <a:t>.</a:t>
            </a:r>
            <a:r>
              <a:rPr lang="en-US" dirty="0" smtClean="0"/>
              <a:t>), Soursop (</a:t>
            </a:r>
            <a:r>
              <a:rPr lang="en-US" i="1" dirty="0" smtClean="0"/>
              <a:t>Annona </a:t>
            </a:r>
            <a:r>
              <a:rPr lang="en-US" i="1" dirty="0" err="1" smtClean="0"/>
              <a:t>muricata</a:t>
            </a:r>
            <a:r>
              <a:rPr lang="en-US" dirty="0" smtClean="0"/>
              <a:t>), Spanish bayonet (</a:t>
            </a:r>
            <a:r>
              <a:rPr lang="en-US" i="1" dirty="0" smtClean="0"/>
              <a:t>Yucca </a:t>
            </a:r>
            <a:r>
              <a:rPr lang="en-US" i="1" dirty="0" err="1" smtClean="0"/>
              <a:t>alofolia</a:t>
            </a:r>
            <a:r>
              <a:rPr lang="en-US" dirty="0" smtClean="0"/>
              <a:t>), Spanish dagger (</a:t>
            </a:r>
            <a:r>
              <a:rPr lang="en-US" i="1" dirty="0" smtClean="0"/>
              <a:t>Yucca </a:t>
            </a:r>
            <a:r>
              <a:rPr lang="en-US" i="1" dirty="0" err="1" smtClean="0"/>
              <a:t>gloriosa</a:t>
            </a:r>
            <a:r>
              <a:rPr lang="en-US" dirty="0" smtClean="0"/>
              <a:t>), Star apple (</a:t>
            </a:r>
            <a:r>
              <a:rPr lang="en-US" i="1" dirty="0" err="1" smtClean="0"/>
              <a:t>Chrysophyllum</a:t>
            </a:r>
            <a:r>
              <a:rPr lang="en-US" i="1" dirty="0" smtClean="0"/>
              <a:t> </a:t>
            </a:r>
            <a:r>
              <a:rPr lang="en-US" i="1" dirty="0" err="1" smtClean="0"/>
              <a:t>cainito</a:t>
            </a:r>
            <a:r>
              <a:rPr lang="en-US" dirty="0" smtClean="0"/>
              <a:t>), Sugar apple (</a:t>
            </a:r>
            <a:r>
              <a:rPr lang="en-US" i="1" dirty="0" smtClean="0"/>
              <a:t>Annona </a:t>
            </a:r>
            <a:r>
              <a:rPr lang="en-US" i="1" dirty="0" err="1" smtClean="0"/>
              <a:t>squamosa</a:t>
            </a:r>
            <a:r>
              <a:rPr lang="en-US" dirty="0" smtClean="0"/>
              <a:t>), Sweetsop (</a:t>
            </a:r>
            <a:r>
              <a:rPr lang="en-US" i="1" dirty="0" smtClean="0"/>
              <a:t>Annona </a:t>
            </a:r>
            <a:r>
              <a:rPr lang="en-US" dirty="0" smtClean="0"/>
              <a:t>spp.), Tomato (</a:t>
            </a:r>
            <a:r>
              <a:rPr lang="en-US" i="1" dirty="0" err="1" smtClean="0"/>
              <a:t>Lyvopersicon</a:t>
            </a:r>
            <a:r>
              <a:rPr lang="en-US" i="1" dirty="0" smtClean="0"/>
              <a:t> </a:t>
            </a:r>
            <a:r>
              <a:rPr lang="en-US" i="1" dirty="0" err="1" smtClean="0"/>
              <a:t>esculentum</a:t>
            </a:r>
            <a:r>
              <a:rPr lang="en-US" dirty="0" smtClean="0"/>
              <a:t>), Tree tomato (</a:t>
            </a:r>
            <a:r>
              <a:rPr lang="en-US" i="1" dirty="0" err="1" smtClean="0"/>
              <a:t>Cyphomandra</a:t>
            </a:r>
            <a:r>
              <a:rPr lang="en-US" i="1" dirty="0" smtClean="0"/>
              <a:t> </a:t>
            </a:r>
            <a:r>
              <a:rPr lang="en-US" i="1" dirty="0" err="1" smtClean="0"/>
              <a:t>betacea</a:t>
            </a:r>
            <a:r>
              <a:rPr lang="en-US" dirty="0" smtClean="0"/>
              <a:t>), </a:t>
            </a:r>
            <a:r>
              <a:rPr lang="en-US" dirty="0" err="1" smtClean="0"/>
              <a:t>Triumfetta</a:t>
            </a:r>
            <a:r>
              <a:rPr lang="en-US" dirty="0" smtClean="0"/>
              <a:t>/</a:t>
            </a:r>
            <a:r>
              <a:rPr lang="en-US" dirty="0" err="1" smtClean="0"/>
              <a:t>Burrbark</a:t>
            </a:r>
            <a:r>
              <a:rPr lang="en-US" dirty="0" smtClean="0"/>
              <a:t> (</a:t>
            </a:r>
            <a:r>
              <a:rPr lang="en-US" i="1" dirty="0" err="1" smtClean="0"/>
              <a:t>Triumfetta</a:t>
            </a:r>
            <a:r>
              <a:rPr lang="en-US" i="1" dirty="0" smtClean="0"/>
              <a:t> </a:t>
            </a:r>
            <a:r>
              <a:rPr lang="en-US" dirty="0" smtClean="0"/>
              <a:t>spp</a:t>
            </a:r>
            <a:r>
              <a:rPr lang="en-US" i="1" dirty="0" smtClean="0"/>
              <a:t>.</a:t>
            </a:r>
            <a:r>
              <a:rPr lang="en-US" dirty="0" smtClean="0"/>
              <a:t>), </a:t>
            </a:r>
            <a:r>
              <a:rPr lang="en-US" dirty="0" err="1" smtClean="0"/>
              <a:t>Vanguria</a:t>
            </a:r>
            <a:r>
              <a:rPr lang="en-US" dirty="0" smtClean="0"/>
              <a:t> (</a:t>
            </a:r>
            <a:r>
              <a:rPr lang="en-US" i="1" dirty="0" err="1" smtClean="0"/>
              <a:t>Vangueria</a:t>
            </a:r>
            <a:r>
              <a:rPr lang="en-US" i="1" dirty="0" smtClean="0"/>
              <a:t> </a:t>
            </a:r>
            <a:r>
              <a:rPr lang="en-US" i="1" dirty="0" err="1" smtClean="0"/>
              <a:t>infausta</a:t>
            </a:r>
            <a:r>
              <a:rPr lang="en-US" dirty="0" smtClean="0"/>
              <a:t>), Walnut (</a:t>
            </a:r>
            <a:r>
              <a:rPr lang="en-US" i="1" dirty="0" err="1" smtClean="0"/>
              <a:t>Juglans</a:t>
            </a:r>
            <a:r>
              <a:rPr lang="en-US" i="1" dirty="0" smtClean="0"/>
              <a:t> </a:t>
            </a:r>
            <a:r>
              <a:rPr lang="en-US" dirty="0" smtClean="0"/>
              <a:t>spp</a:t>
            </a:r>
            <a:r>
              <a:rPr lang="en-US" i="1" dirty="0" smtClean="0"/>
              <a:t>.</a:t>
            </a:r>
            <a:r>
              <a:rPr lang="en-US" dirty="0" smtClean="0"/>
              <a:t>), </a:t>
            </a:r>
            <a:r>
              <a:rPr lang="en-US" dirty="0" err="1" smtClean="0"/>
              <a:t>Ximenia</a:t>
            </a:r>
            <a:r>
              <a:rPr lang="en-US" dirty="0" smtClean="0"/>
              <a:t> (</a:t>
            </a:r>
            <a:r>
              <a:rPr lang="en-US" i="1" dirty="0" err="1" smtClean="0"/>
              <a:t>Ximenia</a:t>
            </a:r>
            <a:r>
              <a:rPr lang="en-US" i="1" dirty="0" smtClean="0"/>
              <a:t> </a:t>
            </a:r>
            <a:r>
              <a:rPr lang="en-US" i="1" dirty="0" err="1" smtClean="0"/>
              <a:t>caffra</a:t>
            </a:r>
            <a:r>
              <a:rPr lang="en-US" dirty="0" smtClean="0"/>
              <a:t>), Yucca (</a:t>
            </a:r>
            <a:r>
              <a:rPr lang="en-US" i="1" dirty="0" smtClean="0"/>
              <a:t>Yucca </a:t>
            </a:r>
            <a:r>
              <a:rPr lang="en-US" dirty="0" smtClean="0"/>
              <a:t>spp</a:t>
            </a:r>
            <a:r>
              <a:rPr lang="en-US" i="1" dirty="0" smtClean="0"/>
              <a:t>.</a:t>
            </a:r>
            <a:r>
              <a:rPr lang="en-US" dirty="0" smtClean="0"/>
              <a:t>), </a:t>
            </a:r>
            <a:r>
              <a:rPr lang="en-US" dirty="0" err="1" smtClean="0"/>
              <a:t>Zizyphus</a:t>
            </a:r>
            <a:r>
              <a:rPr lang="en-US" dirty="0" smtClean="0"/>
              <a:t> (</a:t>
            </a:r>
            <a:r>
              <a:rPr lang="en-US" i="1" dirty="0" err="1" smtClean="0"/>
              <a:t>Zizyphus</a:t>
            </a:r>
            <a:r>
              <a:rPr lang="en-US" i="1" dirty="0" smtClean="0"/>
              <a:t> </a:t>
            </a:r>
            <a:r>
              <a:rPr lang="en-US" i="1" dirty="0" err="1" smtClean="0"/>
              <a:t>mucronata</a:t>
            </a:r>
            <a:r>
              <a:rPr lang="en-US" dirty="0" smtClean="0"/>
              <a:t>) (10).</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A08356-2CF9-4310-A6AE-8B5C0F3266DB}" type="slidenum">
              <a:rPr lang="en-US" altLang="en-US" smtClean="0"/>
              <a:pPr fontAlgn="base">
                <a:spcBef>
                  <a:spcPct val="0"/>
                </a:spcBef>
                <a:spcAft>
                  <a:spcPct val="0"/>
                </a:spcAft>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Damage symptoms will vary depending on the host. Often damage will not be visible, since larvae feed inside of the seed and there is little, if any, external signs (2 and 9). Larval feeding can cause premature fruit ripening and fruit drop (7). Feeding by larva can cause secondary infections by fungi and bacteria (10).</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743367-FD23-4245-831D-DD3494E108F8}" type="slidenum">
              <a:rPr lang="en-US" altLang="en-US" smtClean="0"/>
              <a:pPr fontAlgn="base">
                <a:spcBef>
                  <a:spcPct val="0"/>
                </a:spcBef>
                <a:spcAft>
                  <a:spcPct val="0"/>
                </a:spcAft>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complete life cycle may take 30 to 174 days depending on conditions (10). False codling moth does not enter diapauses, or a quiescent period, and is present year round with overlapping generations (4). Moths are multivoltine, or have multiple generations a year (5). The ratio of males to females is 1:2. Males live 14 to 57 days and females live 16 to 70 days. Females attract males through pheromones. Mated females will fly at night and lay eggs on hosts between 5:00 and 11:00 p.m. Eggs are laid singly or in groups at random on depressions on fruit rinds, smooth surfaces, fallen fruit, or foliage. Females will lay between 3 to 8 eggs depending on temperature. Each female may lay up to 800 eggs over her lifespan. Larval period lasts 12 to 67 days depending on conditions. Mature larva will exit the fruit and, if the fruit has not dropped, will drop to the ground on silk threads (10). Larva use soil particles and silk to form a prepupa at the soil surface. If the prepupa becomes covered by sand, prepupa will leave the cocoon to form a new one. This stage lasts 2 to 27 days. Prepupa then molt into a pupa (5). Males take 13 to 60 days to pupate while females take 11 to 39 days (10). </a:t>
            </a:r>
          </a:p>
          <a:p>
            <a:pPr eaLnBrk="1" hangingPunct="1">
              <a:spcBef>
                <a:spcPct val="0"/>
              </a:spcBef>
            </a:pPr>
            <a:endParaRPr lang="en-US" altLang="en-US" smtClean="0"/>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EC112E-6EC9-451D-A5BB-34F24B46D24D}" type="slidenum">
              <a:rPr lang="en-US" altLang="en-US" smtClean="0"/>
              <a:pPr fontAlgn="base">
                <a:spcBef>
                  <a:spcPct val="0"/>
                </a:spcBef>
                <a:spcAft>
                  <a:spcPct val="0"/>
                </a:spcAft>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Moths are 6 to 9mm in length and about 2.5mm in width (10). Male wingspan is 15 to 16mm and female wingspan is 19 to 20mm (2). Color can vary from grayish brown to dark brown or black (10). Forewings are broad and elongate with a distinctive black triangular marking beneath a crescent shaped marking near the outer part of the wing (2). Forewing edges are fringed with hairs. Hindwings are a grayish brown that darken toward the margins (10). Males can be identified from other species by the specialized hindwing which has a circular pocket of fine hair-like black scales with slightly shinning whitish scales over the top (2). Dissection is needed to identify the female compared to other moths in the same family (6).</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B6D885-E0AA-46A7-82CE-6C9A97A3BCE9}" type="slidenum">
              <a:rPr lang="en-US" altLang="en-US" smtClean="0"/>
              <a:pPr fontAlgn="base">
                <a:spcBef>
                  <a:spcPct val="0"/>
                </a:spcBef>
                <a:spcAft>
                  <a:spcPct val="0"/>
                </a:spcAft>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False codling moth is easily confused with the codling moth, </a:t>
            </a:r>
            <a:r>
              <a:rPr lang="en-US" altLang="en-US" i="1" smtClean="0"/>
              <a:t>Cydia pomonella </a:t>
            </a:r>
            <a:r>
              <a:rPr lang="en-US" altLang="en-US" smtClean="0"/>
              <a:t>, Eastern pine seedworm, </a:t>
            </a:r>
            <a:r>
              <a:rPr lang="en-US" altLang="en-US" i="1" smtClean="0"/>
              <a:t>Cydia toreuta</a:t>
            </a:r>
            <a:r>
              <a:rPr lang="en-US" altLang="en-US" smtClean="0"/>
              <a:t>, and dotted Ecdytolopha moth, </a:t>
            </a:r>
            <a:r>
              <a:rPr lang="en-US" altLang="en-US" i="1" smtClean="0"/>
              <a:t>Ecdytolopha punctidiscana</a:t>
            </a:r>
            <a:r>
              <a:rPr lang="en-US" altLang="en-US" smtClean="0"/>
              <a:t> in the United States (10).</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19E28D-F695-4A69-BE5B-30957B8335A4}" type="slidenum">
              <a:rPr lang="en-US" altLang="en-US" smtClean="0"/>
              <a:pPr fontAlgn="base">
                <a:spcBef>
                  <a:spcPct val="0"/>
                </a:spcBef>
                <a:spcAft>
                  <a:spcPct val="0"/>
                </a:spcAft>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2368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14402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01364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974456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074973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250212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1060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BEAE2A4-03A7-4B79-8C58-EF47604B4765}"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347F227-21F3-476D-BAAD-4761BA812FBA}" type="slidenum">
              <a:rPr lang="en-US"/>
              <a:pPr>
                <a:defRPr/>
              </a:pPr>
              <a:t>‹#›</a:t>
            </a:fld>
            <a:endParaRPr lang="en-US" dirty="0"/>
          </a:p>
        </p:txBody>
      </p:sp>
    </p:spTree>
    <p:extLst>
      <p:ext uri="{BB962C8B-B14F-4D97-AF65-F5344CB8AC3E}">
        <p14:creationId xmlns:p14="http://schemas.microsoft.com/office/powerpoint/2010/main" val="103470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8284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56424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69933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787778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142970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8960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31592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91125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C3368B0-455C-477F-90A7-A5C7FE576CEE}"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19C26B0-29A7-494D-867E-FF22D8828810}" type="slidenum">
              <a:rPr lang="en-US"/>
              <a:pPr>
                <a:defRPr/>
              </a:pPr>
              <a:t>‹#›</a:t>
            </a:fld>
            <a:endParaRPr lang="en-US" dirty="0"/>
          </a:p>
        </p:txBody>
      </p:sp>
    </p:spTree>
    <p:extLst>
      <p:ext uri="{BB962C8B-B14F-4D97-AF65-F5344CB8AC3E}">
        <p14:creationId xmlns:p14="http://schemas.microsoft.com/office/powerpoint/2010/main" val="1630935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463768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44334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678846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271679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47335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116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247278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775869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6159E81-1E1D-416E-9206-5E9A4BA2F420}"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892DAC4-5A69-4A76-9543-2A636224173C}" type="slidenum">
              <a:rPr lang="en-US"/>
              <a:pPr>
                <a:defRPr/>
              </a:pPr>
              <a:t>‹#›</a:t>
            </a:fld>
            <a:endParaRPr lang="en-US" dirty="0"/>
          </a:p>
        </p:txBody>
      </p:sp>
    </p:spTree>
    <p:extLst>
      <p:ext uri="{BB962C8B-B14F-4D97-AF65-F5344CB8AC3E}">
        <p14:creationId xmlns:p14="http://schemas.microsoft.com/office/powerpoint/2010/main" val="1164765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81137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985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012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49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8412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089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12174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3079224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537866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460653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1673603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249305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4028774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68002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263027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143390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774449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9941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704699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3433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839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57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285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721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993147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97030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44212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00821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BBB6836-CDE0-410F-8881-7A5395525DCA}"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02F7CF6-68C3-4692-A421-67B3DB01F73C}" type="slidenum">
              <a:rPr lang="en-US"/>
              <a:pPr>
                <a:defRPr/>
              </a:pPr>
              <a:t>‹#›</a:t>
            </a:fld>
            <a:endParaRPr lang="en-US" dirty="0"/>
          </a:p>
        </p:txBody>
      </p:sp>
    </p:spTree>
    <p:extLst>
      <p:ext uri="{BB962C8B-B14F-4D97-AF65-F5344CB8AC3E}">
        <p14:creationId xmlns:p14="http://schemas.microsoft.com/office/powerpoint/2010/main" val="295208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97385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9"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375" y="6108700"/>
            <a:ext cx="21002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76938"/>
            <a:ext cx="9117012" cy="5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48" r:id="rId4"/>
    <p:sldLayoutId id="2147483809" r:id="rId5"/>
    <p:sldLayoutId id="2147483849" r:id="rId6"/>
    <p:sldLayoutId id="2147483810" r:id="rId7"/>
    <p:sldLayoutId id="2147483850"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53"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51" r:id="rId4"/>
    <p:sldLayoutId id="2147483814" r:id="rId5"/>
    <p:sldLayoutId id="2147483852" r:id="rId6"/>
    <p:sldLayoutId id="2147483815" r:id="rId7"/>
    <p:sldLayoutId id="2147483853"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77"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9"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54" r:id="rId4"/>
    <p:sldLayoutId id="2147483819" r:id="rId5"/>
    <p:sldLayoutId id="2147483855" r:id="rId6"/>
    <p:sldLayoutId id="2147483820" r:id="rId7"/>
    <p:sldLayoutId id="2147483856" r:id="rId8"/>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101"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0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4" name="Text Placeholder 10"/>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57" r:id="rId4"/>
    <p:sldLayoutId id="2147483824" r:id="rId5"/>
    <p:sldLayoutId id="2147483858" r:id="rId6"/>
    <p:sldLayoutId id="2147483825" r:id="rId7"/>
    <p:sldLayoutId id="2147483859" r:id="rId8"/>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4" name="Picture 6" descr="orange ifas logo.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60" r:id="rId10"/>
    <p:sldLayoutId id="2147483835" r:id="rId11"/>
    <p:sldLayoutId id="2147483861" r:id="rId12"/>
    <p:sldLayoutId id="2147483836" r:id="rId13"/>
    <p:sldLayoutId id="2147483837" r:id="rId14"/>
    <p:sldLayoutId id="2147483838" r:id="rId15"/>
    <p:sldLayoutId id="2147483839" r:id="rId16"/>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3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33.png"/><Relationship Id="rId4" Type="http://schemas.openxmlformats.org/officeDocument/2006/relationships/hyperlink" Target="https://www.aphis.usda.gov/library/forms/pdf/PPQ_Form_391.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nationalplantboard.org/membershi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152400" y="1143000"/>
            <a:ext cx="8839200" cy="4114800"/>
          </a:xfrm>
        </p:spPr>
        <p:txBody>
          <a:bodyPr/>
          <a:lstStyle/>
          <a:p>
            <a:pPr eaLnBrk="1" hangingPunct="1"/>
            <a:r>
              <a:rPr lang="en-US" altLang="en-US" sz="6000" smtClean="0"/>
              <a:t>False Codling Moth</a:t>
            </a:r>
            <a:br>
              <a:rPr lang="en-US" altLang="en-US" sz="6000" smtClean="0"/>
            </a:br>
            <a:r>
              <a:rPr lang="en-US" altLang="en-US" sz="4800" i="1" smtClean="0"/>
              <a:t>Thaumatotibia leucotreta</a:t>
            </a:r>
            <a:endParaRPr lang="en-US" altLang="en-US" sz="5400" i="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1143000"/>
          </a:xfrm>
        </p:spPr>
        <p:txBody>
          <a:bodyPr/>
          <a:lstStyle/>
          <a:p>
            <a:pPr eaLnBrk="1" hangingPunct="1"/>
            <a:r>
              <a:rPr lang="en-US" altLang="en-US" smtClean="0"/>
              <a:t>Identification </a:t>
            </a:r>
          </a:p>
        </p:txBody>
      </p:sp>
      <p:sp>
        <p:nvSpPr>
          <p:cNvPr id="40963" name="Content Placeholder 2"/>
          <p:cNvSpPr>
            <a:spLocks noGrp="1"/>
          </p:cNvSpPr>
          <p:nvPr>
            <p:ph idx="1"/>
          </p:nvPr>
        </p:nvSpPr>
        <p:spPr>
          <a:xfrm>
            <a:off x="609600" y="1066800"/>
            <a:ext cx="2057400" cy="685800"/>
          </a:xfrm>
        </p:spPr>
        <p:txBody>
          <a:bodyPr/>
          <a:lstStyle/>
          <a:p>
            <a:pPr eaLnBrk="1" hangingPunct="1"/>
            <a:r>
              <a:rPr lang="en-US" altLang="en-US" smtClean="0"/>
              <a:t>Pupae</a:t>
            </a:r>
          </a:p>
        </p:txBody>
      </p:sp>
      <p:sp>
        <p:nvSpPr>
          <p:cNvPr id="40964" name="TextBox 4"/>
          <p:cNvSpPr txBox="1">
            <a:spLocks noChangeArrowheads="1"/>
          </p:cNvSpPr>
          <p:nvPr/>
        </p:nvSpPr>
        <p:spPr bwMode="auto">
          <a:xfrm>
            <a:off x="76200" y="6565900"/>
            <a:ext cx="472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 J.H. Hofmeyr, Citrus Research International, Bugwood.org UGA5137009</a:t>
            </a:r>
          </a:p>
        </p:txBody>
      </p:sp>
      <p:pic>
        <p:nvPicPr>
          <p:cNvPr id="5122" name="Picture 2"/>
          <p:cNvPicPr>
            <a:picLocks noChangeAspect="1" noChangeArrowheads="1"/>
          </p:cNvPicPr>
          <p:nvPr/>
        </p:nvPicPr>
        <p:blipFill>
          <a:blip r:embed="rId3"/>
          <a:srcRect/>
          <a:stretch>
            <a:fillRect/>
          </a:stretch>
        </p:blipFill>
        <p:spPr bwMode="auto">
          <a:xfrm>
            <a:off x="4267200" y="1295400"/>
            <a:ext cx="4162425" cy="4448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40966" name="TextBox 3"/>
          <p:cNvSpPr txBox="1">
            <a:spLocks noChangeArrowheads="1"/>
          </p:cNvSpPr>
          <p:nvPr/>
        </p:nvSpPr>
        <p:spPr bwMode="auto">
          <a:xfrm>
            <a:off x="990600" y="1779588"/>
            <a:ext cx="32004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7mm long</a:t>
            </a:r>
          </a:p>
          <a:p>
            <a:pPr eaLnBrk="1" hangingPunct="1">
              <a:spcBef>
                <a:spcPct val="0"/>
              </a:spcBef>
            </a:pPr>
            <a:r>
              <a:rPr lang="en-US" altLang="en-US" sz="2000"/>
              <a:t>Males smaller than females</a:t>
            </a:r>
          </a:p>
          <a:p>
            <a:pPr eaLnBrk="1" hangingPunct="1">
              <a:spcBef>
                <a:spcPct val="0"/>
              </a:spcBef>
            </a:pPr>
            <a:r>
              <a:rPr lang="en-US" altLang="en-US" sz="2000"/>
              <a:t>Begin soft and cream colored</a:t>
            </a:r>
          </a:p>
          <a:p>
            <a:pPr eaLnBrk="1" hangingPunct="1">
              <a:spcBef>
                <a:spcPct val="0"/>
              </a:spcBef>
            </a:pPr>
            <a:r>
              <a:rPr lang="en-US" altLang="en-US" sz="2000"/>
              <a:t>Mature to hardened yellow to dark brown</a:t>
            </a:r>
          </a:p>
          <a:p>
            <a:pPr eaLnBrk="1" hangingPunct="1">
              <a:spcBef>
                <a:spcPct val="0"/>
              </a:spcBef>
            </a:pPr>
            <a:r>
              <a:rPr lang="en-US" altLang="en-US" sz="2000"/>
              <a:t>Sensitive to low temperatures, humidity, and frequent irrigation</a:t>
            </a:r>
          </a:p>
          <a:p>
            <a:pPr eaLnBrk="1" hangingPunct="1">
              <a:spcBef>
                <a:spcPct val="0"/>
              </a:spcBef>
            </a:pPr>
            <a:endParaRPr lang="en-US" alt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pPr eaLnBrk="1" hangingPunct="1"/>
            <a:r>
              <a:rPr lang="en-US" altLang="en-US" smtClean="0"/>
              <a:t>Identification </a:t>
            </a:r>
          </a:p>
        </p:txBody>
      </p:sp>
      <p:sp>
        <p:nvSpPr>
          <p:cNvPr id="43011" name="Content Placeholder 2"/>
          <p:cNvSpPr>
            <a:spLocks noGrp="1"/>
          </p:cNvSpPr>
          <p:nvPr>
            <p:ph idx="1"/>
          </p:nvPr>
        </p:nvSpPr>
        <p:spPr>
          <a:xfrm>
            <a:off x="1219200" y="990600"/>
            <a:ext cx="1760538" cy="685800"/>
          </a:xfrm>
        </p:spPr>
        <p:txBody>
          <a:bodyPr/>
          <a:lstStyle/>
          <a:p>
            <a:pPr eaLnBrk="1" hangingPunct="1"/>
            <a:r>
              <a:rPr lang="en-US" altLang="en-US" smtClean="0"/>
              <a:t>Larvae</a:t>
            </a:r>
          </a:p>
          <a:p>
            <a:pPr marL="457200" lvl="1" indent="0" eaLnBrk="1" hangingPunct="1">
              <a:buFont typeface="Arial" panose="020B0604020202020204" pitchFamily="34" charset="0"/>
              <a:buNone/>
            </a:pPr>
            <a:endParaRPr lang="en-US" altLang="en-US" smtClean="0"/>
          </a:p>
        </p:txBody>
      </p:sp>
      <p:sp>
        <p:nvSpPr>
          <p:cNvPr id="43012" name="TextBox 4"/>
          <p:cNvSpPr txBox="1">
            <a:spLocks noChangeArrowheads="1"/>
          </p:cNvSpPr>
          <p:nvPr/>
        </p:nvSpPr>
        <p:spPr bwMode="auto">
          <a:xfrm>
            <a:off x="7938" y="6132513"/>
            <a:ext cx="4724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Kenneth R. Law, USDA APHIS PPQ, Bugwood.org 5471816</a:t>
            </a:r>
          </a:p>
        </p:txBody>
      </p:sp>
      <p:pic>
        <p:nvPicPr>
          <p:cNvPr id="6146" name="Picture 2"/>
          <p:cNvPicPr>
            <a:picLocks noChangeAspect="1" noChangeArrowheads="1"/>
          </p:cNvPicPr>
          <p:nvPr/>
        </p:nvPicPr>
        <p:blipFill>
          <a:blip r:embed="rId3"/>
          <a:srcRect/>
          <a:stretch>
            <a:fillRect/>
          </a:stretch>
        </p:blipFill>
        <p:spPr bwMode="auto">
          <a:xfrm>
            <a:off x="411163" y="1752600"/>
            <a:ext cx="4694237" cy="3579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43014" name="TextBox 3"/>
          <p:cNvSpPr txBox="1">
            <a:spLocks noChangeArrowheads="1"/>
          </p:cNvSpPr>
          <p:nvPr/>
        </p:nvSpPr>
        <p:spPr bwMode="auto">
          <a:xfrm>
            <a:off x="5638800" y="1600200"/>
            <a:ext cx="2667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Larva change as they age</a:t>
            </a:r>
          </a:p>
          <a:p>
            <a:pPr eaLnBrk="1" hangingPunct="1">
              <a:spcBef>
                <a:spcPct val="0"/>
              </a:spcBef>
            </a:pPr>
            <a:r>
              <a:rPr lang="en-US" altLang="en-US" sz="2000"/>
              <a:t>Start 1-1.3mm long, end 15 to 20mm </a:t>
            </a:r>
          </a:p>
          <a:p>
            <a:pPr eaLnBrk="1" hangingPunct="1">
              <a:spcBef>
                <a:spcPct val="0"/>
              </a:spcBef>
            </a:pPr>
            <a:r>
              <a:rPr lang="en-US" altLang="en-US" sz="2000"/>
              <a:t>Creamy, yellow white bodies that later become pink or red with yellow-orange sides</a:t>
            </a:r>
          </a:p>
          <a:p>
            <a:pPr eaLnBrk="1" hangingPunct="1">
              <a:spcBef>
                <a:spcPct val="0"/>
              </a:spcBef>
            </a:pPr>
            <a:r>
              <a:rPr lang="en-US" altLang="en-US" sz="2000"/>
              <a:t>Head begins brownish black then turns light maroon</a:t>
            </a:r>
          </a:p>
          <a:p>
            <a:pPr eaLnBrk="1" hangingPunct="1">
              <a:spcBef>
                <a:spcPct val="0"/>
              </a:spcBef>
            </a:pPr>
            <a:endParaRPr lang="en-US" alt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8229600" cy="1143000"/>
          </a:xfrm>
        </p:spPr>
        <p:txBody>
          <a:bodyPr/>
          <a:lstStyle/>
          <a:p>
            <a:pPr eaLnBrk="1" hangingPunct="1"/>
            <a:r>
              <a:rPr lang="en-US" altLang="en-US" smtClean="0"/>
              <a:t>Identification </a:t>
            </a:r>
          </a:p>
        </p:txBody>
      </p:sp>
      <p:sp>
        <p:nvSpPr>
          <p:cNvPr id="45059" name="Content Placeholder 2"/>
          <p:cNvSpPr>
            <a:spLocks noGrp="1"/>
          </p:cNvSpPr>
          <p:nvPr>
            <p:ph idx="1"/>
          </p:nvPr>
        </p:nvSpPr>
        <p:spPr>
          <a:xfrm>
            <a:off x="931863" y="1295400"/>
            <a:ext cx="1447800" cy="685800"/>
          </a:xfrm>
        </p:spPr>
        <p:txBody>
          <a:bodyPr/>
          <a:lstStyle/>
          <a:p>
            <a:pPr eaLnBrk="1" hangingPunct="1"/>
            <a:r>
              <a:rPr lang="en-US" altLang="en-US" smtClean="0"/>
              <a:t>Eggs</a:t>
            </a:r>
          </a:p>
        </p:txBody>
      </p:sp>
      <p:sp>
        <p:nvSpPr>
          <p:cNvPr id="45060" name="TextBox 4"/>
          <p:cNvSpPr txBox="1">
            <a:spLocks noChangeArrowheads="1"/>
          </p:cNvSpPr>
          <p:nvPr/>
        </p:nvSpPr>
        <p:spPr bwMode="auto">
          <a:xfrm>
            <a:off x="0" y="63246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J.H. Hofmeyr, Citrus Research International, Bugwood.org UGA5137015</a:t>
            </a:r>
          </a:p>
          <a:p>
            <a:pPr eaLnBrk="1" hangingPunct="1">
              <a:spcBef>
                <a:spcPct val="0"/>
              </a:spcBef>
              <a:buFontTx/>
              <a:buNone/>
            </a:pPr>
            <a:r>
              <a:rPr lang="en-US" altLang="en-US" sz="800"/>
              <a:t/>
            </a:r>
            <a:br>
              <a:rPr lang="en-US" altLang="en-US" sz="800"/>
            </a:br>
            <a:endParaRPr lang="en-US" altLang="en-US" sz="800"/>
          </a:p>
        </p:txBody>
      </p:sp>
      <p:pic>
        <p:nvPicPr>
          <p:cNvPr id="4098" name="Picture 2"/>
          <p:cNvPicPr>
            <a:picLocks noChangeAspect="1" noChangeArrowheads="1"/>
          </p:cNvPicPr>
          <p:nvPr/>
        </p:nvPicPr>
        <p:blipFill>
          <a:blip r:embed="rId3"/>
          <a:srcRect/>
          <a:stretch>
            <a:fillRect/>
          </a:stretch>
        </p:blipFill>
        <p:spPr bwMode="auto">
          <a:xfrm>
            <a:off x="4483100" y="1524000"/>
            <a:ext cx="4051300" cy="288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45062" name="TextBox 3"/>
          <p:cNvSpPr txBox="1">
            <a:spLocks noChangeArrowheads="1"/>
          </p:cNvSpPr>
          <p:nvPr/>
        </p:nvSpPr>
        <p:spPr bwMode="auto">
          <a:xfrm>
            <a:off x="1524000" y="1905000"/>
            <a:ext cx="2667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Translucent white</a:t>
            </a:r>
          </a:p>
          <a:p>
            <a:pPr eaLnBrk="1" hangingPunct="1">
              <a:spcBef>
                <a:spcPct val="0"/>
              </a:spcBef>
            </a:pPr>
            <a:r>
              <a:rPr lang="en-US" altLang="en-US" sz="2000"/>
              <a:t>Flattened</a:t>
            </a:r>
          </a:p>
          <a:p>
            <a:pPr eaLnBrk="1" hangingPunct="1">
              <a:spcBef>
                <a:spcPct val="0"/>
              </a:spcBef>
            </a:pPr>
            <a:r>
              <a:rPr lang="en-US" altLang="en-US" sz="2000"/>
              <a:t>Oval</a:t>
            </a:r>
          </a:p>
          <a:p>
            <a:pPr eaLnBrk="1" hangingPunct="1">
              <a:spcBef>
                <a:spcPct val="0"/>
              </a:spcBef>
            </a:pPr>
            <a:r>
              <a:rPr lang="en-US" altLang="en-US" sz="2000"/>
              <a:t>0.9-1mm diameter</a:t>
            </a:r>
          </a:p>
          <a:p>
            <a:pPr eaLnBrk="1" hangingPunct="1">
              <a:spcBef>
                <a:spcPct val="0"/>
              </a:spcBef>
            </a:pPr>
            <a:r>
              <a:rPr lang="en-US" altLang="en-US" sz="2000"/>
              <a:t>Hatch in 2-22 days</a:t>
            </a:r>
          </a:p>
          <a:p>
            <a:pPr eaLnBrk="1" hangingPunct="1">
              <a:spcBef>
                <a:spcPct val="0"/>
              </a:spcBef>
            </a:pPr>
            <a:r>
              <a:rPr lang="en-US" altLang="en-US" sz="2000"/>
              <a:t>Sensitive to cold and low humidity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28600"/>
            <a:ext cx="8229600" cy="1143000"/>
          </a:xfrm>
        </p:spPr>
        <p:txBody>
          <a:bodyPr/>
          <a:lstStyle/>
          <a:p>
            <a:pPr eaLnBrk="1" hangingPunct="1"/>
            <a:r>
              <a:rPr lang="en-US" altLang="en-US" smtClean="0"/>
              <a:t>Monitoring </a:t>
            </a:r>
          </a:p>
        </p:txBody>
      </p:sp>
      <p:sp>
        <p:nvSpPr>
          <p:cNvPr id="47107" name="TextBox 4"/>
          <p:cNvSpPr txBox="1">
            <a:spLocks noChangeArrowheads="1"/>
          </p:cNvSpPr>
          <p:nvPr/>
        </p:nvSpPr>
        <p:spPr bwMode="auto">
          <a:xfrm>
            <a:off x="152400" y="6324600"/>
            <a:ext cx="601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stake d delta trap- http://www.invasive.org/weeds/knapweedbook.pdf  two delta traps - William A. Carothers, USDA Forest Service - Bugwood.org, #1515074</a:t>
            </a:r>
          </a:p>
        </p:txBody>
      </p:sp>
      <p:pic>
        <p:nvPicPr>
          <p:cNvPr id="2050" name="Picture 2"/>
          <p:cNvPicPr>
            <a:picLocks noChangeAspect="1" noChangeArrowheads="1"/>
          </p:cNvPicPr>
          <p:nvPr/>
        </p:nvPicPr>
        <p:blipFill>
          <a:blip r:embed="rId3"/>
          <a:srcRect/>
          <a:stretch>
            <a:fillRect/>
          </a:stretch>
        </p:blipFill>
        <p:spPr bwMode="auto">
          <a:xfrm>
            <a:off x="609600" y="1816100"/>
            <a:ext cx="1573213" cy="2062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6" name="Picture 5"/>
          <p:cNvPicPr>
            <a:picLocks noChangeAspect="1"/>
          </p:cNvPicPr>
          <p:nvPr/>
        </p:nvPicPr>
        <p:blipFill rotWithShape="1">
          <a:blip r:embed="rId4"/>
          <a:srcRect b="6650"/>
          <a:stretch/>
        </p:blipFill>
        <p:spPr>
          <a:xfrm>
            <a:off x="5735638" y="2133600"/>
            <a:ext cx="2822575"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110" name="TextBox 2"/>
          <p:cNvSpPr txBox="1">
            <a:spLocks noChangeArrowheads="1"/>
          </p:cNvSpPr>
          <p:nvPr/>
        </p:nvSpPr>
        <p:spPr bwMode="auto">
          <a:xfrm>
            <a:off x="2417763" y="2133600"/>
            <a:ext cx="3810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Use yellow delta traps</a:t>
            </a:r>
          </a:p>
          <a:p>
            <a:pPr eaLnBrk="1" hangingPunct="1">
              <a:spcBef>
                <a:spcPct val="0"/>
              </a:spcBef>
            </a:pPr>
            <a:r>
              <a:rPr lang="en-US" altLang="en-US" sz="2000"/>
              <a:t>50:50 false codling moth pheromone</a:t>
            </a:r>
          </a:p>
          <a:p>
            <a:pPr eaLnBrk="1" hangingPunct="1">
              <a:spcBef>
                <a:spcPct val="0"/>
              </a:spcBef>
            </a:pPr>
            <a:r>
              <a:rPr lang="en-US" altLang="en-US" sz="2000"/>
              <a:t>Stake into ground</a:t>
            </a:r>
          </a:p>
          <a:p>
            <a:pPr eaLnBrk="1" hangingPunct="1">
              <a:spcBef>
                <a:spcPct val="0"/>
              </a:spcBef>
            </a:pPr>
            <a:r>
              <a:rPr lang="en-US" altLang="en-US" sz="2000"/>
              <a:t>Hang in trees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Chemical Control</a:t>
            </a:r>
          </a:p>
        </p:txBody>
      </p:sp>
      <p:sp>
        <p:nvSpPr>
          <p:cNvPr id="49155" name="TextBox 2"/>
          <p:cNvSpPr txBox="1">
            <a:spLocks noChangeArrowheads="1"/>
          </p:cNvSpPr>
          <p:nvPr/>
        </p:nvSpPr>
        <p:spPr bwMode="auto">
          <a:xfrm>
            <a:off x="381000" y="12954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1800"/>
              <a:t> </a:t>
            </a:r>
            <a:r>
              <a:rPr lang="en-US" altLang="en-US" sz="2000"/>
              <a:t>Larvae protected inside of fruit</a:t>
            </a:r>
          </a:p>
          <a:p>
            <a:pPr eaLnBrk="1" hangingPunct="1">
              <a:spcBef>
                <a:spcPct val="0"/>
              </a:spcBef>
            </a:pPr>
            <a:r>
              <a:rPr lang="en-US" altLang="en-US" sz="2000"/>
              <a:t> Pheromone mating disruption</a:t>
            </a:r>
          </a:p>
          <a:p>
            <a:pPr eaLnBrk="1" hangingPunct="1">
              <a:spcBef>
                <a:spcPct val="0"/>
              </a:spcBef>
            </a:pPr>
            <a:r>
              <a:rPr lang="en-US" altLang="en-US" sz="2000"/>
              <a:t> Pyrethroids and chitin inhibitors</a:t>
            </a:r>
          </a:p>
        </p:txBody>
      </p:sp>
      <p:pic>
        <p:nvPicPr>
          <p:cNvPr id="2050" name="Picture 2"/>
          <p:cNvPicPr>
            <a:picLocks noChangeAspect="1" noChangeArrowheads="1"/>
          </p:cNvPicPr>
          <p:nvPr/>
        </p:nvPicPr>
        <p:blipFill>
          <a:blip r:embed="rId3"/>
          <a:srcRect/>
          <a:stretch>
            <a:fillRect/>
          </a:stretch>
        </p:blipFill>
        <p:spPr bwMode="auto">
          <a:xfrm>
            <a:off x="3200400" y="2438400"/>
            <a:ext cx="5495925" cy="312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7" name="TextBox 4"/>
          <p:cNvSpPr txBox="1">
            <a:spLocks noChangeArrowheads="1"/>
          </p:cNvSpPr>
          <p:nvPr/>
        </p:nvSpPr>
        <p:spPr bwMode="auto">
          <a:xfrm>
            <a:off x="152400" y="6400800"/>
            <a:ext cx="601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Helecopter- USDA APHIS PPQ , USDA APHIS PPQ, Bugwood.org UGA2651006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98525" y="228600"/>
            <a:ext cx="8229600" cy="1143000"/>
          </a:xfrm>
        </p:spPr>
        <p:txBody>
          <a:bodyPr/>
          <a:lstStyle/>
          <a:p>
            <a:pPr eaLnBrk="1" hangingPunct="1"/>
            <a:r>
              <a:rPr lang="en-US" altLang="en-US" smtClean="0"/>
              <a:t>Biological Control</a:t>
            </a:r>
          </a:p>
        </p:txBody>
      </p:sp>
      <p:sp>
        <p:nvSpPr>
          <p:cNvPr id="51203" name="TextBox 9"/>
          <p:cNvSpPr txBox="1">
            <a:spLocks noChangeArrowheads="1"/>
          </p:cNvSpPr>
          <p:nvPr/>
        </p:nvSpPr>
        <p:spPr bwMode="auto">
          <a:xfrm>
            <a:off x="152400" y="6553200"/>
            <a:ext cx="5483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J.H. Hofmeyr, Citrus Research International, Bugwood.org UGA5137008</a:t>
            </a:r>
          </a:p>
        </p:txBody>
      </p:sp>
      <p:sp>
        <p:nvSpPr>
          <p:cNvPr id="51204" name="TextBox 3"/>
          <p:cNvSpPr txBox="1">
            <a:spLocks noChangeArrowheads="1"/>
          </p:cNvSpPr>
          <p:nvPr/>
        </p:nvSpPr>
        <p:spPr bwMode="auto">
          <a:xfrm>
            <a:off x="5486400" y="1600200"/>
            <a:ext cx="304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 No native parasitoids</a:t>
            </a:r>
          </a:p>
          <a:p>
            <a:pPr eaLnBrk="1" hangingPunct="1">
              <a:spcBef>
                <a:spcPct val="0"/>
              </a:spcBef>
            </a:pPr>
            <a:r>
              <a:rPr lang="en-US" altLang="en-US" sz="2000"/>
              <a:t> Granulosis virus</a:t>
            </a:r>
          </a:p>
          <a:p>
            <a:pPr eaLnBrk="1" hangingPunct="1">
              <a:spcBef>
                <a:spcPct val="0"/>
              </a:spcBef>
            </a:pPr>
            <a:r>
              <a:rPr lang="en-US" altLang="en-US" sz="2000"/>
              <a:t> Baculovirus</a:t>
            </a:r>
          </a:p>
          <a:p>
            <a:pPr eaLnBrk="1" hangingPunct="1">
              <a:spcBef>
                <a:spcPct val="0"/>
              </a:spcBef>
            </a:pPr>
            <a:r>
              <a:rPr lang="en-US" altLang="en-US" sz="2000"/>
              <a:t> Sterile insect release</a:t>
            </a:r>
          </a:p>
        </p:txBody>
      </p:sp>
      <p:pic>
        <p:nvPicPr>
          <p:cNvPr id="3075" name="Picture 3"/>
          <p:cNvPicPr>
            <a:picLocks noChangeAspect="1" noChangeArrowheads="1"/>
          </p:cNvPicPr>
          <p:nvPr/>
        </p:nvPicPr>
        <p:blipFill>
          <a:blip r:embed="rId3"/>
          <a:srcRect/>
          <a:stretch>
            <a:fillRect/>
          </a:stretch>
        </p:blipFill>
        <p:spPr bwMode="auto">
          <a:xfrm>
            <a:off x="304800" y="2057400"/>
            <a:ext cx="4913313"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Cultural Control</a:t>
            </a:r>
          </a:p>
        </p:txBody>
      </p:sp>
      <p:sp>
        <p:nvSpPr>
          <p:cNvPr id="53251" name="TextBox 4"/>
          <p:cNvSpPr txBox="1">
            <a:spLocks noChangeArrowheads="1"/>
          </p:cNvSpPr>
          <p:nvPr/>
        </p:nvSpPr>
        <p:spPr bwMode="auto">
          <a:xfrm>
            <a:off x="152400" y="640080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Flood irrigation - Gerald Holmes, California Polytechnic State University at San Luis Obispo, Bugwood.org 1572692 Log removal - Robert L. Anderson, USDA Forest Service, Bugwood.org UGA0590094</a:t>
            </a:r>
          </a:p>
        </p:txBody>
      </p:sp>
      <p:sp>
        <p:nvSpPr>
          <p:cNvPr id="53252" name="TextBox 3"/>
          <p:cNvSpPr txBox="1">
            <a:spLocks noChangeArrowheads="1"/>
          </p:cNvSpPr>
          <p:nvPr/>
        </p:nvSpPr>
        <p:spPr bwMode="auto">
          <a:xfrm>
            <a:off x="457200" y="1371600"/>
            <a:ext cx="373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 Sanitize site</a:t>
            </a:r>
          </a:p>
          <a:p>
            <a:pPr eaLnBrk="1" hangingPunct="1">
              <a:spcBef>
                <a:spcPct val="0"/>
              </a:spcBef>
            </a:pPr>
            <a:r>
              <a:rPr lang="en-US" altLang="en-US" sz="2000"/>
              <a:t> Remove infected materials</a:t>
            </a:r>
          </a:p>
          <a:p>
            <a:pPr eaLnBrk="1" hangingPunct="1">
              <a:spcBef>
                <a:spcPct val="0"/>
              </a:spcBef>
            </a:pPr>
            <a:r>
              <a:rPr lang="en-US" altLang="en-US" sz="2000"/>
              <a:t> Heavy irrigation can kill pupae</a:t>
            </a:r>
          </a:p>
          <a:p>
            <a:pPr eaLnBrk="1" hangingPunct="1">
              <a:spcBef>
                <a:spcPct val="0"/>
              </a:spcBef>
            </a:pPr>
            <a:r>
              <a:rPr lang="en-US" altLang="en-US" sz="2000"/>
              <a:t> Cold treatments (-0.5°C)</a:t>
            </a:r>
          </a:p>
        </p:txBody>
      </p:sp>
      <p:pic>
        <p:nvPicPr>
          <p:cNvPr id="1026" name="Picture 2"/>
          <p:cNvPicPr>
            <a:picLocks noChangeAspect="1" noChangeArrowheads="1"/>
          </p:cNvPicPr>
          <p:nvPr/>
        </p:nvPicPr>
        <p:blipFill>
          <a:blip r:embed="rId3"/>
          <a:srcRect/>
          <a:stretch>
            <a:fillRect/>
          </a:stretch>
        </p:blipFill>
        <p:spPr bwMode="auto">
          <a:xfrm>
            <a:off x="4724400" y="1447800"/>
            <a:ext cx="3833813" cy="2297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4"/>
          <a:srcRect/>
          <a:stretch>
            <a:fillRect/>
          </a:stretch>
        </p:blipFill>
        <p:spPr bwMode="auto">
          <a:xfrm>
            <a:off x="685800" y="3048000"/>
            <a:ext cx="3524250" cy="213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0" y="228600"/>
            <a:ext cx="4419600" cy="1143000"/>
          </a:xfrm>
        </p:spPr>
        <p:txBody>
          <a:bodyPr/>
          <a:lstStyle/>
          <a:p>
            <a:pPr eaLnBrk="1" hangingPunct="1"/>
            <a:r>
              <a:rPr lang="en-US" altLang="en-US" smtClean="0"/>
              <a:t>Suspect Sample Submissions</a:t>
            </a:r>
          </a:p>
        </p:txBody>
      </p:sp>
      <p:sp>
        <p:nvSpPr>
          <p:cNvPr id="3" name="Content Placeholder 2"/>
          <p:cNvSpPr>
            <a:spLocks noGrp="1"/>
          </p:cNvSpPr>
          <p:nvPr>
            <p:ph idx="1"/>
          </p:nvPr>
        </p:nvSpPr>
        <p:spPr>
          <a:xfrm>
            <a:off x="4648200" y="1600200"/>
            <a:ext cx="4343400" cy="4068763"/>
          </a:xfrm>
        </p:spPr>
        <p:txBody>
          <a:bodyPr/>
          <a:lstStyle/>
          <a:p>
            <a:pPr eaLnBrk="1" hangingPunct="1">
              <a:buFont typeface="Arial" charset="0"/>
              <a:buChar char="•"/>
              <a:defRPr/>
            </a:pPr>
            <a:r>
              <a:rPr lang="en-US" sz="2800" dirty="0" smtClean="0">
                <a:ea typeface="ＭＳ Ｐゴシック" pitchFamily="33" charset="-128"/>
              </a:rPr>
              <a:t>Contact your State Department of Agriculture or University Cooperative Extension laboratory </a:t>
            </a:r>
          </a:p>
          <a:p>
            <a:pPr lvl="1" eaLnBrk="1" hangingPunct="1">
              <a:buFont typeface="Arial" charset="0"/>
              <a:buChar char="–"/>
              <a:defRPr/>
            </a:pPr>
            <a:r>
              <a:rPr lang="en-US" sz="1600" dirty="0">
                <a:ea typeface="ＭＳ Ｐゴシック" pitchFamily="33" charset="-128"/>
                <a:hlinkClick r:id="rId3"/>
              </a:rPr>
              <a:t>http://</a:t>
            </a:r>
            <a:r>
              <a:rPr lang="en-US" sz="1600" dirty="0" err="1">
                <a:ea typeface="ＭＳ Ｐゴシック" pitchFamily="33" charset="-128"/>
                <a:hlinkClick r:id="rId3"/>
              </a:rPr>
              <a:t>www.npdn.org</a:t>
            </a:r>
            <a:r>
              <a:rPr lang="en-US" sz="1600" dirty="0">
                <a:ea typeface="ＭＳ Ｐゴシック" pitchFamily="33" charset="-128"/>
                <a:hlinkClick r:id="rId3"/>
              </a:rPr>
              <a:t>/</a:t>
            </a:r>
            <a:r>
              <a:rPr lang="en-US" sz="1600" dirty="0" smtClean="0">
                <a:ea typeface="ＭＳ Ｐゴシック" pitchFamily="33" charset="-128"/>
                <a:hlinkClick r:id="rId3"/>
              </a:rPr>
              <a:t>home</a:t>
            </a:r>
            <a:endParaRPr lang="en-US" sz="1600" dirty="0" smtClean="0">
              <a:ea typeface="ＭＳ Ｐゴシック" pitchFamily="33" charset="-128"/>
            </a:endParaRPr>
          </a:p>
          <a:p>
            <a:pPr eaLnBrk="1" hangingPunct="1">
              <a:buFont typeface="Arial" charset="0"/>
              <a:buChar char="•"/>
              <a:defRPr/>
            </a:pPr>
            <a:r>
              <a:rPr lang="en-US" sz="2800" dirty="0" smtClean="0">
                <a:ea typeface="ＭＳ Ｐゴシック" pitchFamily="33" charset="-128"/>
              </a:rPr>
              <a:t>PPQ </a:t>
            </a:r>
            <a:r>
              <a:rPr lang="en-US" sz="2800" dirty="0">
                <a:ea typeface="ＭＳ Ｐゴシック" pitchFamily="33" charset="-128"/>
              </a:rPr>
              <a:t>form 391, Specimens for </a:t>
            </a:r>
            <a:r>
              <a:rPr lang="en-US" sz="2800" dirty="0" smtClean="0">
                <a:ea typeface="ＭＳ Ｐゴシック" pitchFamily="33" charset="-128"/>
              </a:rPr>
              <a:t>Determination</a:t>
            </a:r>
          </a:p>
          <a:p>
            <a:pPr lvl="1" eaLnBrk="1" hangingPunct="1">
              <a:buFont typeface="Arial" charset="0"/>
              <a:buChar char="–"/>
              <a:defRPr/>
            </a:pPr>
            <a:r>
              <a:rPr lang="en-US" sz="1600" dirty="0">
                <a:ea typeface="ＭＳ Ｐゴシック" pitchFamily="33" charset="-128"/>
                <a:hlinkClick r:id="rId4"/>
              </a:rPr>
              <a:t>https://www.aphis.usda.gov/library/forms/pdf/PPQ_Form_391.pdf </a:t>
            </a:r>
            <a:endParaRPr lang="en-US" sz="1600" dirty="0" smtClean="0">
              <a:ea typeface="ＭＳ Ｐゴシック" pitchFamily="33" charset="-128"/>
            </a:endParaRPr>
          </a:p>
          <a:p>
            <a:pPr marL="0" indent="0" eaLnBrk="1" hangingPunct="1">
              <a:buFont typeface="Arial" charset="0"/>
              <a:buNone/>
              <a:defRPr/>
            </a:pPr>
            <a:endParaRPr lang="en-US" sz="2000" dirty="0">
              <a:ea typeface="ＭＳ Ｐゴシック" pitchFamily="33" charset="-128"/>
            </a:endParaRPr>
          </a:p>
          <a:p>
            <a:pPr marL="0" indent="0" eaLnBrk="1" hangingPunct="1">
              <a:buFont typeface="Arial" charset="0"/>
              <a:buNone/>
              <a:defRPr/>
            </a:pPr>
            <a:endParaRPr lang="en-US" dirty="0">
              <a:ea typeface="ＭＳ Ｐゴシック" pitchFamily="33" charset="-128"/>
            </a:endParaRPr>
          </a:p>
        </p:txBody>
      </p:sp>
      <p:pic>
        <p:nvPicPr>
          <p:cNvPr id="5" name="Picture 4"/>
          <p:cNvPicPr>
            <a:picLocks noChangeAspect="1"/>
          </p:cNvPicPr>
          <p:nvPr/>
        </p:nvPicPr>
        <p:blipFill>
          <a:blip r:embed="rId5"/>
          <a:stretch>
            <a:fillRect/>
          </a:stretch>
        </p:blipFill>
        <p:spPr>
          <a:xfrm>
            <a:off x="304800" y="304800"/>
            <a:ext cx="4267200" cy="5507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225"/>
          </a:xfrm>
          <a:prstGeom prst="rect">
            <a:avLst/>
          </a:prstGeom>
          <a:noFill/>
        </p:spPr>
        <p:txBody>
          <a:bodyPr>
            <a:spAutoFit/>
          </a:bodyPr>
          <a:lstStyle/>
          <a:p>
            <a:pPr marL="0" lvl="1" eaLnBrk="1" fontAlgn="auto" hangingPunct="1">
              <a:spcBef>
                <a:spcPts val="0"/>
              </a:spcBef>
              <a:spcAft>
                <a:spcPts val="0"/>
              </a:spcAft>
              <a:defRPr/>
            </a:pPr>
            <a:r>
              <a:rPr lang="en-US" sz="1050" dirty="0">
                <a:latin typeface="+mn-lt"/>
              </a:rPr>
              <a:t>Image credits: </a:t>
            </a:r>
            <a:r>
              <a:rPr lang="en-US" sz="1000" dirty="0">
                <a:latin typeface="+mn-lt"/>
                <a:hlinkClick r:id="rId4"/>
              </a:rPr>
              <a:t>https://www.aphis.usda.gov/library/forms/pdf/PPQ_Form_391.pdf </a:t>
            </a:r>
            <a:endParaRPr lang="en-US" sz="1000" dirty="0">
              <a:latin typeface="+mn-lt"/>
            </a:endParaRPr>
          </a:p>
          <a:p>
            <a:pPr eaLnBrk="1" fontAlgn="auto" hangingPunct="1">
              <a:spcBef>
                <a:spcPts val="0"/>
              </a:spcBef>
              <a:spcAft>
                <a:spcPts val="0"/>
              </a:spcAft>
              <a:defRPr/>
            </a:pPr>
            <a:endParaRPr lang="en-US" dirty="0">
              <a:latin typeface="+mn-lt"/>
            </a:endParaRPr>
          </a:p>
        </p:txBody>
      </p:sp>
      <p:sp>
        <p:nvSpPr>
          <p:cNvPr id="55302" name="Rectangle 5"/>
          <p:cNvSpPr>
            <a:spLocks noChangeArrowheads="1"/>
          </p:cNvSpPr>
          <p:nvPr/>
        </p:nvSpPr>
        <p:spPr bwMode="auto">
          <a:xfrm>
            <a:off x="33338" y="5867400"/>
            <a:ext cx="457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900"/>
              <a:t>An example of a PPQ form for sample submissions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Communications</a:t>
            </a:r>
          </a:p>
        </p:txBody>
      </p:sp>
      <p:sp>
        <p:nvSpPr>
          <p:cNvPr id="57347" name="Content Placeholder 2"/>
          <p:cNvSpPr>
            <a:spLocks noGrp="1"/>
          </p:cNvSpPr>
          <p:nvPr>
            <p:ph idx="1"/>
          </p:nvPr>
        </p:nvSpPr>
        <p:spPr>
          <a:xfrm>
            <a:off x="3048000" y="1371600"/>
            <a:ext cx="6096000" cy="4525963"/>
          </a:xfrm>
        </p:spPr>
        <p:txBody>
          <a:bodyPr/>
          <a:lstStyle/>
          <a:p>
            <a:pPr eaLnBrk="1" hangingPunct="1"/>
            <a:r>
              <a:rPr lang="en-US" altLang="en-US" smtClean="0"/>
              <a:t>Contact your State Plant Health Director</a:t>
            </a:r>
          </a:p>
          <a:p>
            <a:pPr lvl="1" eaLnBrk="1" hangingPunct="1"/>
            <a:r>
              <a:rPr lang="en-US" altLang="en-US" smtClean="0">
                <a:hlinkClick r:id="rId3"/>
              </a:rPr>
              <a:t>https://www.aphis.usda.gov/aphis/ourfocus/planthealth/ppq-program-overview/ct_sphd</a:t>
            </a:r>
            <a:endParaRPr lang="en-US" altLang="en-US" smtClean="0"/>
          </a:p>
          <a:p>
            <a:pPr eaLnBrk="1" hangingPunct="1"/>
            <a:r>
              <a:rPr lang="en-US" altLang="en-US" smtClean="0"/>
              <a:t>Contact your State Plant Regulatory Official </a:t>
            </a:r>
          </a:p>
          <a:p>
            <a:pPr lvl="1" eaLnBrk="1" hangingPunct="1"/>
            <a:r>
              <a:rPr lang="en-US" altLang="en-US" smtClean="0">
                <a:hlinkClick r:id="rId4"/>
              </a:rPr>
              <a:t>http://nationalplantboard.org/membership/</a:t>
            </a:r>
            <a:endParaRPr lang="en-US" altLang="en-US" smtClean="0"/>
          </a:p>
        </p:txBody>
      </p:sp>
      <p:pic>
        <p:nvPicPr>
          <p:cNvPr id="5734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2489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752600"/>
            <a:ext cx="180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4800" y="6400800"/>
            <a:ext cx="5638800" cy="530225"/>
          </a:xfrm>
          <a:prstGeom prst="rect">
            <a:avLst/>
          </a:prstGeom>
          <a:noFill/>
        </p:spPr>
        <p:txBody>
          <a:bodyPr>
            <a:spAutoFit/>
          </a:bodyPr>
          <a:lstStyle/>
          <a:p>
            <a:pPr marL="0" lvl="1" eaLnBrk="1" fontAlgn="auto" hangingPunct="1">
              <a:spcBef>
                <a:spcPts val="0"/>
              </a:spcBef>
              <a:spcAft>
                <a:spcPts val="0"/>
              </a:spcAft>
              <a:defRPr/>
            </a:pPr>
            <a:r>
              <a:rPr lang="en-US" sz="1050" dirty="0">
                <a:latin typeface="+mn-lt"/>
              </a:rPr>
              <a:t>Image credits: </a:t>
            </a:r>
            <a:r>
              <a:rPr lang="en-US" sz="1050" dirty="0">
                <a:latin typeface="+mn-lt"/>
                <a:hlinkClick r:id="rId7"/>
              </a:rPr>
              <a:t>http://</a:t>
            </a:r>
            <a:r>
              <a:rPr lang="en-US" sz="1050" dirty="0" err="1">
                <a:latin typeface="+mn-lt"/>
                <a:hlinkClick r:id="rId7"/>
              </a:rPr>
              <a:t>www.usda.gov</a:t>
            </a:r>
            <a:r>
              <a:rPr lang="en-US" sz="1050" dirty="0">
                <a:latin typeface="+mn-lt"/>
                <a:hlinkClick r:id="rId7"/>
              </a:rPr>
              <a:t>/</a:t>
            </a:r>
            <a:r>
              <a:rPr lang="en-US" sz="1050" dirty="0" err="1">
                <a:latin typeface="+mn-lt"/>
                <a:hlinkClick r:id="rId7"/>
              </a:rPr>
              <a:t>wps</a:t>
            </a:r>
            <a:r>
              <a:rPr lang="en-US" sz="1050" dirty="0">
                <a:latin typeface="+mn-lt"/>
                <a:hlinkClick r:id="rId7"/>
              </a:rPr>
              <a:t>/portal/</a:t>
            </a:r>
            <a:r>
              <a:rPr lang="en-US" sz="1050" dirty="0" err="1">
                <a:latin typeface="+mn-lt"/>
                <a:hlinkClick r:id="rId7"/>
              </a:rPr>
              <a:t>usda</a:t>
            </a:r>
            <a:r>
              <a:rPr lang="en-US" sz="1050" dirty="0">
                <a:latin typeface="+mn-lt"/>
                <a:hlinkClick r:id="rId7"/>
              </a:rPr>
              <a:t>/</a:t>
            </a:r>
            <a:r>
              <a:rPr lang="en-US" sz="1050" dirty="0" err="1">
                <a:latin typeface="+mn-lt"/>
                <a:hlinkClick r:id="rId7"/>
              </a:rPr>
              <a:t>usdahome</a:t>
            </a:r>
            <a:r>
              <a:rPr lang="en-US" sz="1050" dirty="0">
                <a:latin typeface="+mn-lt"/>
              </a:rPr>
              <a:t>; </a:t>
            </a:r>
            <a:r>
              <a:rPr lang="en-US" sz="1050" dirty="0">
                <a:latin typeface="+mn-lt"/>
                <a:hlinkClick r:id="rId8"/>
              </a:rPr>
              <a:t>http://</a:t>
            </a:r>
            <a:r>
              <a:rPr lang="en-US" sz="1050" dirty="0" err="1">
                <a:latin typeface="+mn-lt"/>
                <a:hlinkClick r:id="rId8"/>
              </a:rPr>
              <a:t>nationalplantboard.org</a:t>
            </a:r>
            <a:r>
              <a:rPr lang="en-US" sz="1050" dirty="0">
                <a:latin typeface="+mn-lt"/>
                <a:hlinkClick r:id="rId8"/>
              </a:rPr>
              <a:t>/</a:t>
            </a:r>
            <a:endParaRPr lang="en-US" sz="10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457200" y="76200"/>
            <a:ext cx="8229600" cy="1143000"/>
          </a:xfrm>
        </p:spPr>
        <p:txBody>
          <a:bodyPr/>
          <a:lstStyle/>
          <a:p>
            <a:pPr eaLnBrk="1" hangingPunct="1"/>
            <a:r>
              <a:rPr lang="en-US" altLang="en-US" smtClean="0"/>
              <a:t>Author and Publication Dates</a:t>
            </a:r>
          </a:p>
        </p:txBody>
      </p:sp>
      <p:sp>
        <p:nvSpPr>
          <p:cNvPr id="4" name="Content Placeholder 1"/>
          <p:cNvSpPr>
            <a:spLocks noGrp="1"/>
          </p:cNvSpPr>
          <p:nvPr>
            <p:ph idx="1"/>
          </p:nvPr>
        </p:nvSpPr>
        <p:spPr>
          <a:xfrm>
            <a:off x="457200" y="1295400"/>
            <a:ext cx="8229600" cy="4443413"/>
          </a:xfrm>
        </p:spPr>
        <p:txBody>
          <a:bodyPr>
            <a:normAutofit/>
          </a:bodyPr>
          <a:lstStyle/>
          <a:p>
            <a:pPr eaLnBrk="1" hangingPunct="1">
              <a:buFont typeface="Arial" charset="0"/>
              <a:buChar char="•"/>
              <a:defRPr/>
            </a:pPr>
            <a:r>
              <a:rPr lang="en-US" dirty="0" smtClean="0">
                <a:ea typeface="ＭＳ Ｐゴシック" pitchFamily="33" charset="-128"/>
              </a:rPr>
              <a:t>Brianna Whitman, B.S.</a:t>
            </a:r>
          </a:p>
          <a:p>
            <a:pPr lvl="1" eaLnBrk="1" hangingPunct="1">
              <a:buFont typeface="Calibri" panose="020F0502020204030204" pitchFamily="34" charset="0"/>
              <a:buChar char="‒"/>
              <a:defRPr/>
            </a:pPr>
            <a:r>
              <a:rPr lang="en-US" sz="2400" dirty="0" smtClean="0">
                <a:ea typeface="ＭＳ Ｐゴシック" pitchFamily="33" charset="-128"/>
              </a:rPr>
              <a:t>Laboratory Technician, Department of Entomology and Nematology, University of Florida</a:t>
            </a:r>
          </a:p>
          <a:p>
            <a:pPr eaLnBrk="1" hangingPunct="1">
              <a:buFont typeface="Arial" charset="0"/>
              <a:buChar char="•"/>
              <a:defRPr/>
            </a:pPr>
            <a:r>
              <a:rPr lang="en-US" dirty="0" smtClean="0">
                <a:ea typeface="ＭＳ Ｐゴシック" pitchFamily="33" charset="-128"/>
              </a:rPr>
              <a:t>Amanda Hodges, Ph.D.</a:t>
            </a:r>
          </a:p>
          <a:p>
            <a:pPr lvl="1" eaLnBrk="1" hangingPunct="1">
              <a:buFont typeface="Calibri" panose="020F0502020204030204" pitchFamily="34" charset="0"/>
              <a:buChar char="‒"/>
              <a:defRPr/>
            </a:pPr>
            <a:r>
              <a:rPr lang="en-US" sz="2400" dirty="0" smtClean="0">
                <a:ea typeface="ＭＳ Ｐゴシック" pitchFamily="33" charset="-128"/>
              </a:rPr>
              <a:t>Associate Extension Scientist, Department of Entomology and Nematology, University of Florida</a:t>
            </a:r>
          </a:p>
          <a:p>
            <a:pPr marL="457200" lvl="1" indent="0" eaLnBrk="1" hangingPunct="1">
              <a:buFont typeface="Arial" charset="0"/>
              <a:buNone/>
              <a:defRPr/>
            </a:pPr>
            <a:endParaRPr lang="en-US" sz="2400" dirty="0" smtClean="0">
              <a:ea typeface="ＭＳ Ｐゴシック" pitchFamily="33" charset="-128"/>
            </a:endParaRPr>
          </a:p>
          <a:p>
            <a:pPr marL="457200" lvl="1" indent="0" eaLnBrk="1" hangingPunct="1">
              <a:buFont typeface="Arial" charset="0"/>
              <a:buNone/>
              <a:defRPr/>
            </a:pPr>
            <a:r>
              <a:rPr lang="en-US" sz="2400" dirty="0" smtClean="0">
                <a:ea typeface="ＭＳ Ｐゴシック" pitchFamily="33" charset="-128"/>
              </a:rPr>
              <a:t>Publication date: October 2016</a:t>
            </a:r>
            <a:endParaRPr lang="en-US" sz="2400" dirty="0">
              <a:ea typeface="ＭＳ Ｐゴシック" pitchFamily="33"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False Codling Moth</a:t>
            </a:r>
          </a:p>
        </p:txBody>
      </p:sp>
      <p:sp>
        <p:nvSpPr>
          <p:cNvPr id="24579" name="TextBox 3"/>
          <p:cNvSpPr txBox="1">
            <a:spLocks noChangeArrowheads="1"/>
          </p:cNvSpPr>
          <p:nvPr/>
        </p:nvSpPr>
        <p:spPr bwMode="auto">
          <a:xfrm>
            <a:off x="152400" y="63246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Todd M. Gilligan and Marc E. Epstein, TortAI: Tortricids of Agricultural Importance, USDA APHIS ITP, Bugwood.org</a:t>
            </a:r>
          </a:p>
          <a:p>
            <a:pPr eaLnBrk="1" hangingPunct="1">
              <a:spcBef>
                <a:spcPct val="0"/>
              </a:spcBef>
              <a:buFontTx/>
              <a:buNone/>
            </a:pPr>
            <a:r>
              <a:rPr lang="en-US" altLang="en-US" sz="800"/>
              <a:t>5482546  </a:t>
            </a:r>
            <a:br>
              <a:rPr lang="en-US" altLang="en-US" sz="800"/>
            </a:br>
            <a:endParaRPr lang="en-US" altLang="en-US" sz="800"/>
          </a:p>
        </p:txBody>
      </p:sp>
      <p:pic>
        <p:nvPicPr>
          <p:cNvPr id="2054" name="Picture 6"/>
          <p:cNvPicPr>
            <a:picLocks noChangeAspect="1" noChangeArrowheads="1"/>
          </p:cNvPicPr>
          <p:nvPr/>
        </p:nvPicPr>
        <p:blipFill>
          <a:blip r:embed="rId3"/>
          <a:srcRect/>
          <a:stretch>
            <a:fillRect/>
          </a:stretch>
        </p:blipFill>
        <p:spPr bwMode="auto">
          <a:xfrm>
            <a:off x="3524250" y="1368425"/>
            <a:ext cx="544195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24581" name="TextBox 2"/>
          <p:cNvSpPr txBox="1">
            <a:spLocks noChangeArrowheads="1"/>
          </p:cNvSpPr>
          <p:nvPr/>
        </p:nvSpPr>
        <p:spPr bwMode="auto">
          <a:xfrm>
            <a:off x="228600" y="1382713"/>
            <a:ext cx="3124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Other common names: citrus codling moth, orange codling moth, orange moth, palomilla de la naranja, fausse carpocapse, and teigne de l’oranger</a:t>
            </a:r>
          </a:p>
          <a:p>
            <a:pPr eaLnBrk="1" hangingPunct="1">
              <a:spcBef>
                <a:spcPct val="0"/>
              </a:spcBef>
            </a:pPr>
            <a:r>
              <a:rPr lang="en-US" altLang="en-US" sz="2000"/>
              <a:t>Native to Africa</a:t>
            </a:r>
          </a:p>
          <a:p>
            <a:pPr eaLnBrk="1" hangingPunct="1">
              <a:spcBef>
                <a:spcPct val="0"/>
              </a:spcBef>
            </a:pPr>
            <a:r>
              <a:rPr lang="en-US" altLang="en-US" sz="2000"/>
              <a:t>Economic pest</a:t>
            </a:r>
          </a:p>
          <a:p>
            <a:pPr eaLnBrk="1" hangingPunct="1">
              <a:spcBef>
                <a:spcPct val="0"/>
              </a:spcBef>
            </a:pPr>
            <a:r>
              <a:rPr lang="en-US" altLang="en-US" sz="2000"/>
              <a:t>Not yet in the United States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lstStyle/>
          <a:p>
            <a:pPr eaLnBrk="1" hangingPunct="1"/>
            <a:r>
              <a:rPr lang="en-US" altLang="en-US" smtClean="0"/>
              <a:t>Reviewers</a:t>
            </a:r>
          </a:p>
        </p:txBody>
      </p:sp>
      <p:sp>
        <p:nvSpPr>
          <p:cNvPr id="61443" name="Content Placeholder 1"/>
          <p:cNvSpPr>
            <a:spLocks noGrp="1"/>
          </p:cNvSpPr>
          <p:nvPr>
            <p:ph idx="1"/>
          </p:nvPr>
        </p:nvSpPr>
        <p:spPr>
          <a:xfrm>
            <a:off x="457200" y="1295400"/>
            <a:ext cx="8229600" cy="4443413"/>
          </a:xfrm>
        </p:spPr>
        <p:txBody>
          <a:bodyPr/>
          <a:lstStyle/>
          <a:p>
            <a:pPr eaLnBrk="1" hangingPunct="1"/>
            <a:r>
              <a:rPr lang="en-US" altLang="en-US" smtClean="0">
                <a:solidFill>
                  <a:srgbClr val="000000"/>
                </a:solidFill>
              </a:rPr>
              <a:t>Catherine A. Marzolf</a:t>
            </a:r>
          </a:p>
          <a:p>
            <a:pPr lvl="1" eaLnBrk="1" hangingPunct="1"/>
            <a:r>
              <a:rPr lang="en-US" altLang="en-US" smtClean="0">
                <a:solidFill>
                  <a:srgbClr val="000000"/>
                </a:solidFill>
              </a:rPr>
              <a:t>Assistant State Plant Health Director, USDA APHIS PPQ</a:t>
            </a:r>
          </a:p>
          <a:p>
            <a:pPr eaLnBrk="1" hangingPunct="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algn="ctr" eaLnBrk="1" fontAlgn="auto" hangingPunct="1">
              <a:spcAft>
                <a:spcPts val="0"/>
              </a:spcAft>
              <a:defRPr/>
            </a:pPr>
            <a:r>
              <a:rPr lang="en-US" sz="4400" dirty="0">
                <a:latin typeface="+mj-lt"/>
                <a:ea typeface="+mj-ea"/>
                <a:cs typeface="+mj-cs"/>
              </a:rPr>
              <a:t>Educational Disclaimer and Citation</a:t>
            </a:r>
          </a:p>
        </p:txBody>
      </p:sp>
      <p:sp>
        <p:nvSpPr>
          <p:cNvPr id="5" name="Content Placeholder 2"/>
          <p:cNvSpPr txBox="1">
            <a:spLocks/>
          </p:cNvSpPr>
          <p:nvPr/>
        </p:nvSpPr>
        <p:spPr>
          <a:xfrm>
            <a:off x="457200" y="1143000"/>
            <a:ext cx="8229600" cy="4754563"/>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en-US" sz="3200" dirty="0">
                <a:latin typeface="+mn-lt"/>
              </a:rPr>
              <a:t>This presentation can be used for educational purposes for NON-PROFIT workshops, trainings, etc.</a:t>
            </a:r>
          </a:p>
          <a:p>
            <a:pPr marL="342900" indent="-342900" eaLnBrk="1" fontAlgn="auto" hangingPunct="1">
              <a:spcBef>
                <a:spcPct val="20000"/>
              </a:spcBef>
              <a:spcAft>
                <a:spcPts val="0"/>
              </a:spcAft>
              <a:buFont typeface="Arial" pitchFamily="34" charset="0"/>
              <a:buChar char="•"/>
              <a:defRPr/>
            </a:pPr>
            <a:r>
              <a:rPr lang="en-US" sz="3200" dirty="0">
                <a:latin typeface="+mn-lt"/>
              </a:rPr>
              <a:t>Citation: Whitman, Brianna and Amanda Hodges. 2016. False codling moth – </a:t>
            </a:r>
            <a:r>
              <a:rPr lang="en-US" sz="3200" i="1" dirty="0" err="1">
                <a:latin typeface="+mn-lt"/>
              </a:rPr>
              <a:t>Thaumatotibia</a:t>
            </a:r>
            <a:r>
              <a:rPr lang="en-US" sz="3200" i="1" dirty="0">
                <a:latin typeface="+mn-lt"/>
              </a:rPr>
              <a:t> </a:t>
            </a:r>
            <a:r>
              <a:rPr lang="en-US" sz="3200" i="1" dirty="0" err="1">
                <a:latin typeface="+mn-lt"/>
              </a:rPr>
              <a:t>leucotreta</a:t>
            </a:r>
            <a:r>
              <a:rPr lang="en-US" sz="3200" i="1" dirty="0">
                <a:latin typeface="+mn-lt"/>
              </a:rPr>
              <a:t>. </a:t>
            </a:r>
          </a:p>
          <a:p>
            <a:pPr eaLnBrk="1" fontAlgn="auto" hangingPunct="1">
              <a:spcBef>
                <a:spcPct val="20000"/>
              </a:spcBef>
              <a:spcAft>
                <a:spcPts val="0"/>
              </a:spcAft>
              <a:defRPr/>
            </a:pPr>
            <a:r>
              <a:rPr lang="en-US" sz="3200" i="1" dirty="0">
                <a:latin typeface="+mn-lt"/>
              </a:rPr>
              <a:t>    </a:t>
            </a:r>
            <a:r>
              <a:rPr lang="en-US" sz="3200" dirty="0">
                <a:latin typeface="+mn-lt"/>
              </a:rPr>
              <a:t>Accessed (add the date) – </a:t>
            </a:r>
          </a:p>
          <a:p>
            <a:pPr eaLnBrk="1" fontAlgn="auto" hangingPunct="1">
              <a:spcBef>
                <a:spcPct val="20000"/>
              </a:spcBef>
              <a:spcAft>
                <a:spcPts val="0"/>
              </a:spcAft>
              <a:defRPr/>
            </a:pPr>
            <a:r>
              <a:rPr lang="en-US" sz="3200" dirty="0">
                <a:latin typeface="+mn-lt"/>
              </a:rPr>
              <a:t>    www.protectingusnow.org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4" descr="background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00025"/>
            <a:ext cx="9144000" cy="831850"/>
          </a:xfrm>
          <a:prstGeom prst="rect">
            <a:avLst/>
          </a:prstGeom>
        </p:spPr>
        <p:txBody>
          <a:bodyPr>
            <a:spAutoFit/>
          </a:bodyPr>
          <a:lstStyle/>
          <a:p>
            <a:pPr algn="ctr" eaLnBrk="1" fontAlgn="auto" hangingPunct="1">
              <a:spcBef>
                <a:spcPts val="0"/>
              </a:spcBef>
              <a:spcAft>
                <a:spcPts val="0"/>
              </a:spcAft>
              <a:defRPr/>
            </a:pPr>
            <a:endParaRPr lang="en-US" sz="1600" dirty="0">
              <a:latin typeface="+mj-lt"/>
              <a:ea typeface="ＭＳ Ｐゴシック" pitchFamily="-110" charset="-128"/>
            </a:endParaRPr>
          </a:p>
          <a:p>
            <a:pPr algn="ctr" eaLnBrk="1" fontAlgn="auto" hangingPunct="1">
              <a:spcBef>
                <a:spcPts val="0"/>
              </a:spcBef>
              <a:spcAft>
                <a:spcPts val="0"/>
              </a:spcAft>
              <a:defRPr/>
            </a:pPr>
            <a:endParaRPr lang="en-US" sz="1600" dirty="0">
              <a:latin typeface="+mj-lt"/>
              <a:ea typeface="ＭＳ Ｐゴシック" pitchFamily="-110" charset="-128"/>
            </a:endParaRPr>
          </a:p>
          <a:p>
            <a:pPr algn="ctr" eaLnBrk="1" fontAlgn="auto" hangingPunct="1">
              <a:spcBef>
                <a:spcPts val="0"/>
              </a:spcBef>
              <a:spcAft>
                <a:spcPts val="0"/>
              </a:spcAft>
              <a:defRPr/>
            </a:pPr>
            <a:endParaRPr lang="en-US" sz="1600" dirty="0">
              <a:latin typeface="+mj-lt"/>
              <a:ea typeface="ＭＳ Ｐゴシック" pitchFamily="-110" charset="-128"/>
            </a:endParaRPr>
          </a:p>
        </p:txBody>
      </p:sp>
      <p:sp>
        <p:nvSpPr>
          <p:cNvPr id="65540" name="Title 1"/>
          <p:cNvSpPr>
            <a:spLocks noGrp="1"/>
          </p:cNvSpPr>
          <p:nvPr>
            <p:ph type="title"/>
          </p:nvPr>
        </p:nvSpPr>
        <p:spPr/>
        <p:txBody>
          <a:bodyPr/>
          <a:lstStyle/>
          <a:p>
            <a:pPr eaLnBrk="1" hangingPunct="1"/>
            <a:r>
              <a:rPr lang="en-US" altLang="en-US" smtClean="0"/>
              <a:t>Our Partners</a:t>
            </a:r>
          </a:p>
        </p:txBody>
      </p:sp>
      <p:sp>
        <p:nvSpPr>
          <p:cNvPr id="65541" name="Content Placeholder 4"/>
          <p:cNvSpPr>
            <a:spLocks noGrp="1"/>
          </p:cNvSpPr>
          <p:nvPr>
            <p:ph idx="1"/>
          </p:nvPr>
        </p:nvSpPr>
        <p:spPr>
          <a:xfrm>
            <a:off x="457200" y="1371600"/>
            <a:ext cx="8229600" cy="4525963"/>
          </a:xfrm>
        </p:spPr>
        <p:txBody>
          <a:bodyPr/>
          <a:lstStyle/>
          <a:p>
            <a:pPr eaLnBrk="1" hangingPunct="1"/>
            <a:r>
              <a:rPr lang="en-US" altLang="en-US" sz="2200" smtClean="0"/>
              <a:t>United States Department of Agriculture, National Institute of Food and Agriculture (USDA NIFA)</a:t>
            </a:r>
          </a:p>
          <a:p>
            <a:pPr eaLnBrk="1" hangingPunct="1"/>
            <a:r>
              <a:rPr lang="en-US" altLang="en-US" sz="2200" smtClean="0"/>
              <a:t>United States Department of Agriculture, Animal and Plant Health Inspection Service, Plant Protection and Quarantine (USDA APHIS PPQ)</a:t>
            </a:r>
          </a:p>
          <a:p>
            <a:pPr eaLnBrk="1" hangingPunct="1"/>
            <a:r>
              <a:rPr lang="en-US" altLang="en-US" sz="2200" smtClean="0"/>
              <a:t>Cooperative Agriculture Pest Survey (CAPS) Program</a:t>
            </a:r>
          </a:p>
          <a:p>
            <a:pPr eaLnBrk="1" hangingPunct="1"/>
            <a:r>
              <a:rPr lang="en-US" altLang="en-US" sz="2200" smtClean="0"/>
              <a:t>National Plant Board (NPB)</a:t>
            </a:r>
          </a:p>
          <a:p>
            <a:pPr eaLnBrk="1" hangingPunct="1"/>
            <a:r>
              <a:rPr lang="en-US" altLang="en-US" sz="2200" smtClean="0"/>
              <a:t>States Department of Agriculture</a:t>
            </a:r>
          </a:p>
          <a:p>
            <a:pPr eaLnBrk="1" hangingPunct="1"/>
            <a:r>
              <a:rPr lang="en-US" altLang="en-US" sz="2200" smtClean="0"/>
              <a:t>Extension Disaster Education Network (EDEN)</a:t>
            </a:r>
          </a:p>
          <a:p>
            <a:pPr eaLnBrk="1" hangingPunct="1"/>
            <a:r>
              <a:rPr lang="en-US" altLang="en-US" sz="2200" smtClean="0"/>
              <a:t>Center for Invasive Species and Ecosystem Health (Bugwood)</a:t>
            </a:r>
          </a:p>
          <a:p>
            <a:pPr eaLnBrk="1" hangingPunct="1"/>
            <a:r>
              <a:rPr lang="en-US" altLang="en-US" sz="2200" smtClean="0"/>
              <a:t>National Plant Diagnostic Network (NPDN)</a:t>
            </a:r>
          </a:p>
          <a:p>
            <a:pPr eaLnBrk="1" hangingPunct="1"/>
            <a:r>
              <a:rPr lang="en-US" altLang="en-US" sz="2200" smtClean="0"/>
              <a:t>U.S. Department of Homeland Security (DHS)</a:t>
            </a:r>
          </a:p>
          <a:p>
            <a:pPr eaLnBrk="1" hangingPunct="1"/>
            <a:r>
              <a:rPr lang="en-US" altLang="en-US" sz="2200" smtClean="0"/>
              <a:t>U.S. Forest Service (USFS)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85800"/>
          </a:xfrm>
        </p:spPr>
        <p:txBody>
          <a:bodyPr>
            <a:normAutofit fontScale="90000"/>
          </a:bodyPr>
          <a:lstStyle/>
          <a:p>
            <a:pPr eaLnBrk="1" hangingPunct="1">
              <a:defRPr/>
            </a:pPr>
            <a:r>
              <a:rPr lang="en-US" dirty="0" smtClean="0">
                <a:ea typeface="ＭＳ Ｐゴシック" pitchFamily="33" charset="-128"/>
              </a:rPr>
              <a:t>References</a:t>
            </a:r>
            <a:endParaRPr lang="en-US" dirty="0">
              <a:ea typeface="ＭＳ Ｐゴシック" pitchFamily="33" charset="-128"/>
            </a:endParaRPr>
          </a:p>
        </p:txBody>
      </p:sp>
      <p:sp>
        <p:nvSpPr>
          <p:cNvPr id="67587" name="Content Placeholder 1"/>
          <p:cNvSpPr>
            <a:spLocks noGrp="1"/>
          </p:cNvSpPr>
          <p:nvPr>
            <p:ph idx="1"/>
          </p:nvPr>
        </p:nvSpPr>
        <p:spPr>
          <a:xfrm>
            <a:off x="228600" y="1143000"/>
            <a:ext cx="8915400" cy="4800600"/>
          </a:xfrm>
        </p:spPr>
        <p:txBody>
          <a:bodyPr/>
          <a:lstStyle/>
          <a:p>
            <a:pPr marL="457200" lvl="1" indent="0" eaLnBrk="1" hangingPunct="1">
              <a:buFont typeface="Arial" panose="020B0604020202020204" pitchFamily="34" charset="0"/>
              <a:buNone/>
            </a:pPr>
            <a:endParaRPr lang="en-US" altLang="en-US" sz="1600" smtClean="0"/>
          </a:p>
          <a:p>
            <a:pPr eaLnBrk="1" hangingPunct="1"/>
            <a:endParaRPr lang="en-US" altLang="en-US" sz="2000" smtClean="0"/>
          </a:p>
        </p:txBody>
      </p:sp>
      <p:sp>
        <p:nvSpPr>
          <p:cNvPr id="67588" name="TextBox 3"/>
          <p:cNvSpPr txBox="1">
            <a:spLocks noChangeArrowheads="1"/>
          </p:cNvSpPr>
          <p:nvPr/>
        </p:nvSpPr>
        <p:spPr bwMode="auto">
          <a:xfrm>
            <a:off x="304800" y="1143000"/>
            <a:ext cx="8610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1800"/>
              <a:t> 1. Andermatt Biocontrol. 2016. Cryptex. Andermat Biocontrol AG. Accessed 6/29/16. </a:t>
            </a:r>
          </a:p>
          <a:p>
            <a:pPr lvl="1" eaLnBrk="1" hangingPunct="1">
              <a:spcBef>
                <a:spcPct val="0"/>
              </a:spcBef>
              <a:buFont typeface="Calibri" panose="020F0502020204030204" pitchFamily="34" charset="0"/>
              <a:buChar char="‒"/>
            </a:pPr>
            <a:r>
              <a:rPr lang="en-US" altLang="en-US" sz="1400"/>
              <a:t> http://www.export.biocontrol.ch/sites/products/bio-insecticides/baculovirus/cryptex.html </a:t>
            </a:r>
          </a:p>
          <a:p>
            <a:pPr eaLnBrk="1" hangingPunct="1">
              <a:spcBef>
                <a:spcPct val="0"/>
              </a:spcBef>
            </a:pPr>
            <a:r>
              <a:rPr lang="en-US" altLang="en-US" sz="1800"/>
              <a:t> 2. Anonymous. 2015. Thaumetotibia leucotreta (false codling moth). Invasive Species Compendium. Accessed 6/29/16. </a:t>
            </a:r>
          </a:p>
          <a:p>
            <a:pPr lvl="1" eaLnBrk="1" hangingPunct="1">
              <a:spcBef>
                <a:spcPct val="0"/>
              </a:spcBef>
              <a:buFont typeface="Calibri" panose="020F0502020204030204" pitchFamily="34" charset="0"/>
              <a:buChar char="‒"/>
            </a:pPr>
            <a:r>
              <a:rPr lang="en-US" altLang="en-US" sz="1400"/>
              <a:t> http://www.cabi.org/isc/datasheet/6904</a:t>
            </a:r>
          </a:p>
          <a:p>
            <a:pPr eaLnBrk="1" hangingPunct="1">
              <a:spcBef>
                <a:spcPct val="0"/>
              </a:spcBef>
            </a:pPr>
            <a:r>
              <a:rPr lang="en-US" altLang="en-US" sz="1800"/>
              <a:t> 3. Carpenter, J., S. Bloem, and H. Hofmeyr. 2007. Area-wide Control Tactics for the False Codling Moth </a:t>
            </a:r>
            <a:r>
              <a:rPr lang="en-US" altLang="en-US" sz="1800" i="1"/>
              <a:t>Thaumatotibia leucortreta</a:t>
            </a:r>
            <a:r>
              <a:rPr lang="en-US" altLang="en-US" sz="1800"/>
              <a:t> in South Africa: a Potential Invasive Species. Area-wide Control of Insect Pests: 351-359. U.S. Government.</a:t>
            </a:r>
          </a:p>
          <a:p>
            <a:pPr eaLnBrk="1" hangingPunct="1">
              <a:spcBef>
                <a:spcPct val="0"/>
              </a:spcBef>
            </a:pPr>
            <a:r>
              <a:rPr lang="en-US" altLang="en-US" sz="1800"/>
              <a:t> 4. EPPO. 2016. European and Mediterranean Plant Protection Organization: </a:t>
            </a:r>
            <a:r>
              <a:rPr lang="en-US" altLang="en-US" sz="1800" i="1"/>
              <a:t>Thaumatotibia leucotreta</a:t>
            </a:r>
            <a:r>
              <a:rPr lang="en-US" altLang="en-US" sz="1800"/>
              <a:t> (Lepidoptera: Tortricidae). OEPP. EPPO. Accessed 6/29/16. </a:t>
            </a:r>
          </a:p>
          <a:p>
            <a:pPr lvl="1" eaLnBrk="1" hangingPunct="1">
              <a:spcBef>
                <a:spcPct val="0"/>
              </a:spcBef>
              <a:buFont typeface="Calibri" panose="020F0502020204030204" pitchFamily="34" charset="0"/>
              <a:buChar char="‒"/>
            </a:pPr>
            <a:r>
              <a:rPr lang="en-US" altLang="en-US" sz="1400"/>
              <a:t> https://www.eppo.int/QUARANTINE/Alert_List/insects/thaumatotibia_leucotreta.htm</a:t>
            </a:r>
          </a:p>
          <a:p>
            <a:pPr eaLnBrk="1" hangingPunct="1">
              <a:spcBef>
                <a:spcPct val="0"/>
              </a:spcBef>
            </a:pPr>
            <a:r>
              <a:rPr lang="en-US" altLang="en-US" sz="1800"/>
              <a:t> 5. Gendall, Kierryn Leigh. 2007. </a:t>
            </a:r>
            <a:r>
              <a:rPr lang="en-US" altLang="en-US" sz="1800" i="1"/>
              <a:t>Agathis bishop</a:t>
            </a:r>
            <a:r>
              <a:rPr lang="en-US" altLang="en-US" sz="1800"/>
              <a:t> (Nixon) (Hymenoptera: Braconidae): its biology and usefulness as a biological control agent for false codling moth (FCM), </a:t>
            </a:r>
            <a:r>
              <a:rPr lang="en-US" altLang="en-US" sz="1800" i="1"/>
              <a:t>Thaumatotibia leucotreta</a:t>
            </a:r>
            <a:r>
              <a:rPr lang="en-US" altLang="en-US" sz="1800"/>
              <a:t> (Meyrick) (Lepidoptera: Tortricidae), on citrus. Rhodes University.</a:t>
            </a:r>
          </a:p>
          <a:p>
            <a:pPr eaLnBrk="1" hangingPunct="1">
              <a:spcBef>
                <a:spcPct val="0"/>
              </a:spcBef>
            </a:pPr>
            <a:r>
              <a:rPr lang="en-US" altLang="en-US" sz="1800"/>
              <a:t> 6. Gillian, Todd M. and Marc E. Epstein. 2014. TortAI: Tortricids of Agricultural Importance. Colorado State University. Accessed 6/29/16. </a:t>
            </a:r>
          </a:p>
          <a:p>
            <a:pPr lvl="1" eaLnBrk="1" hangingPunct="1">
              <a:spcBef>
                <a:spcPct val="0"/>
              </a:spcBef>
              <a:buFont typeface="Calibri" panose="020F0502020204030204" pitchFamily="34" charset="0"/>
              <a:buChar char="‒"/>
            </a:pPr>
            <a:r>
              <a:rPr lang="en-US" altLang="en-US" sz="1400"/>
              <a:t> http://idtools.org/id/leps/tortai/Thaumatotibia_leucotreta.htm</a:t>
            </a:r>
          </a:p>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52400"/>
            <a:ext cx="8229600" cy="1143000"/>
          </a:xfrm>
        </p:spPr>
        <p:txBody>
          <a:bodyPr/>
          <a:lstStyle/>
          <a:p>
            <a:pPr eaLnBrk="1" hangingPunct="1"/>
            <a:r>
              <a:rPr lang="en-US" altLang="en-US" smtClean="0"/>
              <a:t>References</a:t>
            </a:r>
          </a:p>
        </p:txBody>
      </p:sp>
      <p:sp>
        <p:nvSpPr>
          <p:cNvPr id="69635" name="TextBox 3"/>
          <p:cNvSpPr txBox="1">
            <a:spLocks noChangeArrowheads="1"/>
          </p:cNvSpPr>
          <p:nvPr/>
        </p:nvSpPr>
        <p:spPr bwMode="auto">
          <a:xfrm>
            <a:off x="228600" y="1066800"/>
            <a:ext cx="8610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1800"/>
              <a:t> 7. North American Moth Photographers Group. 2016. Mississippi State University, Mississippi Entomological Museum. Accessed 6/29/16. </a:t>
            </a:r>
          </a:p>
          <a:p>
            <a:pPr lvl="1" eaLnBrk="1" hangingPunct="1">
              <a:spcBef>
                <a:spcPct val="0"/>
              </a:spcBef>
              <a:buFont typeface="Calibri" panose="020F0502020204030204" pitchFamily="34" charset="0"/>
              <a:buChar char="‒"/>
            </a:pPr>
            <a:r>
              <a:rPr lang="en-US" altLang="en-US" sz="1400"/>
              <a:t> http://mothphotographersgroup.msstate.edu/species.php?hodges=19685</a:t>
            </a:r>
          </a:p>
          <a:p>
            <a:pPr eaLnBrk="1" hangingPunct="1">
              <a:spcBef>
                <a:spcPct val="0"/>
              </a:spcBef>
            </a:pPr>
            <a:r>
              <a:rPr lang="en-US" altLang="en-US" sz="1800"/>
              <a:t> 8. Plantwise Technical Factsheet: false codling moth (</a:t>
            </a:r>
            <a:r>
              <a:rPr lang="en-US" altLang="en-US" sz="1800" i="1"/>
              <a:t>Thaumatotibia leucotreta</a:t>
            </a:r>
            <a:r>
              <a:rPr lang="en-US" altLang="en-US" sz="1800"/>
              <a:t>). 2016. Plantwise Knowledge Bank. Accessed 6/29/16. </a:t>
            </a:r>
          </a:p>
          <a:p>
            <a:pPr lvl="1" eaLnBrk="1" hangingPunct="1">
              <a:spcBef>
                <a:spcPct val="0"/>
              </a:spcBef>
              <a:buFont typeface="Calibri" panose="020F0502020204030204" pitchFamily="34" charset="0"/>
              <a:buChar char="‒"/>
            </a:pPr>
            <a:r>
              <a:rPr lang="en-US" altLang="en-US" sz="1400"/>
              <a:t> http://www.plantwise.org/KnowledgeBank/Datasheet.aspx?dsid=6904</a:t>
            </a:r>
          </a:p>
          <a:p>
            <a:pPr eaLnBrk="1" hangingPunct="1">
              <a:spcBef>
                <a:spcPct val="0"/>
              </a:spcBef>
            </a:pPr>
            <a:r>
              <a:rPr lang="en-US" altLang="en-US" sz="1800"/>
              <a:t> 9. U.S. Department Of Agriculture, Animal Plant Health Inspection Service, Plant Protection and Quarantine, Emergency and Domestic Programs. 2010. New Pest Response Guidelines: False Codling Moth </a:t>
            </a:r>
            <a:r>
              <a:rPr lang="en-US" altLang="en-US" sz="1800" i="1"/>
              <a:t>Thaumatotibia leucotreta</a:t>
            </a:r>
            <a:r>
              <a:rPr lang="en-US" altLang="en-US" sz="1800"/>
              <a:t>. Riverdale, Maryland </a:t>
            </a:r>
          </a:p>
          <a:p>
            <a:pPr lvl="1" eaLnBrk="1" hangingPunct="1">
              <a:spcBef>
                <a:spcPct val="0"/>
              </a:spcBef>
              <a:buFont typeface="Calibri" panose="020F0502020204030204" pitchFamily="34" charset="0"/>
              <a:buChar char="‒"/>
            </a:pPr>
            <a:r>
              <a:rPr lang="en-US" altLang="en-US" sz="1800"/>
              <a:t> </a:t>
            </a:r>
            <a:r>
              <a:rPr lang="en-US" altLang="en-US" sz="1400"/>
              <a:t>http://www.aphis.usda.gov/import_export/plants/manuals/online_manuals.shtml</a:t>
            </a:r>
            <a:endParaRPr lang="en-US" alt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533400" y="55563"/>
            <a:ext cx="8229600" cy="1143000"/>
          </a:xfrm>
        </p:spPr>
        <p:txBody>
          <a:bodyPr/>
          <a:lstStyle/>
          <a:p>
            <a:pPr eaLnBrk="1" hangingPunct="1"/>
            <a:r>
              <a:rPr lang="en-US" altLang="en-US" smtClean="0"/>
              <a:t>Potential Distribution in the U.S.</a:t>
            </a:r>
          </a:p>
        </p:txBody>
      </p:sp>
      <p:sp>
        <p:nvSpPr>
          <p:cNvPr id="26627" name="TextBox 13"/>
          <p:cNvSpPr txBox="1">
            <a:spLocks noChangeArrowheads="1"/>
          </p:cNvSpPr>
          <p:nvPr/>
        </p:nvSpPr>
        <p:spPr bwMode="auto">
          <a:xfrm>
            <a:off x="152400" y="6489700"/>
            <a:ext cx="563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Map-USDA Pest Response Guidelines</a:t>
            </a:r>
          </a:p>
        </p:txBody>
      </p:sp>
      <p:pic>
        <p:nvPicPr>
          <p:cNvPr id="1026" name="Picture 2"/>
          <p:cNvPicPr>
            <a:picLocks noChangeAspect="1" noChangeArrowheads="1"/>
          </p:cNvPicPr>
          <p:nvPr/>
        </p:nvPicPr>
        <p:blipFill>
          <a:blip r:embed="rId3"/>
          <a:srcRect/>
          <a:stretch>
            <a:fillRect/>
          </a:stretch>
        </p:blipFill>
        <p:spPr bwMode="auto">
          <a:xfrm>
            <a:off x="-304800" y="1417638"/>
            <a:ext cx="7805738" cy="707231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extLst>
        </p:spPr>
      </p:pic>
      <p:sp>
        <p:nvSpPr>
          <p:cNvPr id="26629" name="TextBox 1"/>
          <p:cNvSpPr txBox="1">
            <a:spLocks noChangeArrowheads="1"/>
          </p:cNvSpPr>
          <p:nvPr/>
        </p:nvSpPr>
        <p:spPr bwMode="auto">
          <a:xfrm>
            <a:off x="6172200" y="3505200"/>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A singe male moth was found in Ventura, CA</a:t>
            </a:r>
          </a:p>
          <a:p>
            <a:pPr eaLnBrk="1" hangingPunct="1">
              <a:spcBef>
                <a:spcPct val="0"/>
              </a:spcBef>
            </a:pPr>
            <a:r>
              <a:rPr lang="en-US" altLang="en-US" sz="2000"/>
              <a:t>Often intercepted at quarantine </a:t>
            </a:r>
          </a:p>
        </p:txBody>
      </p:sp>
      <p:pic>
        <p:nvPicPr>
          <p:cNvPr id="2663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670425"/>
            <a:ext cx="95567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2"/>
          <p:cNvSpPr txBox="1">
            <a:spLocks noChangeArrowheads="1"/>
          </p:cNvSpPr>
          <p:nvPr/>
        </p:nvSpPr>
        <p:spPr bwMode="auto">
          <a:xfrm>
            <a:off x="1309688" y="1120775"/>
            <a:ext cx="4576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a:t>Risk Map</a:t>
            </a:r>
          </a:p>
          <a:p>
            <a:pPr algn="ctr"/>
            <a:r>
              <a:rPr lang="en-US" altLang="en-US" b="1" i="1"/>
              <a:t>Thaumatotibia leucotreta</a:t>
            </a:r>
            <a:r>
              <a:rPr lang="en-US" altLang="en-US" b="1"/>
              <a:t>, False Codling Moth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Global Distribution of the False Codling Moth</a:t>
            </a:r>
          </a:p>
        </p:txBody>
      </p:sp>
      <p:sp>
        <p:nvSpPr>
          <p:cNvPr id="28675" name="TextBox 3"/>
          <p:cNvSpPr txBox="1">
            <a:spLocks noChangeArrowheads="1"/>
          </p:cNvSpPr>
          <p:nvPr/>
        </p:nvSpPr>
        <p:spPr bwMode="auto">
          <a:xfrm>
            <a:off x="152400" y="6324600"/>
            <a:ext cx="563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http://www.cabi.org/isc/datasheet/6904</a:t>
            </a:r>
          </a:p>
        </p:txBody>
      </p:sp>
      <p:pic>
        <p:nvPicPr>
          <p:cNvPr id="1026" name="Picture 2" descr="Distribution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286000"/>
            <a:ext cx="5108331" cy="2171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pic>
        <p:nvPicPr>
          <p:cNvPr id="1028" name="Picture 4" descr="Distribution map (africa)"/>
          <p:cNvPicPr>
            <a:picLocks noChangeAspect="1" noChangeArrowheads="1"/>
          </p:cNvPicPr>
          <p:nvPr/>
        </p:nvPicPr>
        <p:blipFill>
          <a:blip r:embed="rId4"/>
          <a:srcRect/>
          <a:stretch>
            <a:fillRect/>
          </a:stretch>
        </p:blipFill>
        <p:spPr bwMode="auto">
          <a:xfrm>
            <a:off x="1219200" y="3429000"/>
            <a:ext cx="3286125"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28678" name="TextBox 2"/>
          <p:cNvSpPr txBox="1">
            <a:spLocks noChangeArrowheads="1"/>
          </p:cNvSpPr>
          <p:nvPr/>
        </p:nvSpPr>
        <p:spPr bwMode="auto">
          <a:xfrm>
            <a:off x="882650" y="2003425"/>
            <a:ext cx="26987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spcBef>
                <a:spcPct val="0"/>
              </a:spcBef>
            </a:pPr>
            <a:r>
              <a:rPr lang="en-US" altLang="en-US" sz="2000"/>
              <a:t>Global distribution</a:t>
            </a:r>
          </a:p>
          <a:p>
            <a:pPr eaLnBrk="1" hangingPunct="1">
              <a:lnSpc>
                <a:spcPct val="150000"/>
              </a:lnSpc>
              <a:spcBef>
                <a:spcPct val="0"/>
              </a:spcBef>
            </a:pPr>
            <a:r>
              <a:rPr lang="en-US" altLang="en-US" sz="2000"/>
              <a:t>Distribution in Africa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143000"/>
          </a:xfrm>
        </p:spPr>
        <p:txBody>
          <a:bodyPr/>
          <a:lstStyle/>
          <a:p>
            <a:pPr eaLnBrk="1" hangingPunct="1"/>
            <a:r>
              <a:rPr lang="en-US" altLang="en-US" smtClean="0"/>
              <a:t>Pest of Fruits and Seeds </a:t>
            </a:r>
          </a:p>
        </p:txBody>
      </p:sp>
      <p:sp>
        <p:nvSpPr>
          <p:cNvPr id="30723" name="TextBox 6"/>
          <p:cNvSpPr txBox="1">
            <a:spLocks noChangeArrowheads="1"/>
          </p:cNvSpPr>
          <p:nvPr/>
        </p:nvSpPr>
        <p:spPr bwMode="auto">
          <a:xfrm>
            <a:off x="0" y="6396038"/>
            <a:ext cx="624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a:t>
            </a:r>
            <a:r>
              <a:rPr lang="en-US" altLang="en-US" sz="800" b="1"/>
              <a:t>Oak</a:t>
            </a:r>
            <a:r>
              <a:rPr lang="en-US" altLang="en-US" sz="800"/>
              <a:t> - Wikipedia https://en.wikipedia.org/wiki/Oak </a:t>
            </a:r>
            <a:r>
              <a:rPr lang="en-US" altLang="en-US" sz="800" b="1"/>
              <a:t>Peach </a:t>
            </a:r>
            <a:r>
              <a:rPr lang="en-US" altLang="en-US" sz="800"/>
              <a:t>- https://www.britannica.com/plant/peach </a:t>
            </a:r>
            <a:r>
              <a:rPr lang="en-US" altLang="en-US" sz="800" b="1"/>
              <a:t>Orange</a:t>
            </a:r>
            <a:r>
              <a:rPr lang="en-US" altLang="en-US" sz="800"/>
              <a:t> – By Ellen Levy Finch (Elf) - Own work, CC BY-SA 3.0, https://commons.wikimedia.org/w/index.php?curid=39146 </a:t>
            </a:r>
            <a:r>
              <a:rPr lang="en-US" altLang="en-US" sz="800" b="1"/>
              <a:t>Corn </a:t>
            </a:r>
            <a:r>
              <a:rPr lang="en-US" altLang="en-US" sz="800"/>
              <a:t>– https://www.britannica.com/plant/corn-plant  </a:t>
            </a:r>
            <a:r>
              <a:rPr lang="en-US" altLang="en-US" sz="800" b="1"/>
              <a:t>Cotton </a:t>
            </a:r>
            <a:r>
              <a:rPr lang="en-US" altLang="en-US" sz="800"/>
              <a:t>- Public Domain, https://commons.wikimedia.org/w/index.php?curid=689304</a:t>
            </a:r>
          </a:p>
        </p:txBody>
      </p:sp>
      <p:sp>
        <p:nvSpPr>
          <p:cNvPr id="30724" name="TextBox 2"/>
          <p:cNvSpPr txBox="1">
            <a:spLocks noChangeArrowheads="1"/>
          </p:cNvSpPr>
          <p:nvPr/>
        </p:nvSpPr>
        <p:spPr bwMode="auto">
          <a:xfrm>
            <a:off x="3065463" y="914400"/>
            <a:ext cx="2954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Very broad host range</a:t>
            </a:r>
          </a:p>
          <a:p>
            <a:pPr eaLnBrk="1" hangingPunct="1">
              <a:spcBef>
                <a:spcPct val="0"/>
              </a:spcBef>
            </a:pPr>
            <a:r>
              <a:rPr lang="en-US" altLang="en-US" sz="2000"/>
              <a:t>Some primary hosts include: corn, orange, peach, oak, and cotton</a:t>
            </a:r>
          </a:p>
        </p:txBody>
      </p:sp>
      <p:pic>
        <p:nvPicPr>
          <p:cNvPr id="5" name="Picture 2" descr="Quercus robur.jpg"/>
          <p:cNvPicPr>
            <a:picLocks noChangeAspect="1" noChangeArrowheads="1"/>
          </p:cNvPicPr>
          <p:nvPr/>
        </p:nvPicPr>
        <p:blipFill>
          <a:blip r:embed="rId3"/>
          <a:srcRect/>
          <a:stretch>
            <a:fillRect/>
          </a:stretch>
        </p:blipFill>
        <p:spPr bwMode="auto">
          <a:xfrm>
            <a:off x="3448050" y="2495550"/>
            <a:ext cx="2095500"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26" name="Picture 2"/>
          <p:cNvPicPr>
            <a:picLocks noChangeAspect="1" noChangeArrowheads="1"/>
          </p:cNvPicPr>
          <p:nvPr/>
        </p:nvPicPr>
        <p:blipFill>
          <a:blip r:embed="rId4"/>
          <a:srcRect/>
          <a:stretch>
            <a:fillRect/>
          </a:stretch>
        </p:blipFill>
        <p:spPr bwMode="auto">
          <a:xfrm>
            <a:off x="5943600" y="3733800"/>
            <a:ext cx="2514600" cy="1997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27" name="Picture 3"/>
          <p:cNvPicPr>
            <a:picLocks noChangeAspect="1" noChangeArrowheads="1"/>
          </p:cNvPicPr>
          <p:nvPr/>
        </p:nvPicPr>
        <p:blipFill>
          <a:blip r:embed="rId5"/>
          <a:srcRect/>
          <a:stretch>
            <a:fillRect/>
          </a:stretch>
        </p:blipFill>
        <p:spPr bwMode="auto">
          <a:xfrm>
            <a:off x="6113463" y="838200"/>
            <a:ext cx="1354137" cy="2701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28" name="Picture 4"/>
          <p:cNvPicPr>
            <a:picLocks noChangeAspect="1" noChangeArrowheads="1"/>
          </p:cNvPicPr>
          <p:nvPr/>
        </p:nvPicPr>
        <p:blipFill>
          <a:blip r:embed="rId6"/>
          <a:srcRect/>
          <a:stretch>
            <a:fillRect/>
          </a:stretch>
        </p:blipFill>
        <p:spPr bwMode="auto">
          <a:xfrm>
            <a:off x="228600" y="3810000"/>
            <a:ext cx="283686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29" name="Picture 5"/>
          <p:cNvPicPr>
            <a:picLocks noChangeAspect="1" noChangeArrowheads="1"/>
          </p:cNvPicPr>
          <p:nvPr/>
        </p:nvPicPr>
        <p:blipFill>
          <a:blip r:embed="rId7"/>
          <a:srcRect/>
          <a:stretch>
            <a:fillRect/>
          </a:stretch>
        </p:blipFill>
        <p:spPr bwMode="auto">
          <a:xfrm>
            <a:off x="1066800" y="1143000"/>
            <a:ext cx="1852613" cy="230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30730" name="TextBox 3"/>
          <p:cNvSpPr txBox="1">
            <a:spLocks noChangeArrowheads="1"/>
          </p:cNvSpPr>
          <p:nvPr/>
        </p:nvSpPr>
        <p:spPr bwMode="auto">
          <a:xfrm>
            <a:off x="1087438" y="2830513"/>
            <a:ext cx="762000" cy="3698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Peach</a:t>
            </a:r>
          </a:p>
        </p:txBody>
      </p:sp>
      <p:sp>
        <p:nvSpPr>
          <p:cNvPr id="30731" name="TextBox 5"/>
          <p:cNvSpPr txBox="1">
            <a:spLocks noChangeArrowheads="1"/>
          </p:cNvSpPr>
          <p:nvPr/>
        </p:nvSpPr>
        <p:spPr bwMode="auto">
          <a:xfrm>
            <a:off x="3429000" y="50292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Oak</a:t>
            </a:r>
          </a:p>
        </p:txBody>
      </p:sp>
      <p:sp>
        <p:nvSpPr>
          <p:cNvPr id="30732" name="TextBox 7"/>
          <p:cNvSpPr txBox="1">
            <a:spLocks noChangeArrowheads="1"/>
          </p:cNvSpPr>
          <p:nvPr/>
        </p:nvSpPr>
        <p:spPr bwMode="auto">
          <a:xfrm>
            <a:off x="6172200" y="3135313"/>
            <a:ext cx="685800" cy="3698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Corn</a:t>
            </a:r>
          </a:p>
        </p:txBody>
      </p:sp>
      <p:sp>
        <p:nvSpPr>
          <p:cNvPr id="30733" name="TextBox 8"/>
          <p:cNvSpPr txBox="1">
            <a:spLocks noChangeArrowheads="1"/>
          </p:cNvSpPr>
          <p:nvPr/>
        </p:nvSpPr>
        <p:spPr bwMode="auto">
          <a:xfrm>
            <a:off x="228600" y="5181600"/>
            <a:ext cx="858838" cy="3698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Cotton</a:t>
            </a:r>
          </a:p>
        </p:txBody>
      </p:sp>
      <p:sp>
        <p:nvSpPr>
          <p:cNvPr id="30734" name="TextBox 9"/>
          <p:cNvSpPr txBox="1">
            <a:spLocks noChangeArrowheads="1"/>
          </p:cNvSpPr>
          <p:nvPr/>
        </p:nvSpPr>
        <p:spPr bwMode="auto">
          <a:xfrm>
            <a:off x="6010275" y="5322888"/>
            <a:ext cx="914400" cy="3683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Orange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1143000"/>
          </a:xfrm>
        </p:spPr>
        <p:txBody>
          <a:bodyPr/>
          <a:lstStyle/>
          <a:p>
            <a:pPr eaLnBrk="1" hangingPunct="1"/>
            <a:r>
              <a:rPr lang="en-US" altLang="en-US" smtClean="0"/>
              <a:t>Damage </a:t>
            </a:r>
          </a:p>
        </p:txBody>
      </p:sp>
      <p:sp>
        <p:nvSpPr>
          <p:cNvPr id="32771" name="TextBox 11"/>
          <p:cNvSpPr txBox="1">
            <a:spLocks noChangeArrowheads="1"/>
          </p:cNvSpPr>
          <p:nvPr/>
        </p:nvSpPr>
        <p:spPr bwMode="auto">
          <a:xfrm>
            <a:off x="152400" y="6248400"/>
            <a:ext cx="6096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Kenneth R. Law, USDA APHIS PPQ, Bugwood.org 5471810</a:t>
            </a:r>
          </a:p>
        </p:txBody>
      </p:sp>
      <p:pic>
        <p:nvPicPr>
          <p:cNvPr id="4" name="Picture 2"/>
          <p:cNvPicPr>
            <a:picLocks noChangeAspect="1" noChangeArrowheads="1"/>
          </p:cNvPicPr>
          <p:nvPr/>
        </p:nvPicPr>
        <p:blipFill>
          <a:blip r:embed="rId3"/>
          <a:srcRect/>
          <a:stretch>
            <a:fillRect/>
          </a:stretch>
        </p:blipFill>
        <p:spPr bwMode="auto">
          <a:xfrm>
            <a:off x="838200" y="1447800"/>
            <a:ext cx="4535488" cy="318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3" name="TextBox 4"/>
          <p:cNvSpPr txBox="1">
            <a:spLocks noChangeArrowheads="1"/>
          </p:cNvSpPr>
          <p:nvPr/>
        </p:nvSpPr>
        <p:spPr bwMode="auto">
          <a:xfrm>
            <a:off x="5562600" y="1981200"/>
            <a:ext cx="3352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a:t> Varies depending on host</a:t>
            </a:r>
          </a:p>
          <a:p>
            <a:pPr eaLnBrk="1" hangingPunct="1">
              <a:spcBef>
                <a:spcPct val="0"/>
              </a:spcBef>
            </a:pPr>
            <a:r>
              <a:rPr lang="en-US" altLang="en-US" sz="2000"/>
              <a:t> Hidden inside fruit</a:t>
            </a:r>
          </a:p>
          <a:p>
            <a:pPr eaLnBrk="1" hangingPunct="1">
              <a:spcBef>
                <a:spcPct val="0"/>
              </a:spcBef>
            </a:pPr>
            <a:r>
              <a:rPr lang="en-US" altLang="en-US" sz="2000"/>
              <a:t> Little or no external signs</a:t>
            </a:r>
          </a:p>
          <a:p>
            <a:pPr eaLnBrk="1" hangingPunct="1">
              <a:spcBef>
                <a:spcPct val="0"/>
              </a:spcBef>
            </a:pPr>
            <a:r>
              <a:rPr lang="en-US" altLang="en-US" sz="2000"/>
              <a:t> Can cause premature fruit drop</a:t>
            </a:r>
          </a:p>
          <a:p>
            <a:pPr eaLnBrk="1" hangingPunct="1">
              <a:spcBef>
                <a:spcPct val="0"/>
              </a:spcBef>
            </a:pPr>
            <a:r>
              <a:rPr lang="en-US" altLang="en-US" sz="2000"/>
              <a:t> Can cause secondary infections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457200" y="0"/>
            <a:ext cx="8229600" cy="1143000"/>
          </a:xfrm>
        </p:spPr>
        <p:txBody>
          <a:bodyPr/>
          <a:lstStyle/>
          <a:p>
            <a:pPr eaLnBrk="1" hangingPunct="1"/>
            <a:r>
              <a:rPr lang="en-US" altLang="en-US" smtClean="0"/>
              <a:t>Life cycle</a:t>
            </a:r>
          </a:p>
        </p:txBody>
      </p:sp>
      <p:sp>
        <p:nvSpPr>
          <p:cNvPr id="10" name="Up Arrow 9"/>
          <p:cNvSpPr/>
          <p:nvPr/>
        </p:nvSpPr>
        <p:spPr>
          <a:xfrm rot="3142500">
            <a:off x="2582069" y="1162844"/>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2" name="Up Arrow 11"/>
          <p:cNvSpPr/>
          <p:nvPr/>
        </p:nvSpPr>
        <p:spPr>
          <a:xfrm rot="19068428">
            <a:off x="2360613" y="4135438"/>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4821" name="TextBox 14"/>
          <p:cNvSpPr txBox="1">
            <a:spLocks noChangeArrowheads="1"/>
          </p:cNvSpPr>
          <p:nvPr/>
        </p:nvSpPr>
        <p:spPr bwMode="auto">
          <a:xfrm>
            <a:off x="7010400" y="3810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Larvae</a:t>
            </a:r>
            <a:endParaRPr lang="en-US" altLang="en-US" sz="1800"/>
          </a:p>
        </p:txBody>
      </p:sp>
      <p:sp>
        <p:nvSpPr>
          <p:cNvPr id="34822" name="TextBox 16"/>
          <p:cNvSpPr txBox="1">
            <a:spLocks noChangeArrowheads="1"/>
          </p:cNvSpPr>
          <p:nvPr/>
        </p:nvSpPr>
        <p:spPr bwMode="auto">
          <a:xfrm>
            <a:off x="838200" y="3886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Adult</a:t>
            </a:r>
          </a:p>
        </p:txBody>
      </p:sp>
      <p:sp>
        <p:nvSpPr>
          <p:cNvPr id="34823" name="TextBox 17"/>
          <p:cNvSpPr txBox="1">
            <a:spLocks noChangeArrowheads="1"/>
          </p:cNvSpPr>
          <p:nvPr/>
        </p:nvSpPr>
        <p:spPr bwMode="auto">
          <a:xfrm>
            <a:off x="47625" y="6324600"/>
            <a:ext cx="6124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 </a:t>
            </a:r>
            <a:r>
              <a:rPr lang="en-US" altLang="en-US" sz="800" b="1"/>
              <a:t>Eggs</a:t>
            </a:r>
            <a:r>
              <a:rPr lang="en-US" altLang="en-US" sz="800"/>
              <a:t> – J.H. Hofmeyr, Citrus Research International, Bugwood.org UGA5137015 </a:t>
            </a:r>
            <a:r>
              <a:rPr lang="en-US" altLang="en-US" sz="800" b="1"/>
              <a:t>Larvae </a:t>
            </a:r>
            <a:r>
              <a:rPr lang="en-US" altLang="en-US" sz="800"/>
              <a:t>–  Marja van der Straten, NVWA Plant Protection Service, Bugwood.org 5471822 </a:t>
            </a:r>
            <a:r>
              <a:rPr lang="en-US" altLang="en-US" sz="800" b="1"/>
              <a:t>Pupae </a:t>
            </a:r>
            <a:r>
              <a:rPr lang="en-US" altLang="en-US" sz="800"/>
              <a:t>– J.H. Hofmeyr, Citrus Research International, Bugwood.org UGA5137010 </a:t>
            </a:r>
            <a:r>
              <a:rPr lang="en-US" altLang="en-US" sz="800" b="1"/>
              <a:t>Adult </a:t>
            </a:r>
            <a:r>
              <a:rPr lang="en-US" altLang="en-US" sz="800"/>
              <a:t>-Marja van der Straten, NVWA Plant Protection Service, Bugwood.org 5471821</a:t>
            </a:r>
          </a:p>
        </p:txBody>
      </p:sp>
      <p:sp>
        <p:nvSpPr>
          <p:cNvPr id="19" name="Up Arrow 18"/>
          <p:cNvSpPr/>
          <p:nvPr/>
        </p:nvSpPr>
        <p:spPr>
          <a:xfrm rot="13323206">
            <a:off x="6048375" y="4287838"/>
            <a:ext cx="811213"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4825" name="TextBox 21"/>
          <p:cNvSpPr txBox="1">
            <a:spLocks noChangeArrowheads="1"/>
          </p:cNvSpPr>
          <p:nvPr/>
        </p:nvSpPr>
        <p:spPr bwMode="auto">
          <a:xfrm>
            <a:off x="4191000" y="57261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Pupae</a:t>
            </a:r>
          </a:p>
        </p:txBody>
      </p:sp>
      <p:sp>
        <p:nvSpPr>
          <p:cNvPr id="34826" name="TextBox 22"/>
          <p:cNvSpPr txBox="1">
            <a:spLocks noChangeArrowheads="1"/>
          </p:cNvSpPr>
          <p:nvPr/>
        </p:nvSpPr>
        <p:spPr bwMode="auto">
          <a:xfrm>
            <a:off x="3962400" y="2514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Eggs</a:t>
            </a:r>
            <a:endParaRPr lang="en-US" altLang="en-US" sz="1800"/>
          </a:p>
        </p:txBody>
      </p:sp>
      <p:sp>
        <p:nvSpPr>
          <p:cNvPr id="24" name="Up Arrow 23"/>
          <p:cNvSpPr/>
          <p:nvPr/>
        </p:nvSpPr>
        <p:spPr>
          <a:xfrm rot="7735665">
            <a:off x="5707856" y="1164432"/>
            <a:ext cx="811213"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pic>
        <p:nvPicPr>
          <p:cNvPr id="3074" name="Picture 2"/>
          <p:cNvPicPr>
            <a:picLocks noChangeAspect="1" noChangeArrowheads="1"/>
          </p:cNvPicPr>
          <p:nvPr/>
        </p:nvPicPr>
        <p:blipFill>
          <a:blip r:embed="rId3"/>
          <a:srcRect/>
          <a:stretch>
            <a:fillRect/>
          </a:stretch>
        </p:blipFill>
        <p:spPr bwMode="auto">
          <a:xfrm>
            <a:off x="131763" y="2139950"/>
            <a:ext cx="2828925"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3075" name="Picture 3"/>
          <p:cNvPicPr>
            <a:picLocks noChangeAspect="1" noChangeArrowheads="1"/>
          </p:cNvPicPr>
          <p:nvPr/>
        </p:nvPicPr>
        <p:blipFill>
          <a:blip r:embed="rId4"/>
          <a:srcRect/>
          <a:stretch>
            <a:fillRect/>
          </a:stretch>
        </p:blipFill>
        <p:spPr bwMode="auto">
          <a:xfrm>
            <a:off x="5849938" y="2230438"/>
            <a:ext cx="2887662" cy="154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3076" name="Picture 4"/>
          <p:cNvPicPr>
            <a:picLocks noChangeAspect="1" noChangeArrowheads="1"/>
          </p:cNvPicPr>
          <p:nvPr/>
        </p:nvPicPr>
        <p:blipFill>
          <a:blip r:embed="rId5"/>
          <a:srcRect/>
          <a:stretch>
            <a:fillRect/>
          </a:stretch>
        </p:blipFill>
        <p:spPr bwMode="auto">
          <a:xfrm>
            <a:off x="3600450" y="990600"/>
            <a:ext cx="192405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3077" name="Picture 5"/>
          <p:cNvPicPr>
            <a:picLocks noChangeAspect="1" noChangeArrowheads="1"/>
          </p:cNvPicPr>
          <p:nvPr/>
        </p:nvPicPr>
        <p:blipFill>
          <a:blip r:embed="rId6"/>
          <a:srcRect/>
          <a:stretch>
            <a:fillRect/>
          </a:stretch>
        </p:blipFill>
        <p:spPr bwMode="auto">
          <a:xfrm>
            <a:off x="3435350" y="3962400"/>
            <a:ext cx="2317750"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3000"/>
          </a:xfrm>
        </p:spPr>
        <p:txBody>
          <a:bodyPr/>
          <a:lstStyle/>
          <a:p>
            <a:pPr eaLnBrk="1" hangingPunct="1"/>
            <a:r>
              <a:rPr lang="en-US" altLang="en-US" smtClean="0"/>
              <a:t>Identification </a:t>
            </a:r>
          </a:p>
        </p:txBody>
      </p:sp>
      <p:sp>
        <p:nvSpPr>
          <p:cNvPr id="36867" name="Content Placeholder 2"/>
          <p:cNvSpPr>
            <a:spLocks noGrp="1"/>
          </p:cNvSpPr>
          <p:nvPr>
            <p:ph idx="1"/>
          </p:nvPr>
        </p:nvSpPr>
        <p:spPr>
          <a:xfrm>
            <a:off x="381000" y="838200"/>
            <a:ext cx="1524000" cy="609600"/>
          </a:xfrm>
        </p:spPr>
        <p:txBody>
          <a:bodyPr/>
          <a:lstStyle/>
          <a:p>
            <a:pPr eaLnBrk="1" hangingPunct="1"/>
            <a:r>
              <a:rPr lang="en-US" altLang="en-US" sz="2800" smtClean="0"/>
              <a:t>Adults </a:t>
            </a:r>
          </a:p>
        </p:txBody>
      </p:sp>
      <p:sp>
        <p:nvSpPr>
          <p:cNvPr id="36868" name="TextBox 4"/>
          <p:cNvSpPr txBox="1">
            <a:spLocks noChangeArrowheads="1"/>
          </p:cNvSpPr>
          <p:nvPr/>
        </p:nvSpPr>
        <p:spPr bwMode="auto">
          <a:xfrm>
            <a:off x="0" y="63246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Female - By Simon Hinkley &amp; Ken Walker, Museum Victoria https://commons.wikimedia.org/w/index.php?curid=15562337 Male - By Simon Hinkley &amp; Ken Walker, Museum Victoria https://commons.wikimedia.org/w/index.php?curid=15562343</a:t>
            </a:r>
          </a:p>
        </p:txBody>
      </p:sp>
      <p:pic>
        <p:nvPicPr>
          <p:cNvPr id="1027" name="Picture 3"/>
          <p:cNvPicPr>
            <a:picLocks noChangeAspect="1" noChangeArrowheads="1"/>
          </p:cNvPicPr>
          <p:nvPr/>
        </p:nvPicPr>
        <p:blipFill>
          <a:blip r:embed="rId3"/>
          <a:srcRect/>
          <a:stretch>
            <a:fillRect/>
          </a:stretch>
        </p:blipFill>
        <p:spPr bwMode="auto">
          <a:xfrm>
            <a:off x="304800" y="3505200"/>
            <a:ext cx="3581400" cy="2027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28" name="Picture 4"/>
          <p:cNvPicPr>
            <a:picLocks noChangeAspect="1" noChangeArrowheads="1"/>
          </p:cNvPicPr>
          <p:nvPr/>
        </p:nvPicPr>
        <p:blipFill>
          <a:blip r:embed="rId4"/>
          <a:srcRect/>
          <a:stretch>
            <a:fillRect/>
          </a:stretch>
        </p:blipFill>
        <p:spPr bwMode="auto">
          <a:xfrm>
            <a:off x="5181600" y="3516313"/>
            <a:ext cx="3560763" cy="2046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36871" name="TextBox 6"/>
          <p:cNvSpPr txBox="1">
            <a:spLocks noChangeArrowheads="1"/>
          </p:cNvSpPr>
          <p:nvPr/>
        </p:nvSpPr>
        <p:spPr bwMode="auto">
          <a:xfrm>
            <a:off x="228600" y="31242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a:t>Female:</a:t>
            </a:r>
          </a:p>
        </p:txBody>
      </p:sp>
      <p:sp>
        <p:nvSpPr>
          <p:cNvPr id="36872" name="TextBox 7"/>
          <p:cNvSpPr txBox="1">
            <a:spLocks noChangeArrowheads="1"/>
          </p:cNvSpPr>
          <p:nvPr/>
        </p:nvSpPr>
        <p:spPr bwMode="auto">
          <a:xfrm>
            <a:off x="5181600" y="3124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a:t>Male</a:t>
            </a:r>
            <a:r>
              <a:rPr lang="en-US" altLang="en-US" sz="1800"/>
              <a:t>:</a:t>
            </a:r>
          </a:p>
        </p:txBody>
      </p:sp>
      <p:sp>
        <p:nvSpPr>
          <p:cNvPr id="36873" name="TextBox 8"/>
          <p:cNvSpPr txBox="1">
            <a:spLocks noChangeArrowheads="1"/>
          </p:cNvSpPr>
          <p:nvPr/>
        </p:nvSpPr>
        <p:spPr bwMode="auto">
          <a:xfrm>
            <a:off x="838200" y="1371600"/>
            <a:ext cx="7696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1800"/>
              <a:t> </a:t>
            </a:r>
            <a:r>
              <a:rPr lang="en-US" altLang="en-US" sz="2000"/>
              <a:t>6-9mm long, 2.5mm wide</a:t>
            </a:r>
          </a:p>
          <a:p>
            <a:pPr eaLnBrk="1" hangingPunct="1">
              <a:spcBef>
                <a:spcPct val="0"/>
              </a:spcBef>
            </a:pPr>
            <a:r>
              <a:rPr lang="en-US" altLang="en-US" sz="2000"/>
              <a:t> Female: 19-20mm wingspan Male: 15-16mm wingspan</a:t>
            </a:r>
          </a:p>
          <a:p>
            <a:pPr eaLnBrk="1" hangingPunct="1">
              <a:spcBef>
                <a:spcPct val="0"/>
              </a:spcBef>
            </a:pPr>
            <a:r>
              <a:rPr lang="en-US" altLang="en-US" sz="2000"/>
              <a:t> Color grayish brown to dark brown or black</a:t>
            </a:r>
          </a:p>
          <a:p>
            <a:pPr eaLnBrk="1" hangingPunct="1">
              <a:spcBef>
                <a:spcPct val="0"/>
              </a:spcBef>
            </a:pPr>
            <a:r>
              <a:rPr lang="en-US" altLang="en-US" sz="2000"/>
              <a:t> Distinctive black triangular marking beneath crescent shaped mark on wing edge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Lookalikes - Adults</a:t>
            </a:r>
          </a:p>
        </p:txBody>
      </p:sp>
      <p:sp>
        <p:nvSpPr>
          <p:cNvPr id="38915" name="TextBox 4"/>
          <p:cNvSpPr txBox="1">
            <a:spLocks noChangeArrowheads="1"/>
          </p:cNvSpPr>
          <p:nvPr/>
        </p:nvSpPr>
        <p:spPr bwMode="auto">
          <a:xfrm>
            <a:off x="152400" y="6096000"/>
            <a:ext cx="609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700"/>
              <a:t>Image credits: Codling moth- Pest and Diseases Image Library, Bugwood.org 5488473 Eastern pine seedworm-  Todd M. Gilligan and Marc E. Epstein, TortAI: Tortricids of Agricultural Importance, USDA APHIS ITP, Bugwood.org 5482438 </a:t>
            </a:r>
          </a:p>
        </p:txBody>
      </p:sp>
      <p:pic>
        <p:nvPicPr>
          <p:cNvPr id="1026" name="Picture 2"/>
          <p:cNvPicPr>
            <a:picLocks noChangeAspect="1" noChangeArrowheads="1"/>
          </p:cNvPicPr>
          <p:nvPr/>
        </p:nvPicPr>
        <p:blipFill>
          <a:blip r:embed="rId3"/>
          <a:srcRect/>
          <a:stretch>
            <a:fillRect/>
          </a:stretch>
        </p:blipFill>
        <p:spPr bwMode="auto">
          <a:xfrm>
            <a:off x="284163" y="2143125"/>
            <a:ext cx="4200525"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1027" name="Picture 3"/>
          <p:cNvPicPr>
            <a:picLocks noChangeAspect="1" noChangeArrowheads="1"/>
          </p:cNvPicPr>
          <p:nvPr/>
        </p:nvPicPr>
        <p:blipFill>
          <a:blip r:embed="rId4"/>
          <a:srcRect/>
          <a:stretch>
            <a:fillRect/>
          </a:stretch>
        </p:blipFill>
        <p:spPr bwMode="auto">
          <a:xfrm>
            <a:off x="4876800" y="2133600"/>
            <a:ext cx="3743325"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38918" name="TextBox 2"/>
          <p:cNvSpPr txBox="1">
            <a:spLocks noChangeArrowheads="1"/>
          </p:cNvSpPr>
          <p:nvPr/>
        </p:nvSpPr>
        <p:spPr bwMode="auto">
          <a:xfrm>
            <a:off x="228600" y="1676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Codling moth: </a:t>
            </a:r>
            <a:r>
              <a:rPr lang="en-US" altLang="en-US" sz="1800" i="1"/>
              <a:t>Cydia pomonella</a:t>
            </a:r>
            <a:endParaRPr lang="en-US" altLang="en-US" sz="1800"/>
          </a:p>
        </p:txBody>
      </p:sp>
      <p:sp>
        <p:nvSpPr>
          <p:cNvPr id="38919" name="TextBox 3"/>
          <p:cNvSpPr txBox="1">
            <a:spLocks noChangeArrowheads="1"/>
          </p:cNvSpPr>
          <p:nvPr/>
        </p:nvSpPr>
        <p:spPr bwMode="auto">
          <a:xfrm>
            <a:off x="4810125" y="16875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Eastern pine seedworm: </a:t>
            </a:r>
            <a:r>
              <a:rPr lang="en-US" altLang="en-US" sz="1800" i="1"/>
              <a:t>Cydia toreuta</a:t>
            </a:r>
            <a:endParaRPr lang="en-US" altLang="en-US" sz="1800"/>
          </a:p>
        </p:txBody>
      </p:sp>
    </p:spTree>
  </p:cSld>
  <p:clrMapOvr>
    <a:masterClrMapping/>
  </p:clrMapOvr>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42926</TotalTime>
  <Words>3479</Words>
  <Application>Microsoft Office PowerPoint</Application>
  <PresentationFormat>On-screen Show (4:3)</PresentationFormat>
  <Paragraphs>219</Paragraphs>
  <Slides>24</Slides>
  <Notes>24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24</vt:i4>
      </vt:variant>
    </vt:vector>
  </HeadingPairs>
  <TitlesOfParts>
    <vt:vector size="33" baseType="lpstr">
      <vt:lpstr>Calibri</vt:lpstr>
      <vt:lpstr>Arial</vt:lpstr>
      <vt:lpstr>MS PGothic</vt:lpstr>
      <vt:lpstr>template example</vt:lpstr>
      <vt:lpstr>1_template example</vt:lpstr>
      <vt:lpstr>2_template example</vt:lpstr>
      <vt:lpstr>3_template example</vt:lpstr>
      <vt:lpstr>Custom Design</vt:lpstr>
      <vt:lpstr>Protect US PP 4</vt:lpstr>
      <vt:lpstr>False Codling Moth Thaumatotibia leucotreta</vt:lpstr>
      <vt:lpstr>False Codling Moth</vt:lpstr>
      <vt:lpstr>Potential Distribution in the U.S.</vt:lpstr>
      <vt:lpstr>Global Distribution of the False Codling Moth</vt:lpstr>
      <vt:lpstr>Pest of Fruits and Seeds </vt:lpstr>
      <vt:lpstr>Damage </vt:lpstr>
      <vt:lpstr>Life cycle</vt:lpstr>
      <vt:lpstr>Identification </vt:lpstr>
      <vt:lpstr>Lookalikes - Adults</vt:lpstr>
      <vt:lpstr>Identification </vt:lpstr>
      <vt:lpstr>Identification </vt:lpstr>
      <vt:lpstr>Identification </vt:lpstr>
      <vt:lpstr>Monitoring </vt:lpstr>
      <vt:lpstr>Chemical Control</vt:lpstr>
      <vt:lpstr>Biological Control</vt:lpstr>
      <vt:lpstr>Cultural Control</vt:lpstr>
      <vt:lpstr>Suspect Sample Submissions</vt:lpstr>
      <vt:lpstr>Communications</vt:lpstr>
      <vt:lpstr>Author and Publication Dates</vt:lpstr>
      <vt:lpstr>Reviewers</vt:lpstr>
      <vt:lpstr>PowerPoint Presentation</vt:lpstr>
      <vt:lpstr>Our Partners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2664</cp:revision>
  <dcterms:created xsi:type="dcterms:W3CDTF">2011-05-04T16:26:50Z</dcterms:created>
  <dcterms:modified xsi:type="dcterms:W3CDTF">2017-06-16T18:17:02Z</dcterms:modified>
</cp:coreProperties>
</file>