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416" autoAdjust="0"/>
  </p:normalViewPr>
  <p:slideViewPr>
    <p:cSldViewPr>
      <p:cViewPr varScale="1">
        <p:scale>
          <a:sx n="68" d="100"/>
          <a:sy n="68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34DB-F945-4FF7-B22A-54F1127833A7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3B8B-4A16-4C3C-9D5A-22ECA112C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295E-50D6-4282-83A3-4EF5B903CA3E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931D0-7F07-4123-8140-B424405383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irrigation principles for small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also use a “lay flat” hose as the water carrying main line or manifold.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systems</a:t>
            </a:r>
            <a:r>
              <a:rPr lang="en-US" baseline="0" dirty="0" smtClean="0"/>
              <a:t> insert feed line into tube.</a:t>
            </a:r>
          </a:p>
          <a:p>
            <a:r>
              <a:rPr lang="en-US" baseline="0" dirty="0" smtClean="0"/>
              <a:t>Does not leak because low operating pressure.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Roots growing abundantly around drip emitter sign of not enough watering being done, soil too dry.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into drip tape here to show roots have grown into the emitters.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inject fertilizer into system. </a:t>
            </a:r>
          </a:p>
          <a:p>
            <a:r>
              <a:rPr lang="en-US" dirty="0" err="1" smtClean="0"/>
              <a:t>Venturi</a:t>
            </a:r>
            <a:r>
              <a:rPr lang="en-US" baseline="0" dirty="0" smtClean="0"/>
              <a:t> type system here.</a:t>
            </a:r>
          </a:p>
          <a:p>
            <a:r>
              <a:rPr lang="en-US" baseline="0" dirty="0" smtClean="0"/>
              <a:t>Requires backflow prevention.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adaption</a:t>
            </a:r>
            <a:r>
              <a:rPr lang="en-US" baseline="0" dirty="0" smtClean="0"/>
              <a:t> to a small well.</a:t>
            </a:r>
          </a:p>
          <a:p>
            <a:r>
              <a:rPr lang="en-US" baseline="0" dirty="0" smtClean="0"/>
              <a:t>Can be automated with solenoid valve.</a:t>
            </a:r>
          </a:p>
          <a:p>
            <a:r>
              <a:rPr lang="en-US" dirty="0" smtClean="0"/>
              <a:t>Also notice black</a:t>
            </a:r>
            <a:r>
              <a:rPr lang="en-US" baseline="0" dirty="0" smtClean="0"/>
              <a:t> filter, important also in drip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r>
              <a:rPr lang="en-US" baseline="0" dirty="0" smtClean="0"/>
              <a:t> are available to help growers determine soil moisture levels.</a:t>
            </a:r>
          </a:p>
          <a:p>
            <a:r>
              <a:rPr lang="en-US" baseline="0" dirty="0" smtClean="0"/>
              <a:t>Left – </a:t>
            </a:r>
            <a:r>
              <a:rPr lang="en-US" baseline="0" dirty="0" err="1" smtClean="0"/>
              <a:t>tensiometer</a:t>
            </a:r>
            <a:endParaRPr lang="en-US" baseline="0" dirty="0" smtClean="0"/>
          </a:p>
          <a:p>
            <a:r>
              <a:rPr lang="en-US" baseline="0" dirty="0" smtClean="0"/>
              <a:t>Right – watermark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EFFC-7FEA-4E22-9211-7056D083D1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dye is being used to help</a:t>
            </a:r>
            <a:r>
              <a:rPr lang="en-US" baseline="0" dirty="0" smtClean="0"/>
              <a:t> growers learn BMPs</a:t>
            </a:r>
          </a:p>
          <a:p>
            <a:r>
              <a:rPr lang="en-US" baseline="0" dirty="0" smtClean="0"/>
              <a:t>See Virtual Field Day website (http://vfd.ifas.ufl.edu) for excellent videos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EFFC-7FEA-4E22-9211-7056D083D1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Irrigation</a:t>
            </a:r>
            <a:r>
              <a:rPr lang="en-US" baseline="0" dirty="0" smtClean="0"/>
              <a:t> events that are too long leach fertilizer below the root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931D0-7F07-4123-8140-B424405383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51F75-994B-4D7B-A891-5B8C9F95F559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BF5B8-9DC0-434F-BF82-0C07C0F76160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Drip can have several advantages over sprinklers.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sprinklers are to be used for frost</a:t>
            </a:r>
            <a:r>
              <a:rPr lang="en-US" baseline="0" dirty="0" smtClean="0"/>
              <a:t> protection, realize high pumping requirements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4E84-FD0B-4218-81F6-8A30B235F8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84245-E48C-4A80-83FA-6C94724371E5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Drip systems can use black poly tubing or PVC to build the system.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Drip tape emits water out of hole every 12” usually.</a:t>
            </a:r>
          </a:p>
          <a:p>
            <a:r>
              <a:rPr lang="en-US" dirty="0" smtClean="0"/>
              <a:t>Spacing</a:t>
            </a:r>
            <a:r>
              <a:rPr lang="en-US" baseline="0" dirty="0" smtClean="0"/>
              <a:t> can be closer, but not further in sandy soils.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 drip tape with hole “up” to minimize clogging of holes with particles that can settle into the emitters if holes</a:t>
            </a:r>
            <a:r>
              <a:rPr lang="en-US" baseline="0" dirty="0" smtClean="0"/>
              <a:t> are placed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Connectors make hook-up easy.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Drip tape is used</a:t>
            </a:r>
            <a:r>
              <a:rPr lang="en-US" baseline="0" dirty="0" smtClean="0"/>
              <a:t> at pressures of 8-12 psi.  Regular well pressure may operate up to 40 psi or more.</a:t>
            </a:r>
          </a:p>
          <a:p>
            <a:r>
              <a:rPr lang="en-US" baseline="0" dirty="0" smtClean="0"/>
              <a:t>High pressures burst the tape so use a regulator.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hook up to PVC pipe.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006C-CF23-4776-A8C6-B717B32AF9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6857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F_IFAS_Exten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584151" cy="785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0A2C60-D211-4FE9-A091-DE5C20FA6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672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232648" cy="1362456"/>
          </a:xfrm>
          <a:ln>
            <a:noFill/>
          </a:ln>
        </p:spPr>
        <p:txBody>
          <a:bodyPr vert="horz" tIns="0" bIns="0" anchor="b">
            <a:noAutofit/>
          </a:bodyPr>
          <a:lstStyle>
            <a:lvl1pPr algn="l" rtl="0">
              <a:spcBef>
                <a:spcPct val="0"/>
              </a:spcBef>
              <a:buNone/>
              <a:defRPr lang="en-US" sz="5200" b="1" cap="none" spc="0" baseline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</a:bodyPr>
          <a:lstStyle>
            <a:lvl1pPr algn="l" rtl="0">
              <a:spcBef>
                <a:spcPct val="0"/>
              </a:spcBef>
              <a:buNone/>
              <a:defRPr sz="5000"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ater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FB862-C70E-45E7-AF45-D9BFB41297A8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AF535-286F-4A6B-BEA5-EA723E4E7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 cap="none" spc="0">
          <a:ln w="900" cmpd="sng">
            <a:solidFill>
              <a:schemeClr val="accent1">
                <a:satMod val="190000"/>
                <a:alpha val="55000"/>
              </a:schemeClr>
            </a:solidFill>
            <a:prstDash val="solid"/>
          </a:ln>
          <a:solidFill>
            <a:schemeClr val="accent1">
              <a:satMod val="200000"/>
              <a:tint val="3000"/>
            </a:schemeClr>
          </a:solidFill>
          <a:effectLst>
            <a:innerShdw blurRad="101600" dist="76200" dir="5400000">
              <a:schemeClr val="accent1">
                <a:satMod val="190000"/>
                <a:tint val="100000"/>
                <a:alpha val="74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rgbClr val="FFC000"/>
        </a:buClr>
        <a:buSzPct val="9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bg1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rgbClr val="FF0000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763000" cy="18288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Irrigation 101</a:t>
            </a:r>
            <a:br>
              <a:rPr lang="en-US" sz="8800" dirty="0" smtClean="0"/>
            </a:br>
            <a:r>
              <a:rPr lang="en-US" sz="8800" dirty="0" smtClean="0"/>
              <a:t>for Small Farms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8763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Bob Hochmuth</a:t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Multi County Extension Agent</a:t>
            </a:r>
            <a:b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UF/IFAS North Florida Research and Education Center – Suwannee Valley</a:t>
            </a:r>
            <a:endParaRPr lang="en-US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rig 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27067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rig 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065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rig 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972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rig 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6225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Image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rig 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1586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304800"/>
            <a:ext cx="8458200" cy="990600"/>
          </a:xfrm>
        </p:spPr>
        <p:txBody>
          <a:bodyPr/>
          <a:lstStyle/>
          <a:p>
            <a:pPr algn="ctr"/>
            <a:r>
              <a:rPr lang="en-US" dirty="0"/>
              <a:t>Irrigation Management</a:t>
            </a:r>
          </a:p>
        </p:txBody>
      </p:sp>
      <p:pic>
        <p:nvPicPr>
          <p:cNvPr id="29699" name="Picture 3" descr="photo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28056" y="1676400"/>
            <a:ext cx="3546763" cy="2438400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DSCN06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99013" y="1752600"/>
            <a:ext cx="3359150" cy="2643188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DSCN0234.JPG (346085 byte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697576" y="4267892"/>
            <a:ext cx="3557847" cy="2360815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5" descr="64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280025" y="4305300"/>
            <a:ext cx="2400300" cy="2400300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Drip Irrigation Schools</a:t>
            </a:r>
          </a:p>
        </p:txBody>
      </p:sp>
      <p:pic>
        <p:nvPicPr>
          <p:cNvPr id="47110" name="Picture 6" descr="Dec 3 Dye Comparison 2 h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600200"/>
            <a:ext cx="6583891" cy="4937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4034" name="Picture 2" descr="DSCN09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880" cy="2160"/>
            </a:xfrm>
            <a:prstGeom prst="rect">
              <a:avLst/>
            </a:prstGeom>
            <a:noFill/>
          </p:spPr>
        </p:pic>
        <p:sp>
          <p:nvSpPr>
            <p:cNvPr id="44035" name="Oval 3"/>
            <p:cNvSpPr>
              <a:spLocks noChangeArrowheads="1"/>
            </p:cNvSpPr>
            <p:nvPr/>
          </p:nvSpPr>
          <p:spPr bwMode="auto">
            <a:xfrm>
              <a:off x="288" y="139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T0-1h</a:t>
              </a:r>
            </a:p>
          </p:txBody>
        </p:sp>
        <p:pic>
          <p:nvPicPr>
            <p:cNvPr id="44036" name="Picture 4" descr="DSCN09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0"/>
              <a:ext cx="2880" cy="2160"/>
            </a:xfrm>
            <a:prstGeom prst="rect">
              <a:avLst/>
            </a:prstGeom>
            <a:noFill/>
          </p:spPr>
        </p:pic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168" y="144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T0-2h</a:t>
              </a:r>
            </a:p>
          </p:txBody>
        </p:sp>
        <p:pic>
          <p:nvPicPr>
            <p:cNvPr id="44038" name="Picture 6" descr="DSCN1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160"/>
              <a:ext cx="2880" cy="2160"/>
            </a:xfrm>
            <a:prstGeom prst="rect">
              <a:avLst/>
            </a:prstGeom>
            <a:noFill/>
          </p:spPr>
        </p:pic>
        <p:sp>
          <p:nvSpPr>
            <p:cNvPr id="44039" name="Oval 7"/>
            <p:cNvSpPr>
              <a:spLocks noChangeArrowheads="1"/>
            </p:cNvSpPr>
            <p:nvPr/>
          </p:nvSpPr>
          <p:spPr bwMode="auto">
            <a:xfrm>
              <a:off x="864" y="355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T0-4h</a:t>
              </a:r>
            </a:p>
          </p:txBody>
        </p:sp>
        <p:pic>
          <p:nvPicPr>
            <p:cNvPr id="44040" name="Picture 8" descr="DSCN1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</p:spPr>
        </p:pic>
        <p:sp>
          <p:nvSpPr>
            <p:cNvPr id="44041" name="Oval 9"/>
            <p:cNvSpPr>
              <a:spLocks noChangeArrowheads="1"/>
            </p:cNvSpPr>
            <p:nvPr/>
          </p:nvSpPr>
          <p:spPr bwMode="auto">
            <a:xfrm>
              <a:off x="4944" y="360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T0-8h</a:t>
              </a: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2496" y="1992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Ro-Drip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2400" y="6088063"/>
            <a:ext cx="883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alisto MT" pitchFamily="18" charset="0"/>
              </a:rPr>
              <a:t>This presentation brought to you by the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Calisto MT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sto MT" pitchFamily="18" charset="0"/>
              </a:rPr>
              <a:t>Small Farms/Alternative Enterprises Focus Team.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835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dirty="0" smtClean="0"/>
              <a:t>Thank You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For more information visit </a:t>
            </a:r>
            <a:endParaRPr lang="en-US" sz="2800" kern="0" dirty="0" smtClean="0">
              <a:latin typeface="+mn-lt"/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800" kern="0" dirty="0" smtClean="0">
                <a:latin typeface="+mn-lt"/>
              </a:rPr>
              <a:t>the </a:t>
            </a:r>
            <a:r>
              <a:rPr lang="en-US" sz="2800" kern="0" dirty="0">
                <a:latin typeface="+mn-lt"/>
              </a:rPr>
              <a:t>Small Farms web at </a:t>
            </a:r>
            <a:r>
              <a:rPr lang="en-US" sz="2800" u="sng" kern="0" dirty="0">
                <a:solidFill>
                  <a:schemeClr val="bg1"/>
                </a:solidFill>
                <a:latin typeface="+mn-lt"/>
              </a:rPr>
              <a:t>http://smallfarms.ifas.ufl.edu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  <p:pic>
        <p:nvPicPr>
          <p:cNvPr id="12" name="Picture 13" descr="SF - Ho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00"/>
            <a:ext cx="24336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895600" y="4482405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80000"/>
              </a:spcBef>
              <a:defRPr/>
            </a:pPr>
            <a:r>
              <a:rPr lang="en-US" sz="2800" kern="0" dirty="0" smtClean="0"/>
              <a:t>Take a virtual field day tour by visiting the Virtual Field Day web at </a:t>
            </a:r>
            <a:r>
              <a:rPr lang="en-US" sz="2800" u="sng" kern="0" dirty="0" smtClean="0">
                <a:solidFill>
                  <a:schemeClr val="bg1"/>
                </a:solidFill>
              </a:rPr>
              <a:t>http://vfd.ifas.ufl.edu</a:t>
            </a:r>
            <a:endParaRPr lang="en-US" sz="2800" u="sng" kern="0" dirty="0">
              <a:solidFill>
                <a:schemeClr val="bg1"/>
              </a:solidFill>
            </a:endParaRPr>
          </a:p>
        </p:txBody>
      </p:sp>
      <p:pic>
        <p:nvPicPr>
          <p:cNvPr id="15" name="Picture 14" descr="VFD - Home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3384498"/>
            <a:ext cx="2438400" cy="2711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Irrigation Systems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Water is Critical</a:t>
            </a:r>
          </a:p>
          <a:p>
            <a:pPr>
              <a:lnSpc>
                <a:spcPct val="150000"/>
              </a:lnSpc>
            </a:pPr>
            <a:r>
              <a:rPr lang="en-US" dirty="0"/>
              <a:t>Small Acreage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/>
              <a:t>Sprinklers</a:t>
            </a:r>
          </a:p>
          <a:p>
            <a:pPr lvl="1">
              <a:lnSpc>
                <a:spcPct val="150000"/>
              </a:lnSpc>
              <a:buClr>
                <a:schemeClr val="bg2">
                  <a:lumMod val="25000"/>
                </a:schemeClr>
              </a:buClr>
            </a:pPr>
            <a:r>
              <a:rPr lang="en-US" dirty="0"/>
              <a:t>Drip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Irrigate larger areas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Reduces disease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Aids in fertilizer application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 use many small pumps and wells</a:t>
            </a:r>
          </a:p>
          <a:p>
            <a:endParaRPr lang="en-US" dirty="0"/>
          </a:p>
        </p:txBody>
      </p:sp>
      <p:pic>
        <p:nvPicPr>
          <p:cNvPr id="1031" name="Picture 7" descr="C:\Documents and Settings\losborne.UFAD\Local Settings\Temporary Internet Files\Content.IE5\O0K5BC2U\MCj035135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599"/>
            <a:ext cx="2438400" cy="21353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Frost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If you need sprinkler irrigation for frost protection: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r>
              <a:rPr lang="en-US" dirty="0" smtClean="0"/>
              <a:t>Design is critical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r>
              <a:rPr lang="en-US" dirty="0" smtClean="0"/>
              <a:t>Large pumping demand for constant water supply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r>
              <a:rPr lang="en-US" dirty="0" smtClean="0"/>
              <a:t>Need  0.25 inches per hour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r>
              <a:rPr lang="en-US" dirty="0" smtClean="0"/>
              <a:t>One acre – inch of water = 27,154 gallons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</a:pPr>
            <a:r>
              <a:rPr lang="en-US" dirty="0" smtClean="0"/>
              <a:t>Equals 113 gallons per minute for one acre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Simple Irrigation Systems</a:t>
            </a:r>
          </a:p>
        </p:txBody>
      </p:sp>
      <p:pic>
        <p:nvPicPr>
          <p:cNvPr id="230403" name="Picture 3" descr="Image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6262" y="1981201"/>
            <a:ext cx="4469380" cy="2991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0404" name="Picture 4" descr="Image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984570" y="1575647"/>
            <a:ext cx="3626029" cy="238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0405" name="Picture 5" descr="Image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4978042" y="4114799"/>
            <a:ext cx="3708758" cy="243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1 acre drip zone = 40 gallons per minute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If 4 zones per acre = 10 gallons per minute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Image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Image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Image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Image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Image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er2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Water2</Template>
  <TotalTime>21</TotalTime>
  <Words>472</Words>
  <Application>Microsoft Office PowerPoint</Application>
  <PresentationFormat>On-screen Show (4:3)</PresentationFormat>
  <Paragraphs>81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Water2</vt:lpstr>
      <vt:lpstr>Irrigation 101 for Small Farms</vt:lpstr>
      <vt:lpstr>Irrigation Systems</vt:lpstr>
      <vt:lpstr>Frost Protection</vt:lpstr>
      <vt:lpstr>Simple Irrigation Systems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Irrigation Management</vt:lpstr>
      <vt:lpstr>Drip Irrigation Schools</vt:lpstr>
      <vt:lpstr>Slide 18</vt:lpstr>
      <vt:lpstr>Thank You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101</dc:title>
  <dc:creator>Osborne,Laurie A</dc:creator>
  <cp:lastModifiedBy>Osborne,Laurie A</cp:lastModifiedBy>
  <cp:revision>7</cp:revision>
  <dcterms:created xsi:type="dcterms:W3CDTF">2009-02-05T20:26:09Z</dcterms:created>
  <dcterms:modified xsi:type="dcterms:W3CDTF">2009-04-10T19:40:57Z</dcterms:modified>
</cp:coreProperties>
</file>