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9" r:id="rId21"/>
    <p:sldId id="276" r:id="rId22"/>
    <p:sldId id="277" r:id="rId23"/>
    <p:sldId id="280" r:id="rId24"/>
    <p:sldId id="281" r:id="rId25"/>
    <p:sldId id="282" r:id="rId26"/>
    <p:sldId id="278" r:id="rId27"/>
    <p:sldId id="283" r:id="rId28"/>
    <p:sldId id="285" r:id="rId29"/>
    <p:sldId id="284" r:id="rId30"/>
    <p:sldId id="286" r:id="rId31"/>
    <p:sldId id="303" r:id="rId32"/>
    <p:sldId id="288" r:id="rId33"/>
    <p:sldId id="287" r:id="rId34"/>
    <p:sldId id="289" r:id="rId35"/>
    <p:sldId id="290" r:id="rId36"/>
    <p:sldId id="294" r:id="rId37"/>
    <p:sldId id="293" r:id="rId38"/>
    <p:sldId id="295" r:id="rId39"/>
    <p:sldId id="292" r:id="rId40"/>
    <p:sldId id="296" r:id="rId41"/>
    <p:sldId id="298" r:id="rId42"/>
    <p:sldId id="302" r:id="rId43"/>
    <p:sldId id="301" r:id="rId44"/>
    <p:sldId id="299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825"/>
    <a:srgbClr val="4A422C"/>
    <a:srgbClr val="FFAF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40DD68C-359F-41FC-8A08-97B5316E584C}" type="datetimeFigureOut">
              <a:rPr lang="en-US"/>
              <a:pPr>
                <a:defRPr/>
              </a:pPr>
              <a:t>7/7/2011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6C5F34F-9CCC-494D-85B8-69B487103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E42754-4D08-4069-9535-F6D5E4D25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21AE9-A6EB-4715-8A1B-C6BAFB5201C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3C0DE-B81B-458A-B3A3-85E24CB7AE5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873BD-A080-4994-8BC2-50DC6AE04B4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FD3F5-03F7-4F21-8A84-2791D757E94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1CE68-8656-436F-BE6A-AE11BA05F83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D7785-5CA4-4E22-BA9D-CC241837773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51375" cy="34877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A223A-DE66-4587-8188-3E4581AF71B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5B0CB33D-B342-4EC1-9407-E355A0DA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533F-908D-47A2-9660-19E254009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8FE3D-82B9-472A-A5AC-1F8AE07F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400800"/>
            <a:ext cx="3455988" cy="322263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Copyright 2011 University of Florida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681F-B4C5-4C9D-95B4-A1D738B89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C4384-DC4A-46B3-A96D-46460F22F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EEC5-EF1A-4F50-9293-8370A1B60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AC70-BF47-4285-B7E3-6E423116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2849-15BE-4C79-9CF2-01F7A3793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91B5-ADFD-4CB6-9C50-F6F39B48F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F90F-A40A-4362-8307-EFC5E175C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B8659-57A7-4FBB-A5C2-8579B89EC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>
              <a:defRPr/>
            </a:pPr>
            <a:fld id="{11AE73F3-65CC-4720-A67F-3CFDF593D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diabetes.org/products/product_zoom_display.jsp?PRODUCT%3c%3eprd_id=845524441763069&amp;FOLDER%3c%3efolder_id=282574488339114&amp;bmUID=1155585540437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TCYD%20Educa%20Program\FINAL%20LESSONS%202006\Lsn%201%20What%20is%20Diab\Insulin%20Resistance.wmv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6965950" cy="2057400"/>
          </a:xfrm>
        </p:spPr>
        <p:txBody>
          <a:bodyPr/>
          <a:lstStyle/>
          <a:p>
            <a:pPr eaLnBrk="1" hangingPunct="1"/>
            <a:r>
              <a:rPr lang="en-US" sz="4400" b="1" smtClean="0"/>
              <a:t>Living Well with Diabetes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3810000"/>
            <a:ext cx="5640388" cy="1752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4BFA5D-07E0-418D-A896-6340989B243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7013"/>
            <a:ext cx="7467600" cy="1296987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 </a:t>
            </a:r>
            <a:br>
              <a:rPr lang="en-US" sz="2800" smtClean="0"/>
            </a:br>
            <a:r>
              <a:rPr lang="en-US" smtClean="0"/>
              <a:t>Guilt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7010400" cy="4497388"/>
          </a:xfrm>
        </p:spPr>
        <p:txBody>
          <a:bodyPr/>
          <a:lstStyle/>
          <a:p>
            <a:pPr eaLnBrk="1" hangingPunct="1"/>
            <a:r>
              <a:rPr lang="en-US" smtClean="0"/>
              <a:t>Feeling that you have done something wrong</a:t>
            </a:r>
          </a:p>
          <a:p>
            <a:pPr eaLnBrk="1" hangingPunct="1"/>
            <a:r>
              <a:rPr lang="en-US" smtClean="0"/>
              <a:t>Can lead to feelings of failure</a:t>
            </a:r>
          </a:p>
          <a:p>
            <a:pPr eaLnBrk="1" hangingPunct="1"/>
            <a:r>
              <a:rPr lang="en-US" smtClean="0"/>
              <a:t>May neglect your health</a:t>
            </a:r>
          </a:p>
          <a:p>
            <a:pPr eaLnBrk="1" hangingPunct="1"/>
            <a:r>
              <a:rPr lang="en-US" smtClean="0"/>
              <a:t>Can be reminder to live                              well NOW</a:t>
            </a:r>
          </a:p>
          <a:p>
            <a:pPr eaLnBrk="1" hangingPunct="1"/>
            <a:r>
              <a:rPr lang="en-US" smtClean="0"/>
              <a:t>Can motivate positive                             change</a:t>
            </a:r>
          </a:p>
        </p:txBody>
      </p:sp>
      <p:pic>
        <p:nvPicPr>
          <p:cNvPr id="13318" name="Picture 2" descr="http://www.iclipart.com/dodl.php/p193444_m.jpg?linklokauth=L3RlbXAvcDE5MzQ0NF9tLmpwZywxMjY2NDE5Mjc0LDEyOC4yMjcuMTA5LjIwLDAsMCxMTF8wLCxlMDYxYWI2ZWM1ZTA2MjM3ZDFjMTNmMWIzYmJkZjEzMg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1984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74AF20-79E6-49A0-B930-5FEC4CED1DB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8600"/>
            <a:ext cx="7477125" cy="1219200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mtClean="0"/>
              <a:t>Sadness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905000"/>
            <a:ext cx="7386638" cy="4495800"/>
          </a:xfrm>
        </p:spPr>
        <p:txBody>
          <a:bodyPr/>
          <a:lstStyle/>
          <a:p>
            <a:pPr eaLnBrk="1" hangingPunct="1"/>
            <a:r>
              <a:rPr lang="en-US" smtClean="0"/>
              <a:t>Realize diabetes is here to stay</a:t>
            </a:r>
          </a:p>
          <a:p>
            <a:pPr eaLnBrk="1" hangingPunct="1"/>
            <a:r>
              <a:rPr lang="en-US" smtClean="0"/>
              <a:t>Alter self-image to include diabetes</a:t>
            </a:r>
          </a:p>
          <a:p>
            <a:pPr eaLnBrk="1" hangingPunct="1"/>
            <a:r>
              <a:rPr lang="en-US" smtClean="0"/>
              <a:t>Can motivate positive behavior changes</a:t>
            </a:r>
          </a:p>
          <a:p>
            <a:pPr eaLnBrk="1" hangingPunct="1"/>
            <a:r>
              <a:rPr lang="en-US" smtClean="0"/>
              <a:t>May develop into depression</a:t>
            </a:r>
          </a:p>
          <a:p>
            <a:pPr lvl="1" eaLnBrk="1" hangingPunct="1"/>
            <a:r>
              <a:rPr lang="en-US" smtClean="0"/>
              <a:t>Lack of energy</a:t>
            </a:r>
          </a:p>
          <a:p>
            <a:pPr lvl="1" eaLnBrk="1" hangingPunct="1"/>
            <a:r>
              <a:rPr lang="en-US" smtClean="0"/>
              <a:t>Change in appetite</a:t>
            </a:r>
          </a:p>
          <a:p>
            <a:pPr lvl="1" eaLnBrk="1" hangingPunct="1"/>
            <a:r>
              <a:rPr lang="en-US" smtClean="0"/>
              <a:t>Sleep problems</a:t>
            </a:r>
          </a:p>
          <a:p>
            <a:pPr lvl="1" eaLnBrk="1" hangingPunct="1"/>
            <a:r>
              <a:rPr lang="en-US" smtClean="0"/>
              <a:t>Sense of hopelessness</a:t>
            </a:r>
          </a:p>
          <a:p>
            <a:pPr lvl="1" eaLnBrk="1" hangingPunct="1"/>
            <a:r>
              <a:rPr lang="en-US" smtClean="0"/>
              <a:t>Thoughts of suicide</a:t>
            </a:r>
          </a:p>
        </p:txBody>
      </p:sp>
      <p:pic>
        <p:nvPicPr>
          <p:cNvPr id="14342" name="Picture 2" descr="http://www.iclipart.com/dodl.php/p207299_m.jpg?linklokauth=L3RlbXAvcDIwNzI5OV9tLmpwZywxMjY2NDE5Mzc4LDEyOC4yMjcuMTA5LjIwLDAsMCxMTF8wLCwxZTZmYWY4YWRjYTNiMWUxOWE5ZDhhNmY3ZjFjMDdiMQ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29670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54B974-3828-4A28-AB7D-5B8461CE236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4676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 </a:t>
            </a:r>
            <a:br>
              <a:rPr lang="en-US" sz="2800" smtClean="0"/>
            </a:br>
            <a:r>
              <a:rPr lang="en-US" smtClean="0"/>
              <a:t>Frustration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905000"/>
            <a:ext cx="4689475" cy="4191000"/>
          </a:xfrm>
        </p:spPr>
        <p:txBody>
          <a:bodyPr/>
          <a:lstStyle/>
          <a:p>
            <a:pPr eaLnBrk="1" hangingPunct="1"/>
            <a:r>
              <a:rPr lang="en-US" smtClean="0"/>
              <a:t>Steep learning curve in diabetes care</a:t>
            </a:r>
          </a:p>
          <a:p>
            <a:pPr eaLnBrk="1" hangingPunct="1"/>
            <a:r>
              <a:rPr lang="en-US" smtClean="0"/>
              <a:t>Many aspects of care to implement</a:t>
            </a:r>
          </a:p>
          <a:p>
            <a:pPr eaLnBrk="1" hangingPunct="1"/>
            <a:r>
              <a:rPr lang="en-US" smtClean="0"/>
              <a:t>Outcomes not always what we expect</a:t>
            </a:r>
          </a:p>
          <a:p>
            <a:pPr eaLnBrk="1" hangingPunct="1"/>
            <a:r>
              <a:rPr lang="en-US" smtClean="0"/>
              <a:t>Focus on what IS working</a:t>
            </a:r>
          </a:p>
          <a:p>
            <a:pPr eaLnBrk="1" hangingPunct="1"/>
            <a:r>
              <a:rPr lang="en-US" smtClean="0"/>
              <a:t>Avoid backsliding to anger or other negative emotion</a:t>
            </a:r>
          </a:p>
        </p:txBody>
      </p:sp>
      <p:pic>
        <p:nvPicPr>
          <p:cNvPr id="15366" name="Picture 2" descr="http://www.iclipart.com/dodl.php/p201312_m.jpg?linklokauth=L3RlbXAvcDIwMTMxMl9tLmpwZywxMjY2NDIyMDc0LDEyOC4yMjcuMTAzLjIxNywwLDAsTExfMCwsNmRhODA5MDU1NzE2ZWVhNjVlNjNiOTRiNTkxNzg0ZTg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2238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A5F7B5-8942-4FF3-8259-0D9BF63428E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7013"/>
            <a:ext cx="7467600" cy="1220787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mtClean="0"/>
              <a:t>Relief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905000"/>
            <a:ext cx="5222875" cy="4191000"/>
          </a:xfrm>
        </p:spPr>
        <p:txBody>
          <a:bodyPr/>
          <a:lstStyle/>
          <a:p>
            <a:pPr eaLnBrk="1" hangingPunct="1"/>
            <a:r>
              <a:rPr lang="en-US" smtClean="0"/>
              <a:t>May have expected something worse</a:t>
            </a:r>
          </a:p>
          <a:p>
            <a:pPr eaLnBrk="1" hangingPunct="1"/>
            <a:r>
              <a:rPr lang="en-US" smtClean="0"/>
              <a:t>Diabetes can be managed</a:t>
            </a:r>
          </a:p>
          <a:p>
            <a:pPr eaLnBrk="1" hangingPunct="1"/>
            <a:r>
              <a:rPr lang="en-US" smtClean="0"/>
              <a:t>Don’t get too relaxed though</a:t>
            </a:r>
          </a:p>
          <a:p>
            <a:pPr eaLnBrk="1" hangingPunct="1"/>
            <a:r>
              <a:rPr lang="en-US" smtClean="0"/>
              <a:t>Knowledge, motivation and perseverance necessary for good control</a:t>
            </a:r>
          </a:p>
        </p:txBody>
      </p:sp>
      <p:pic>
        <p:nvPicPr>
          <p:cNvPr id="16390" name="Picture 2" descr="http://www.iclipart.com/dodl.php/p182334_m.jpg?linklokauth=L3RlbXAvcDE4MjMzNF9tLmpwZywxMjY2NDIyMTY5LDEyOC4yMjcuMTAzLjIxNywwLDAsTExfMCwsY2YxYzA4NjMwNmExOWY2NWIzZTMxOTIwYTZhNmIxODY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29527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47A139-8467-4F34-9850-30D2BBF58F7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4676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</a:t>
            </a:r>
            <a:r>
              <a:rPr lang="en-US" sz="3200" smtClean="0"/>
              <a:t> </a:t>
            </a:r>
            <a:br>
              <a:rPr lang="en-US" sz="3200" smtClean="0"/>
            </a:br>
            <a:r>
              <a:rPr lang="en-US" smtClean="0"/>
              <a:t>Hope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828800"/>
            <a:ext cx="7386638" cy="4267200"/>
          </a:xfrm>
        </p:spPr>
        <p:txBody>
          <a:bodyPr/>
          <a:lstStyle/>
          <a:p>
            <a:pPr eaLnBrk="1" hangingPunct="1"/>
            <a:r>
              <a:rPr lang="en-US" smtClean="0"/>
              <a:t>Helpful when things get rough</a:t>
            </a:r>
          </a:p>
          <a:p>
            <a:pPr eaLnBrk="1" hangingPunct="1"/>
            <a:r>
              <a:rPr lang="en-US" smtClean="0"/>
              <a:t>Sources of hope vary among people</a:t>
            </a:r>
          </a:p>
          <a:p>
            <a:pPr lvl="1" eaLnBrk="1" hangingPunct="1"/>
            <a:r>
              <a:rPr lang="en-US" smtClean="0"/>
              <a:t>Family and friends</a:t>
            </a:r>
          </a:p>
          <a:p>
            <a:pPr lvl="1" eaLnBrk="1" hangingPunct="1"/>
            <a:r>
              <a:rPr lang="en-US" smtClean="0"/>
              <a:t>Support groups</a:t>
            </a:r>
          </a:p>
          <a:p>
            <a:pPr lvl="1" eaLnBrk="1" hangingPunct="1"/>
            <a:r>
              <a:rPr lang="en-US" smtClean="0"/>
              <a:t>Personal knowledge</a:t>
            </a:r>
          </a:p>
          <a:p>
            <a:pPr lvl="1" eaLnBrk="1" hangingPunct="1"/>
            <a:r>
              <a:rPr lang="en-US" smtClean="0"/>
              <a:t>Community and                                       spiritual life</a:t>
            </a:r>
          </a:p>
          <a:p>
            <a:pPr eaLnBrk="1" hangingPunct="1"/>
            <a:r>
              <a:rPr lang="en-US" smtClean="0"/>
              <a:t> Share with others!</a:t>
            </a:r>
          </a:p>
        </p:txBody>
      </p:sp>
      <p:pic>
        <p:nvPicPr>
          <p:cNvPr id="17414" name="Picture 2" descr="http://www.iclipart.com/dodl.php/p186091_m.jpg?linklokauth=L3RlbXAvcDE4NjA5MV9tLmpwZywxMjY2NDIyMjg1LDEyOC4yMjcuMTAzLjIxNywwLDAsTExfMCwsZjAyNDRkMDlhZDY0MWQ1M2U3OWI0OTJmOTgyYTYyMjI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3195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791DC9-117A-487A-966B-4ED9E9B28E7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67600" cy="1371600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 </a:t>
            </a:r>
            <a:br>
              <a:rPr lang="en-US" sz="2800" smtClean="0"/>
            </a:br>
            <a:r>
              <a:rPr lang="en-US" smtClean="0"/>
              <a:t>Adaptation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828800"/>
            <a:ext cx="5146675" cy="4267200"/>
          </a:xfrm>
        </p:spPr>
        <p:txBody>
          <a:bodyPr/>
          <a:lstStyle/>
          <a:p>
            <a:pPr eaLnBrk="1" hangingPunct="1"/>
            <a:r>
              <a:rPr lang="en-US" smtClean="0"/>
              <a:t>Managing your diabetes</a:t>
            </a:r>
          </a:p>
          <a:p>
            <a:pPr eaLnBrk="1" hangingPunct="1"/>
            <a:r>
              <a:rPr lang="en-US" smtClean="0"/>
              <a:t>Feeling better physically</a:t>
            </a:r>
          </a:p>
          <a:p>
            <a:pPr eaLnBrk="1" hangingPunct="1"/>
            <a:r>
              <a:rPr lang="en-US" smtClean="0"/>
              <a:t>Sense of balance in life</a:t>
            </a:r>
          </a:p>
          <a:p>
            <a:pPr eaLnBrk="1" hangingPunct="1"/>
            <a:r>
              <a:rPr lang="en-US" smtClean="0"/>
              <a:t>Emotional well-being often tied to feeling better physically</a:t>
            </a:r>
          </a:p>
        </p:txBody>
      </p:sp>
      <p:pic>
        <p:nvPicPr>
          <p:cNvPr id="18438" name="Picture 2" descr="http://www.iclipart.com/dodl.php/c149345_m.jpg?linklokauth=L3RlbXAvYzE0OTM0NV9tLmpwZywxMjY2MzU5MzI4LDEyOC4yMjcuOTcuMzAsMCwwLExMXzAsLDU4YTFmMDgyNjdkMmZjN2RkYjcxMzU3YTE2ZmIwOTI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95600"/>
            <a:ext cx="2292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37E73-E905-4A8B-B399-22EF43E196F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543800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Your Health Care Team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386638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The primary care team:</a:t>
            </a:r>
          </a:p>
          <a:p>
            <a:pPr eaLnBrk="1" hangingPunct="1">
              <a:buFontTx/>
              <a:buNone/>
            </a:pPr>
            <a:endParaRPr lang="en-US" sz="800" smtClean="0"/>
          </a:p>
          <a:p>
            <a:pPr eaLnBrk="1" hangingPunct="1"/>
            <a:r>
              <a:rPr lang="en-US" smtClean="0"/>
              <a:t>YOU</a:t>
            </a:r>
          </a:p>
          <a:p>
            <a:pPr eaLnBrk="1" hangingPunct="1"/>
            <a:r>
              <a:rPr lang="en-US" smtClean="0"/>
              <a:t>Physician (preferably an endocrinologist)</a:t>
            </a:r>
          </a:p>
          <a:p>
            <a:pPr eaLnBrk="1" hangingPunct="1"/>
            <a:r>
              <a:rPr lang="en-US" smtClean="0"/>
              <a:t>Certified Diabetes Educator (CDE)</a:t>
            </a:r>
          </a:p>
          <a:p>
            <a:pPr eaLnBrk="1" hangingPunct="1"/>
            <a:r>
              <a:rPr lang="en-US" smtClean="0"/>
              <a:t>Registered Nurse (RN)</a:t>
            </a:r>
          </a:p>
          <a:p>
            <a:pPr eaLnBrk="1" hangingPunct="1"/>
            <a:r>
              <a:rPr lang="en-US" smtClean="0"/>
              <a:t>Registered Dietitian (RD)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9462" name="Picture 2" descr="http://www.iclipart.com/dodl.php/p203328_m.jpg?linklokauth=L3RlbXAvcDIwMzMyOF9tLmpwZywxMjY2NDI3NzY3LDEyOC4yMjcuMy4yMjksMCwwLExMXzAsLGY4OWMwNzQ1MThkNzU2ZWJiNDJiYjM2ZGIxZjhkNTQ1"/>
          <p:cNvPicPr>
            <a:picLocks noChangeAspect="1" noChangeArrowheads="1"/>
          </p:cNvPicPr>
          <p:nvPr/>
        </p:nvPicPr>
        <p:blipFill>
          <a:blip r:embed="rId2" cstate="print"/>
          <a:srcRect l="30717"/>
          <a:stretch>
            <a:fillRect/>
          </a:stretch>
        </p:blipFill>
        <p:spPr bwMode="auto">
          <a:xfrm>
            <a:off x="5235575" y="3962400"/>
            <a:ext cx="2292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53B95D-6555-445A-98C7-6C1B7949CE4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553325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Your Health Care Team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7386638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smtClean="0"/>
              <a:t>Other potential team members: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Exercise Specialist (ES)</a:t>
            </a:r>
          </a:p>
          <a:p>
            <a:pPr eaLnBrk="1" hangingPunct="1"/>
            <a:r>
              <a:rPr lang="en-US" smtClean="0"/>
              <a:t>Podiatrist</a:t>
            </a:r>
          </a:p>
          <a:p>
            <a:pPr eaLnBrk="1" hangingPunct="1"/>
            <a:r>
              <a:rPr lang="en-US" smtClean="0"/>
              <a:t>Ophthalmologist</a:t>
            </a:r>
          </a:p>
          <a:p>
            <a:pPr eaLnBrk="1" hangingPunct="1"/>
            <a:r>
              <a:rPr lang="en-US" smtClean="0"/>
              <a:t>Psychologist or psychiatrist</a:t>
            </a:r>
          </a:p>
          <a:p>
            <a:pPr eaLnBrk="1" hangingPunct="1"/>
            <a:r>
              <a:rPr lang="en-US" smtClean="0"/>
              <a:t>If needed:</a:t>
            </a:r>
          </a:p>
          <a:p>
            <a:pPr lvl="1" eaLnBrk="1" hangingPunct="1"/>
            <a:r>
              <a:rPr lang="en-US" smtClean="0"/>
              <a:t>Nephrologist</a:t>
            </a:r>
          </a:p>
          <a:p>
            <a:pPr lvl="1" eaLnBrk="1" hangingPunct="1"/>
            <a:r>
              <a:rPr lang="en-US" smtClean="0"/>
              <a:t>Cardiologist</a:t>
            </a:r>
          </a:p>
        </p:txBody>
      </p:sp>
      <p:pic>
        <p:nvPicPr>
          <p:cNvPr id="20486" name="Picture 2" descr="http://www.iclipart.com/dodl.php/p209933_m.jpg?linklokauth=L3RlbXAvcDIwOTkzM19tLmpwZywxMjY2NDI3ODczLDEyOC4yMjcuMy4yMjksMCwwLExMXzAsLDUwYzQ0NDgyNjc4YTk5ZjE2OTJjOGVjOTQ0NGIzZD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4450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DF46C8-E265-4749-B8BE-F9663F0C75D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Diabetes Self-Management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676400"/>
            <a:ext cx="7386638" cy="4419600"/>
          </a:xfrm>
        </p:spPr>
        <p:txBody>
          <a:bodyPr/>
          <a:lstStyle/>
          <a:p>
            <a:pPr eaLnBrk="1" hangingPunct="1"/>
            <a:r>
              <a:rPr lang="en-US" smtClean="0"/>
              <a:t>Meal planning</a:t>
            </a:r>
          </a:p>
          <a:p>
            <a:pPr eaLnBrk="1" hangingPunct="1"/>
            <a:r>
              <a:rPr lang="en-US" smtClean="0"/>
              <a:t>Physical activity</a:t>
            </a:r>
          </a:p>
          <a:p>
            <a:pPr eaLnBrk="1" hangingPunct="1"/>
            <a:r>
              <a:rPr lang="en-US" smtClean="0"/>
              <a:t>Diabetes medications</a:t>
            </a:r>
          </a:p>
          <a:p>
            <a:pPr eaLnBrk="1" hangingPunct="1"/>
            <a:r>
              <a:rPr lang="en-US" smtClean="0"/>
              <a:t>Blood glucose monitoring</a:t>
            </a:r>
          </a:p>
        </p:txBody>
      </p:sp>
      <p:pic>
        <p:nvPicPr>
          <p:cNvPr id="21510" name="Picture 4" descr="j02959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14800"/>
            <a:ext cx="1924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3886200" y="4038600"/>
            <a:ext cx="3429000" cy="854075"/>
          </a:xfrm>
          <a:prstGeom prst="rect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3F3825"/>
                </a:solidFill>
              </a:rPr>
              <a:t>All four work together to meet treatment goals.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C0F163-9272-411A-B055-5F5CBC5469C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477125" cy="1143000"/>
          </a:xfrm>
        </p:spPr>
        <p:txBody>
          <a:bodyPr/>
          <a:lstStyle/>
          <a:p>
            <a:pPr eaLnBrk="1" hangingPunct="1"/>
            <a:r>
              <a:rPr lang="en-US" smtClean="0"/>
              <a:t>Meal Planning</a:t>
            </a:r>
            <a:br>
              <a:rPr lang="en-US" smtClean="0"/>
            </a:br>
            <a:r>
              <a:rPr lang="en-US" smtClean="0"/>
              <a:t>Goals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6324600" cy="3733800"/>
          </a:xfrm>
        </p:spPr>
        <p:txBody>
          <a:bodyPr/>
          <a:lstStyle/>
          <a:p>
            <a:pPr eaLnBrk="1" hangingPunct="1"/>
            <a:r>
              <a:rPr lang="en-US" smtClean="0"/>
              <a:t>Achieve blood glucose goals.</a:t>
            </a:r>
          </a:p>
          <a:p>
            <a:pPr eaLnBrk="1" hangingPunct="1"/>
            <a:r>
              <a:rPr lang="en-US" smtClean="0"/>
              <a:t>Achieve optimal blood lipid and blood pressure levels.</a:t>
            </a:r>
          </a:p>
          <a:p>
            <a:pPr eaLnBrk="1" hangingPunct="1"/>
            <a:r>
              <a:rPr lang="en-US" smtClean="0"/>
              <a:t>Provide appropriate calories for a healthy weight</a:t>
            </a:r>
          </a:p>
          <a:p>
            <a:pPr eaLnBrk="1" hangingPunct="1"/>
            <a:r>
              <a:rPr lang="en-US" smtClean="0"/>
              <a:t>Improve overall health through          optimal nutrition.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2534" name="Picture 4" descr="BS0054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200"/>
            <a:ext cx="19812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 dirty="0"/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C874F4-2B8C-453A-8714-1C9C67C980A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2286000"/>
            <a:ext cx="738663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Diabetes 101 – the basics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Emotional reactions vary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Building your health care team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Diabetes self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Helpful resources</a:t>
            </a:r>
          </a:p>
        </p:txBody>
      </p:sp>
      <p:pic>
        <p:nvPicPr>
          <p:cNvPr id="5126" name="Picture 4" descr="BD0501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2286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1E843-5C18-40D5-BF61-3886D317257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 Recommendations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676400"/>
            <a:ext cx="6746875" cy="4191000"/>
          </a:xfrm>
        </p:spPr>
        <p:txBody>
          <a:bodyPr/>
          <a:lstStyle/>
          <a:p>
            <a:pPr eaLnBrk="1" hangingPunct="1"/>
            <a:r>
              <a:rPr lang="en-US" dirty="0" smtClean="0"/>
              <a:t>Calories: </a:t>
            </a:r>
          </a:p>
          <a:p>
            <a:pPr lvl="1" eaLnBrk="1" hangingPunct="1"/>
            <a:r>
              <a:rPr lang="en-US" dirty="0" smtClean="0"/>
              <a:t>Adequate to achieve healthy body weight</a:t>
            </a:r>
          </a:p>
          <a:p>
            <a:pPr eaLnBrk="1" hangingPunct="1"/>
            <a:r>
              <a:rPr lang="en-US" dirty="0" smtClean="0"/>
              <a:t>Fat:  </a:t>
            </a:r>
          </a:p>
          <a:p>
            <a:pPr lvl="1" eaLnBrk="1" hangingPunct="1"/>
            <a:r>
              <a:rPr lang="en-US" dirty="0" smtClean="0"/>
              <a:t>Saturated fat: less than 7% of calories</a:t>
            </a:r>
          </a:p>
          <a:p>
            <a:pPr lvl="1" eaLnBrk="1" hangingPunct="1"/>
            <a:r>
              <a:rPr lang="en-US" i="1" dirty="0" smtClean="0"/>
              <a:t>Trans</a:t>
            </a:r>
            <a:r>
              <a:rPr lang="en-US" dirty="0" smtClean="0"/>
              <a:t> fat: minimize intake</a:t>
            </a:r>
          </a:p>
          <a:p>
            <a:pPr eaLnBrk="1" hangingPunct="1"/>
            <a:r>
              <a:rPr lang="en-US" dirty="0" smtClean="0"/>
              <a:t>Protein and carbohydrate: </a:t>
            </a:r>
          </a:p>
          <a:p>
            <a:pPr lvl="1" eaLnBrk="1" hangingPunct="1"/>
            <a:r>
              <a:rPr lang="en-US" dirty="0" smtClean="0"/>
              <a:t>Individual recommendation based on eating habits and blood glucose/blood lipid/blood pressure goals.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2ADDC4-FA98-437C-A2C1-CFA3EB903D2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Meal Planning Strategies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752600"/>
            <a:ext cx="7386638" cy="4343400"/>
          </a:xfrm>
        </p:spPr>
        <p:txBody>
          <a:bodyPr/>
          <a:lstStyle/>
          <a:p>
            <a:pPr eaLnBrk="1" hangingPunct="1"/>
            <a:r>
              <a:rPr lang="en-US" smtClean="0"/>
              <a:t>Improve food choices.</a:t>
            </a:r>
          </a:p>
          <a:p>
            <a:pPr eaLnBrk="1" hangingPunct="1"/>
            <a:r>
              <a:rPr lang="en-US" smtClean="0"/>
              <a:t>Consume moderate amount of calories.</a:t>
            </a:r>
          </a:p>
          <a:p>
            <a:pPr eaLnBrk="1" hangingPunct="1"/>
            <a:r>
              <a:rPr lang="en-US" smtClean="0"/>
              <a:t>Evenly distribute carbohydrates.</a:t>
            </a:r>
          </a:p>
          <a:p>
            <a:pPr eaLnBrk="1" hangingPunct="1"/>
            <a:r>
              <a:rPr lang="en-US" smtClean="0"/>
              <a:t>Follow the Idaho Plate                                  Method.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4582" name="Picture 2" descr="http://www.iclipart.com/dodl.php/p157667_m.jpg?linklokauth=L3RlbXAvcDE1NzY2N19tLmpwZywxMjY2NDI4MDQzLDEyOC4yMjcuMy4yMjksMCwwLExMXzAsLGVjNTdlYTk5ODFlMmJlMDgwZmY0YTQwODYwZmQ1OW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3352800"/>
            <a:ext cx="1933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B479F9-D691-4A27-867C-43E1D0B2C66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Evenly Distribute Carbohydrate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802187"/>
          </a:xfrm>
        </p:spPr>
        <p:txBody>
          <a:bodyPr/>
          <a:lstStyle/>
          <a:p>
            <a:pPr eaLnBrk="1" hangingPunct="1"/>
            <a:r>
              <a:rPr lang="en-US" smtClean="0"/>
              <a:t>Carbohydrate converted 100% to glucose</a:t>
            </a:r>
          </a:p>
          <a:p>
            <a:pPr eaLnBrk="1" hangingPunct="1"/>
            <a:r>
              <a:rPr lang="en-US" smtClean="0"/>
              <a:t>Main effect on blood glucose </a:t>
            </a:r>
          </a:p>
          <a:p>
            <a:pPr eaLnBrk="1" hangingPunct="1"/>
            <a:r>
              <a:rPr lang="en-US" smtClean="0"/>
              <a:t>Count carbohydrates </a:t>
            </a:r>
          </a:p>
          <a:p>
            <a:pPr lvl="1" eaLnBrk="1" hangingPunct="1"/>
            <a:r>
              <a:rPr lang="en-US" smtClean="0"/>
              <a:t>Food labels</a:t>
            </a:r>
          </a:p>
          <a:p>
            <a:pPr lvl="1" eaLnBrk="1" hangingPunct="1"/>
            <a:r>
              <a:rPr lang="en-US" smtClean="0"/>
              <a:t>Exchange Lists*</a:t>
            </a:r>
          </a:p>
          <a:p>
            <a:pPr lvl="1" eaLnBrk="1" hangingPunct="1"/>
            <a:r>
              <a:rPr lang="en-US" smtClean="0"/>
              <a:t>Basic Carbohydrate                               Counting (ADA)</a:t>
            </a:r>
          </a:p>
          <a:p>
            <a:pPr lvl="1" eaLnBrk="1" hangingPunct="1"/>
            <a:r>
              <a:rPr lang="en-US" smtClean="0"/>
              <a:t>Consult an RD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*Free exchange lists from the federal government: </a:t>
            </a:r>
            <a:r>
              <a:rPr lang="en-US" sz="1600" u="sng" smtClean="0"/>
              <a:t>http://www.nhlbi.nih.gov/health/public/heart/obesity/lose_wt/fd_exch.htm</a:t>
            </a:r>
          </a:p>
        </p:txBody>
      </p:sp>
      <p:pic>
        <p:nvPicPr>
          <p:cNvPr id="25606" name="Picture 3" descr="http://ecx.images-amazon.com/images/I/51k-8p5u8xL._SS500_.jpg"/>
          <p:cNvPicPr>
            <a:picLocks noChangeAspect="1" noChangeArrowheads="1"/>
          </p:cNvPicPr>
          <p:nvPr/>
        </p:nvPicPr>
        <p:blipFill>
          <a:blip r:embed="rId2" cstate="print"/>
          <a:srcRect l="11200" r="12000"/>
          <a:stretch>
            <a:fillRect/>
          </a:stretch>
        </p:blipFill>
        <p:spPr bwMode="auto">
          <a:xfrm>
            <a:off x="4554538" y="2971800"/>
            <a:ext cx="1784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American Diabetes Associ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6000" r="17326" b="3030"/>
          <a:stretch>
            <a:fillRect/>
          </a:stretch>
        </p:blipFill>
        <p:spPr bwMode="auto">
          <a:xfrm>
            <a:off x="6172200" y="3962400"/>
            <a:ext cx="1152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3A7CA-DDB8-4AF2-B57B-7B3585B0549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Carbohydrate Recommendations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162800" cy="4497388"/>
          </a:xfrm>
        </p:spPr>
        <p:txBody>
          <a:bodyPr/>
          <a:lstStyle/>
          <a:p>
            <a:pPr eaLnBrk="1" hangingPunct="1"/>
            <a:r>
              <a:rPr lang="en-US" smtClean="0"/>
              <a:t>Space carbohydrates throughout the day.</a:t>
            </a:r>
          </a:p>
          <a:p>
            <a:pPr eaLnBrk="1" hangingPunct="1"/>
            <a:r>
              <a:rPr lang="en-US" smtClean="0"/>
              <a:t>Limit concentrated sugars,                      like sucrose (table sugar)                         and honey.</a:t>
            </a:r>
          </a:p>
          <a:p>
            <a:pPr eaLnBrk="1" hangingPunct="1"/>
            <a:r>
              <a:rPr lang="en-US" smtClean="0"/>
              <a:t>Eat carbohydrates mostly                           in the form of starch and                         fiber.</a:t>
            </a:r>
          </a:p>
        </p:txBody>
      </p:sp>
      <p:pic>
        <p:nvPicPr>
          <p:cNvPr id="26630" name="Picture 5" descr="Nutr Facts w trans fat"/>
          <p:cNvPicPr>
            <a:picLocks noChangeAspect="1" noChangeArrowheads="1"/>
          </p:cNvPicPr>
          <p:nvPr/>
        </p:nvPicPr>
        <p:blipFill>
          <a:blip r:embed="rId2" cstate="print"/>
          <a:srcRect l="23225" t="10062" r="26579" b="23825"/>
          <a:stretch>
            <a:fillRect/>
          </a:stretch>
        </p:blipFill>
        <p:spPr bwMode="auto">
          <a:xfrm>
            <a:off x="5181600" y="2667000"/>
            <a:ext cx="236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4343400" y="4648200"/>
            <a:ext cx="2971800" cy="30480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8BBE4B-666F-45F4-9FD2-02C3C8C212B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Dietary Fiber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6934200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Reduces blood cholesterol.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Helps maintain healthy gut.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Fiber recommendations - </a:t>
            </a:r>
            <a:r>
              <a:rPr lang="en-US" b="1" smtClean="0"/>
              <a:t>Men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19-50 years old: 38 grams per day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&gt; 50 years old: 30 grams per day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Fiber recommendations - </a:t>
            </a:r>
            <a:r>
              <a:rPr lang="en-US" b="1" smtClean="0"/>
              <a:t>Women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19-50 years old: 25 grams per day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&gt; 50 years old: 21 grams per day</a:t>
            </a:r>
          </a:p>
        </p:txBody>
      </p:sp>
      <p:pic>
        <p:nvPicPr>
          <p:cNvPr id="27654" name="Picture 2" descr="http://www.iclipart.com/dodl.php/p164395_m.jpg?linklokauth=L3RlbXAvcDE2NDM5NV9tLmpwZywxMjY2NDI5MTU1LDEyOC4yMjcuMTc5LjIxNCwwLDAsTExfMCwsNzUzOGMzY2YzODljY2Q5ZDU4MmQ4OGRhMzFmZjVjMWQ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BA76A6-BF15-4565-AD3D-08DCCF4FF06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Idaho Plate Method</a:t>
            </a:r>
          </a:p>
        </p:txBody>
      </p:sp>
      <p:pic>
        <p:nvPicPr>
          <p:cNvPr id="28677" name="Picture 4" descr="Plate picture J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219200"/>
            <a:ext cx="7162800" cy="53721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DE4BB-A85C-442E-9285-C66646552FC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Activity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 calories for weight management</a:t>
            </a:r>
          </a:p>
          <a:p>
            <a:pPr eaLnBrk="1" hangingPunct="1"/>
            <a:r>
              <a:rPr lang="en-US" smtClean="0"/>
              <a:t>Cardiovascular health</a:t>
            </a:r>
          </a:p>
          <a:p>
            <a:pPr eaLnBrk="1" hangingPunct="1"/>
            <a:r>
              <a:rPr lang="en-US" smtClean="0"/>
              <a:t>Improve glycemic control</a:t>
            </a:r>
          </a:p>
          <a:p>
            <a:pPr eaLnBrk="1" hangingPunct="1"/>
            <a:r>
              <a:rPr lang="en-US" smtClean="0"/>
              <a:t>Improve insulin sensitivity</a:t>
            </a:r>
          </a:p>
          <a:p>
            <a:pPr eaLnBrk="1" hangingPunct="1"/>
            <a:r>
              <a:rPr lang="en-US" smtClean="0"/>
              <a:t>Reduce stress</a:t>
            </a:r>
          </a:p>
        </p:txBody>
      </p:sp>
      <p:pic>
        <p:nvPicPr>
          <p:cNvPr id="29702" name="Picture 2" descr="http://www.iclipart.com/dodl.php/p196994_m.jpg?linklokauth=L3RlbXAvcDE5Njk5NF9tLmpwZywxMjY2MzYwMTc2LDEyOC4yMjcuOTcuMzAsMCwwLExMXzAsLDJjMmFlZjY4MjlkMjRiZDkzNTBhNDRmMzcxNjYyZGY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22891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38866E-132E-4F60-87AB-367683945DB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Physical Activity </a:t>
            </a:r>
            <a:br>
              <a:rPr lang="en-US" sz="2800" smtClean="0"/>
            </a:br>
            <a:r>
              <a:rPr lang="en-US" smtClean="0"/>
              <a:t>Reduce Health Complications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386638" cy="449738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Reduces major risk factors for heart disease and stroke: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Obesity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Abnormal blood lipids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Hypertension</a:t>
            </a:r>
          </a:p>
          <a:p>
            <a:pPr eaLnBrk="1" hangingPunct="1"/>
            <a:endParaRPr lang="en-US" smtClean="0"/>
          </a:p>
        </p:txBody>
      </p:sp>
      <p:pic>
        <p:nvPicPr>
          <p:cNvPr id="30726" name="Picture 4" descr="Heart with che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048000"/>
            <a:ext cx="2428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48EA7-96AA-45D8-AAF7-5A0A2EA6EF9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1B3532"/>
                </a:solidFill>
              </a:rPr>
              <a:t>Physical Activity </a:t>
            </a:r>
            <a:br>
              <a:rPr lang="en-US" sz="2800" smtClean="0">
                <a:solidFill>
                  <a:srgbClr val="1B3532"/>
                </a:solidFill>
              </a:rPr>
            </a:br>
            <a:r>
              <a:rPr lang="en-US" smtClean="0"/>
              <a:t>Types of Physical Activity</a:t>
            </a:r>
          </a:p>
        </p:txBody>
      </p:sp>
      <p:grpSp>
        <p:nvGrpSpPr>
          <p:cNvPr id="31749" name="Group 10"/>
          <p:cNvGrpSpPr>
            <a:grpSpLocks/>
          </p:cNvGrpSpPr>
          <p:nvPr/>
        </p:nvGrpSpPr>
        <p:grpSpPr bwMode="auto">
          <a:xfrm>
            <a:off x="381000" y="1676400"/>
            <a:ext cx="3873500" cy="2149475"/>
            <a:chOff x="381000" y="1676400"/>
            <a:chExt cx="3873175" cy="2149475"/>
          </a:xfrm>
        </p:grpSpPr>
        <p:sp>
          <p:nvSpPr>
            <p:cNvPr id="31756" name="Text Box 8"/>
            <p:cNvSpPr txBox="1">
              <a:spLocks noChangeArrowheads="1"/>
            </p:cNvSpPr>
            <p:nvPr/>
          </p:nvSpPr>
          <p:spPr bwMode="auto">
            <a:xfrm>
              <a:off x="381000" y="2286000"/>
              <a:ext cx="2362200" cy="488950"/>
            </a:xfrm>
            <a:prstGeom prst="rect">
              <a:avLst/>
            </a:prstGeom>
            <a:noFill/>
            <a:ln w="317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Aerobic</a:t>
              </a:r>
            </a:p>
          </p:txBody>
        </p:sp>
        <p:pic>
          <p:nvPicPr>
            <p:cNvPr id="31757" name="Picture 2" descr="http://www.iclipart.com/dodl.php/p205321_m.jpg?linklokauth=L3RlbXAvcDIwNTMyMV9tLmpwZywxMjY2MzYwMjM0LDEyOC4yMjcuOTcuMzAsMCwwLExMXzAsLGQzNmU2MDdhZjlmODVhMjFiYjZkY2RiMGFmYzQyZTk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676400"/>
              <a:ext cx="1434775" cy="214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4648200" y="2362200"/>
            <a:ext cx="2895600" cy="2976563"/>
            <a:chOff x="4648200" y="2362200"/>
            <a:chExt cx="2895600" cy="2976265"/>
          </a:xfrm>
        </p:grpSpPr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4648200" y="4876800"/>
              <a:ext cx="2895600" cy="461665"/>
            </a:xfrm>
            <a:prstGeom prst="rect">
              <a:avLst/>
            </a:prstGeom>
            <a:noFill/>
            <a:ln w="317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Strength training</a:t>
              </a:r>
            </a:p>
          </p:txBody>
        </p:sp>
        <p:pic>
          <p:nvPicPr>
            <p:cNvPr id="31755" name="Picture 4" descr="http://www.iclipart.com/dodl.php/p181700_m.jpg?linklokauth=L3RlbXAvcDE4MTcwMF9tLmpwZywxMjY2MzYwMzgxLDEyOC4yMjcuOTcuMzAsMCwwLExMXzAsLGM0NTFhYzdmMGQyMTRiNThhMTc1MjBlNjhiZjk4YTI4"/>
            <p:cNvPicPr>
              <a:picLocks noChangeAspect="1" noChangeArrowheads="1"/>
            </p:cNvPicPr>
            <p:nvPr/>
          </p:nvPicPr>
          <p:blipFill>
            <a:blip r:embed="rId3" cstate="print"/>
            <a:srcRect l="24937"/>
            <a:stretch>
              <a:fillRect/>
            </a:stretch>
          </p:blipFill>
          <p:spPr bwMode="auto">
            <a:xfrm>
              <a:off x="5257800" y="2362200"/>
              <a:ext cx="1828800" cy="2430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1" name="Group 13"/>
          <p:cNvGrpSpPr>
            <a:grpSpLocks/>
          </p:cNvGrpSpPr>
          <p:nvPr/>
        </p:nvGrpSpPr>
        <p:grpSpPr bwMode="auto">
          <a:xfrm>
            <a:off x="609600" y="3962400"/>
            <a:ext cx="2679700" cy="2393950"/>
            <a:chOff x="609600" y="3962400"/>
            <a:chExt cx="2679700" cy="2393950"/>
          </a:xfrm>
        </p:grpSpPr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990600" y="5867400"/>
              <a:ext cx="2057400" cy="488950"/>
            </a:xfrm>
            <a:prstGeom prst="rect">
              <a:avLst/>
            </a:prstGeom>
            <a:noFill/>
            <a:ln w="3175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/>
                <a:t>Flexibility</a:t>
              </a:r>
            </a:p>
          </p:txBody>
        </p:sp>
        <p:pic>
          <p:nvPicPr>
            <p:cNvPr id="31753" name="Picture 6" descr="http://www.iclipart.com/dodl.php/p210527_m.jpg?linklokauth=L3RlbXAvcDIxMDUyN19tLmpwZywxMjY2MzYwNjEwLDEyOC4yMjcuOTcuMzAsMCwwLExMXzAsLDkwNTlhMWVhMzk5NDc5NjA5OTk1NTFmNDRlMWM1Mzk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962400"/>
              <a:ext cx="2679700" cy="178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CFCC4E-58F2-415B-A383-49475C9396A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1B3532"/>
                </a:solidFill>
              </a:rPr>
              <a:t>Physical Activity </a:t>
            </a:r>
            <a:br>
              <a:rPr lang="en-US" sz="2800" smtClean="0">
                <a:solidFill>
                  <a:srgbClr val="1B3532"/>
                </a:solidFill>
              </a:rPr>
            </a:br>
            <a:r>
              <a:rPr lang="en-US" smtClean="0"/>
              <a:t>How Much Physical Activity?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752600"/>
            <a:ext cx="7051675" cy="4800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mtClean="0"/>
              <a:t>At least 150 min/week of moderate-intensity aerobic physical activity</a:t>
            </a:r>
            <a:endParaRPr lang="en-US" sz="2400" b="1" i="1" smtClean="0"/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No more than two consecutive days               without physical activity.</a:t>
            </a:r>
          </a:p>
          <a:p>
            <a:pPr eaLnBrk="1" hangingPunct="1">
              <a:spcAft>
                <a:spcPts val="600"/>
              </a:spcAft>
            </a:pPr>
            <a:r>
              <a:rPr lang="en-US" smtClean="0"/>
              <a:t>Resistance training                                       three times a week                                  (unless contraindicated).</a:t>
            </a:r>
          </a:p>
        </p:txBody>
      </p:sp>
      <p:pic>
        <p:nvPicPr>
          <p:cNvPr id="32774" name="Picture 2" descr="http://www.iclipart.com/dodl.php/p207264_m.jpg?linklokauth=L3RlbXAvcDIwNzI2NF9tLmpwZywxMjY2NDIyMzg2LDEyOC4yMjcuMTAzLjIxNywwLDAsTExfMCwsNTc5N2YwNTA2MzM4MzY1N2JhZTY0YjQ2Y2ZhYzlkZmQ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30432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 dirty="0"/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BBBEC-BE35-46D0-BEC8-2F558A3B1CF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Diabetes 101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981200"/>
            <a:ext cx="7386638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What is diabetes mellitus?</a:t>
            </a:r>
          </a:p>
          <a:p>
            <a:pPr eaLnBrk="1" hangingPunct="1"/>
            <a:r>
              <a:rPr lang="en-US" dirty="0" smtClean="0"/>
              <a:t>How early was it described                          and by whom? </a:t>
            </a:r>
          </a:p>
          <a:p>
            <a:pPr eaLnBrk="1" hangingPunct="1"/>
            <a:r>
              <a:rPr lang="en-US" dirty="0" smtClean="0"/>
              <a:t>Two breakthroughs:</a:t>
            </a:r>
          </a:p>
          <a:p>
            <a:pPr lvl="1" eaLnBrk="1" hangingPunct="1"/>
            <a:r>
              <a:rPr lang="en-US" dirty="0" smtClean="0"/>
              <a:t>Islets of </a:t>
            </a:r>
            <a:r>
              <a:rPr lang="en-US" dirty="0" err="1" smtClean="0"/>
              <a:t>Langerhans</a:t>
            </a:r>
            <a:r>
              <a:rPr lang="en-US" dirty="0" smtClean="0"/>
              <a:t> discovered in 1860.</a:t>
            </a:r>
          </a:p>
          <a:p>
            <a:pPr lvl="1" eaLnBrk="1" hangingPunct="1"/>
            <a:r>
              <a:rPr lang="en-US" dirty="0" smtClean="0"/>
              <a:t>Insulin first used in 1921.</a:t>
            </a:r>
          </a:p>
          <a:p>
            <a:pPr eaLnBrk="1" hangingPunct="1"/>
            <a:r>
              <a:rPr lang="en-US" dirty="0" smtClean="0"/>
              <a:t>Over </a:t>
            </a:r>
            <a:r>
              <a:rPr lang="en-US" dirty="0" smtClean="0"/>
              <a:t>25 </a:t>
            </a:r>
            <a:r>
              <a:rPr lang="en-US" dirty="0" smtClean="0"/>
              <a:t>million Americans have diabetes.</a:t>
            </a:r>
          </a:p>
          <a:p>
            <a:pPr eaLnBrk="1" hangingPunct="1"/>
            <a:r>
              <a:rPr lang="en-US" dirty="0" smtClean="0"/>
              <a:t>About 90% have type 2 diabetes.</a:t>
            </a:r>
          </a:p>
        </p:txBody>
      </p:sp>
      <p:pic>
        <p:nvPicPr>
          <p:cNvPr id="6150" name="Picture 2" descr="http://www.iclipart.com/dodl.php/p166248_m.jpg?linklokauth=L3RlbXAvcDE2NjI0OF9tLmpwZywxMjY2NDE4NzYyLDEyOC4yMjcuMTA5LjIwLDAsMCxMTF8wLCxjZjY5ZGEzOWZlNTM1ODZiZmU1ZGZmNzY0N2I3NzAxYw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62000"/>
            <a:ext cx="185737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245BD-8418-4977-91F1-295505D8F44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1B3532"/>
                </a:solidFill>
              </a:rPr>
              <a:t>Physical Activity </a:t>
            </a:r>
            <a:br>
              <a:rPr lang="en-US" sz="2800" smtClean="0">
                <a:solidFill>
                  <a:srgbClr val="1B3532"/>
                </a:solidFill>
              </a:rPr>
            </a:br>
            <a:r>
              <a:rPr lang="en-US" smtClean="0"/>
              <a:t>Before Beginning to Exercise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6518275" cy="46497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Visit doctor for a check-up:</a:t>
            </a:r>
          </a:p>
          <a:p>
            <a:pPr lvl="1" eaLnBrk="1" hangingPunct="1"/>
            <a:r>
              <a:rPr lang="en-US" smtClean="0"/>
              <a:t>Screen for health complications.</a:t>
            </a:r>
          </a:p>
          <a:p>
            <a:pPr lvl="1" eaLnBrk="1" hangingPunct="1"/>
            <a:r>
              <a:rPr lang="en-US" smtClean="0"/>
              <a:t>Discuss exercise plan.</a:t>
            </a:r>
          </a:p>
          <a:p>
            <a:pPr lvl="1" eaLnBrk="1" hangingPunct="1"/>
            <a:r>
              <a:rPr lang="en-US" smtClean="0"/>
              <a:t>Adjust medication if necessary.</a:t>
            </a:r>
          </a:p>
          <a:p>
            <a:pPr lvl="1" eaLnBrk="1" hangingPunct="1"/>
            <a:r>
              <a:rPr lang="en-US" smtClean="0"/>
              <a:t>Identify any special precautions.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Discuss eating plan with                  dietitian.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Possibly see exercise            specialist for fitness test.</a:t>
            </a:r>
          </a:p>
        </p:txBody>
      </p:sp>
      <p:pic>
        <p:nvPicPr>
          <p:cNvPr id="33798" name="Picture 2" descr="http://www.iclipart.com/dodl.php/p189820_m.jpg?linklokauth=L3RlbXAvcDE4OTgyMF9tLmpwZywxMjY2NDIyNjY2LDEyOC4yMjcuMTAzLjIxNywwLDAsTExfMCwsYTQ1ODViY2I0YmRmMGZhZjAyMmJkZDBiMmQ5MmE0MGY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209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Physical Activity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Staying Safe</a:t>
            </a:r>
            <a:endParaRPr lang="en-US" sz="36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7400" y="6383338"/>
            <a:ext cx="1755775" cy="474662"/>
          </a:xfrm>
          <a:noFill/>
        </p:spPr>
        <p:txBody>
          <a:bodyPr/>
          <a:lstStyle/>
          <a:p>
            <a:fld id="{43011A3A-DEAB-4C52-B8C8-62A718F2237A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4822" name="Picture 1" descr="Diabetes and exerc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752600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24400" y="1828800"/>
            <a:ext cx="2819400" cy="3292475"/>
          </a:xfrm>
          <a:prstGeom prst="rect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/>
              <a:t>A person with type 2 diabetes can use exercise to help control their blood sugar levels and provide energy their muscles need to function throughout the day. By maintaining a healthy diet and sufficient exercise, a person with type 2 diabetes may be able to keep their blood sugar in the normal non-diabetic range without medication.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334000"/>
            <a:ext cx="2133600" cy="523875"/>
          </a:xfrm>
          <a:prstGeom prst="rect">
            <a:avLst/>
          </a:prstGeom>
          <a:noFill/>
          <a:ln w="12700">
            <a:solidFill>
              <a:schemeClr val="bg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Used with permission.    Visit: shands.org/health</a:t>
            </a:r>
            <a:endParaRPr lang="en-US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73DA57-4BB4-4E3A-9185-41F5FFFA1B2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Physical Activity </a:t>
            </a:r>
            <a:br>
              <a:rPr lang="en-US" sz="2800" smtClean="0"/>
            </a:br>
            <a:r>
              <a:rPr lang="en-US" smtClean="0"/>
              <a:t>Special Concerns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6497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Maintain glycemic control:</a:t>
            </a:r>
          </a:p>
          <a:p>
            <a:pPr lvl="1" eaLnBrk="1" hangingPunct="1"/>
            <a:r>
              <a:rPr lang="en-US" smtClean="0"/>
              <a:t>Select appropriate exercise.</a:t>
            </a:r>
          </a:p>
          <a:p>
            <a:pPr lvl="1" eaLnBrk="1" hangingPunct="1"/>
            <a:r>
              <a:rPr lang="en-US" smtClean="0"/>
              <a:t>Adjust diet and medications as needed.</a:t>
            </a:r>
          </a:p>
          <a:p>
            <a:pPr lvl="1" eaLnBrk="1" hangingPunct="1"/>
            <a:r>
              <a:rPr lang="en-US" smtClean="0"/>
              <a:t>Monitor blood glucose.</a:t>
            </a:r>
          </a:p>
          <a:p>
            <a:pPr lvl="1" eaLnBrk="1" hangingPunct="1"/>
            <a:r>
              <a:rPr lang="en-US" smtClean="0"/>
              <a:t>Carry glucose tablets                                          or gel.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Stay well hydrated.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Wear a diabetes                                             identification bracelet.</a:t>
            </a:r>
          </a:p>
        </p:txBody>
      </p:sp>
      <p:pic>
        <p:nvPicPr>
          <p:cNvPr id="35846" name="Picture 1" descr="Diabetic emergency suppl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327660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5715000"/>
            <a:ext cx="2133600" cy="523875"/>
          </a:xfrm>
          <a:prstGeom prst="rect">
            <a:avLst/>
          </a:prstGeom>
          <a:noFill/>
          <a:ln w="12700">
            <a:solidFill>
              <a:schemeClr val="bg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Used with permission.    Visit: shands.org/health</a:t>
            </a:r>
            <a:endParaRPr lang="en-US" sz="1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3443F0-51A9-47F4-93A4-41C8803903B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Diabetes Medications	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7386638" cy="4725988"/>
          </a:xfrm>
        </p:spPr>
        <p:txBody>
          <a:bodyPr/>
          <a:lstStyle/>
          <a:p>
            <a:pPr eaLnBrk="1" hangingPunct="1"/>
            <a:r>
              <a:rPr lang="en-US" smtClean="0"/>
              <a:t>Oral agents</a:t>
            </a:r>
          </a:p>
          <a:p>
            <a:pPr lvl="1" eaLnBrk="1" hangingPunct="1"/>
            <a:r>
              <a:rPr lang="en-US" smtClean="0"/>
              <a:t>Single</a:t>
            </a:r>
          </a:p>
          <a:p>
            <a:pPr lvl="1" eaLnBrk="1" hangingPunct="1"/>
            <a:r>
              <a:rPr lang="en-US" smtClean="0"/>
              <a:t>Combination</a:t>
            </a:r>
          </a:p>
          <a:p>
            <a:pPr eaLnBrk="1" hangingPunct="1"/>
            <a:r>
              <a:rPr lang="en-US" smtClean="0"/>
              <a:t>Insulin </a:t>
            </a:r>
          </a:p>
          <a:p>
            <a:pPr lvl="1" eaLnBrk="1" hangingPunct="1"/>
            <a:r>
              <a:rPr lang="en-US" smtClean="0"/>
              <a:t>Injectable</a:t>
            </a:r>
          </a:p>
          <a:p>
            <a:pPr eaLnBrk="1" hangingPunct="1"/>
            <a:r>
              <a:rPr lang="en-US" smtClean="0"/>
              <a:t>Adjunct therapies                                     (injectable)</a:t>
            </a:r>
          </a:p>
          <a:p>
            <a:pPr eaLnBrk="1" hangingPunct="1"/>
            <a:endParaRPr lang="en-US" smtClean="0"/>
          </a:p>
        </p:txBody>
      </p:sp>
      <p:pic>
        <p:nvPicPr>
          <p:cNvPr id="36870" name="Picture 1" descr="Sulfonylureas dr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14600"/>
            <a:ext cx="3276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5257800"/>
            <a:ext cx="2133600" cy="523875"/>
          </a:xfrm>
          <a:prstGeom prst="rect">
            <a:avLst/>
          </a:prstGeom>
          <a:noFill/>
          <a:ln w="12700">
            <a:solidFill>
              <a:schemeClr val="bg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Used with permission.    Visit: shands.org/health</a:t>
            </a:r>
            <a:endParaRPr lang="en-US" sz="1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83293C-266F-41E8-ACBC-C26456CBA76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Diabetes Medications</a:t>
            </a:r>
            <a:br>
              <a:rPr lang="en-US" sz="2800" smtClean="0"/>
            </a:br>
            <a:r>
              <a:rPr lang="en-US" smtClean="0"/>
              <a:t>Treatment Protocol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752600"/>
            <a:ext cx="6442075" cy="4343400"/>
          </a:xfrm>
        </p:spPr>
        <p:txBody>
          <a:bodyPr/>
          <a:lstStyle/>
          <a:p>
            <a:pPr eaLnBrk="1" hangingPunct="1"/>
            <a:r>
              <a:rPr lang="en-US" smtClean="0"/>
              <a:t>Common practice is to try oral medications before insulin.</a:t>
            </a:r>
          </a:p>
          <a:p>
            <a:pPr eaLnBrk="1" hangingPunct="1"/>
            <a:r>
              <a:rPr lang="en-US" smtClean="0"/>
              <a:t>However, insulin may be part of the initial treatment depending on:</a:t>
            </a:r>
          </a:p>
          <a:p>
            <a:pPr eaLnBrk="1" hangingPunct="1">
              <a:buFontTx/>
              <a:buNone/>
            </a:pPr>
            <a:r>
              <a:rPr lang="en-US" smtClean="0"/>
              <a:t>       - </a:t>
            </a:r>
            <a:r>
              <a:rPr lang="en-US" sz="2400" smtClean="0"/>
              <a:t>length</a:t>
            </a:r>
            <a:r>
              <a:rPr lang="en-US" smtClean="0"/>
              <a:t> </a:t>
            </a:r>
            <a:r>
              <a:rPr lang="en-US" sz="2400" smtClean="0"/>
              <a:t>of time since diagnosis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-  blood glucose levels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-  other medications taken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    -  general health status  </a:t>
            </a:r>
          </a:p>
          <a:p>
            <a:pPr eaLnBrk="1" hangingPunct="1"/>
            <a:r>
              <a:rPr lang="en-US" smtClean="0"/>
              <a:t>Discuss with your doctor!</a:t>
            </a:r>
          </a:p>
          <a:p>
            <a:pPr eaLnBrk="1" hangingPunct="1"/>
            <a:endParaRPr lang="en-US" smtClean="0"/>
          </a:p>
        </p:txBody>
      </p:sp>
      <p:pic>
        <p:nvPicPr>
          <p:cNvPr id="37894" name="Picture 4" descr="http://www.iclipart.com/dodl.php/p199536_m.jpg?linklokauth=L3RlbXAvcDE5OTUzNl9tLmpwZywxMjY2MzYwODE3LDEyOC4yMjcuOTcuMzAsMCwwLExMXzAsLDczM2RmNGQyNzNlZTQ4ZmY5ZTcyMDkwMDIyMDFkMGQ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267200"/>
            <a:ext cx="2852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CF9E9E-1DFA-47FD-83F2-045E3A6B546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Diabetes Medications</a:t>
            </a:r>
            <a:br>
              <a:rPr lang="en-US" sz="2800" smtClean="0"/>
            </a:br>
            <a:r>
              <a:rPr lang="en-US" smtClean="0"/>
              <a:t>Take Home Messages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752600"/>
            <a:ext cx="7432675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Many medications available.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New medications continue to be developed.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Individual responses vary.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Your treatment options                               will likely change over time.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Work with your health care                             team to find the right                              treatment for YOU. </a:t>
            </a:r>
          </a:p>
        </p:txBody>
      </p:sp>
      <p:pic>
        <p:nvPicPr>
          <p:cNvPr id="38918" name="Picture 2" descr="http://www.iclipart.com/dodl.php/p186263_m.jpg?linklokauth=L3RlbXAvcDE4NjI2M19tLmpwZywxMjY2NDI5OTAzLDEyOC4yMjcuMTc5LjIxNCwwLDAsTExfMCwsYzljYjk3MmEyM2Y1YWExN2MxNzMxYTAwODY5MjQ5MDY%3D"/>
          <p:cNvPicPr>
            <a:picLocks noChangeAspect="1" noChangeArrowheads="1"/>
          </p:cNvPicPr>
          <p:nvPr/>
        </p:nvPicPr>
        <p:blipFill>
          <a:blip r:embed="rId2" cstate="print"/>
          <a:srcRect r="31664"/>
          <a:stretch>
            <a:fillRect/>
          </a:stretch>
        </p:blipFill>
        <p:spPr bwMode="auto">
          <a:xfrm>
            <a:off x="5257800" y="3886200"/>
            <a:ext cx="24177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6DB34-AE38-43B1-9F64-112883C30A6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Glucose Monitoring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3914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Cornerstone of diabetes management.</a:t>
            </a:r>
            <a:endParaRPr lang="en-US" sz="900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Used to assess effectiveness of therapy. </a:t>
            </a:r>
            <a:endParaRPr lang="en-US" sz="900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Guides adjustments in nutrition, exercise, and medicine to achieve                          optimal control.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Self-monitoring of blood                               glucose (SMBG)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Hemoglobin A1C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5715000"/>
            <a:ext cx="2133600" cy="523875"/>
          </a:xfrm>
          <a:prstGeom prst="rect">
            <a:avLst/>
          </a:prstGeom>
          <a:noFill/>
          <a:ln w="12700">
            <a:solidFill>
              <a:schemeClr val="bg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Used with permission.    Visit: shands.org/health</a:t>
            </a:r>
            <a:endParaRPr lang="en-US" sz="1400" dirty="0"/>
          </a:p>
        </p:txBody>
      </p:sp>
      <p:pic>
        <p:nvPicPr>
          <p:cNvPr id="39943" name="Picture 3" descr="Ste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3528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7CB85F-5C66-4E88-BE9F-4D5B121CE9F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SMBG Recommendations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Aim for blood glucose levels as close to normal as is safely possible.</a:t>
            </a:r>
          </a:p>
          <a:p>
            <a:pPr eaLnBrk="1" hangingPunct="1"/>
            <a:endParaRPr lang="en-US" sz="900" smtClean="0"/>
          </a:p>
          <a:p>
            <a:pPr eaLnBrk="1" hangingPunct="1"/>
            <a:r>
              <a:rPr lang="en-US" smtClean="0"/>
              <a:t>Schedule determined by needs                    and goals of the individual.</a:t>
            </a:r>
          </a:p>
          <a:p>
            <a:pPr eaLnBrk="1" hangingPunct="1"/>
            <a:endParaRPr lang="en-US" sz="900" smtClean="0"/>
          </a:p>
          <a:p>
            <a:pPr eaLnBrk="1" hangingPunct="1"/>
            <a:r>
              <a:rPr lang="en-US" smtClean="0"/>
              <a:t>General guide:</a:t>
            </a:r>
            <a:r>
              <a:rPr lang="en-US" sz="2600" smtClean="0"/>
              <a:t> </a:t>
            </a:r>
            <a:endParaRPr lang="en-US" sz="2400" smtClean="0"/>
          </a:p>
          <a:p>
            <a:pPr lvl="1" eaLnBrk="1" hangingPunct="1"/>
            <a:r>
              <a:rPr lang="en-US" smtClean="0"/>
              <a:t>Type 1: 3 or more times daily </a:t>
            </a:r>
          </a:p>
          <a:p>
            <a:pPr lvl="1" eaLnBrk="1" hangingPunct="1"/>
            <a:r>
              <a:rPr lang="en-US" smtClean="0"/>
              <a:t>Type 2: adequate to meet                              glucose goals</a:t>
            </a:r>
          </a:p>
          <a:p>
            <a:pPr eaLnBrk="1" hangingPunct="1"/>
            <a:endParaRPr lang="en-US" smtClean="0"/>
          </a:p>
        </p:txBody>
      </p:sp>
      <p:pic>
        <p:nvPicPr>
          <p:cNvPr id="40966" name="Picture 1" descr="Par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450" y="35814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0200" y="5715000"/>
            <a:ext cx="2133600" cy="523875"/>
          </a:xfrm>
          <a:prstGeom prst="rect">
            <a:avLst/>
          </a:prstGeom>
          <a:noFill/>
          <a:ln w="12700">
            <a:solidFill>
              <a:schemeClr val="bg1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/>
              <a:t>Used with permission.    Visit: shands.org/health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A2622-A22A-4525-97CB-B13B488ED16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SMBG</a:t>
            </a:r>
            <a:br>
              <a:rPr lang="en-US" sz="2800" smtClean="0"/>
            </a:br>
            <a:r>
              <a:rPr lang="en-US" smtClean="0"/>
              <a:t>When to Check?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7239000" cy="41925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Early a.m. or before                 breakfast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2 hours after meals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At bedtime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3 a.m.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When experiencing signs and symptoms of hypoglycemia or hyperglycemia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41990" name="Picture 2" descr="http://www.iclipart.com/dodl.php/p183347_m.jpg?linklokauth=L3RlbXAvcDE4MzM0N19tLmpwZywxMjY2NDMwMTY1LDEyOC4yMjcuMTc5LjIxNCwwLDAsTExfMCwsMzA3ZDdlNGVkM2Y5MTAyZjlkY2M0YmU5ZmFmMGExOTQ%3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49" t="8000" r="18204" b="28000"/>
          <a:stretch>
            <a:fillRect/>
          </a:stretch>
        </p:blipFill>
        <p:spPr bwMode="auto">
          <a:xfrm>
            <a:off x="4724400" y="1066800"/>
            <a:ext cx="25146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3FAF1-9884-48AE-B2A2-ACA17A8E156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477125" cy="1220787"/>
          </a:xfrm>
        </p:spPr>
        <p:txBody>
          <a:bodyPr/>
          <a:lstStyle/>
          <a:p>
            <a:pPr eaLnBrk="1" hangingPunct="1"/>
            <a:r>
              <a:rPr lang="en-US" sz="2800" smtClean="0"/>
              <a:t>SMBG</a:t>
            </a:r>
            <a:br>
              <a:rPr lang="en-US" sz="2800" smtClean="0"/>
            </a:br>
            <a:r>
              <a:rPr lang="en-US" smtClean="0"/>
              <a:t>Check More Often If . . . .</a:t>
            </a:r>
            <a:r>
              <a:rPr lang="en-US" sz="3600" smtClean="0"/>
              <a:t> 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7386638" cy="4495800"/>
          </a:xfrm>
        </p:spPr>
        <p:txBody>
          <a:bodyPr/>
          <a:lstStyle/>
          <a:p>
            <a:pPr eaLnBrk="1" hangingPunct="1"/>
            <a:r>
              <a:rPr lang="en-US" smtClean="0"/>
              <a:t>Medication changed</a:t>
            </a:r>
          </a:p>
          <a:p>
            <a:pPr eaLnBrk="1" hangingPunct="1"/>
            <a:r>
              <a:rPr lang="en-US" smtClean="0"/>
              <a:t>Unusual stress</a:t>
            </a:r>
          </a:p>
          <a:p>
            <a:pPr eaLnBrk="1" hangingPunct="1"/>
            <a:r>
              <a:rPr lang="en-US" smtClean="0"/>
              <a:t>Illness</a:t>
            </a:r>
          </a:p>
          <a:p>
            <a:pPr eaLnBrk="1" hangingPunct="1"/>
            <a:r>
              <a:rPr lang="en-US" smtClean="0"/>
              <a:t>Change in activity level</a:t>
            </a:r>
          </a:p>
          <a:p>
            <a:pPr eaLnBrk="1" hangingPunct="1"/>
            <a:r>
              <a:rPr lang="en-US" smtClean="0"/>
              <a:t>Change in eating pattern</a:t>
            </a:r>
          </a:p>
          <a:p>
            <a:pPr eaLnBrk="1" hangingPunct="1"/>
            <a:endParaRPr lang="en-US" smtClean="0"/>
          </a:p>
        </p:txBody>
      </p:sp>
      <p:pic>
        <p:nvPicPr>
          <p:cNvPr id="43014" name="Picture 2" descr="http://www.iclipart.com/dodl.php/p203172_m.jpg?linklokauth=L3RlbXAvcDIwMzE3Ml9tLmpwZywxMjY2NDMwMjYwLDEyOC4yMjcuMTc5LjIxNCwwLDAsTExfMCwsMTE5YjMyY2RmOGZjNzdjZDc4NTkxY2U4YmYzNDY0ZGE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2852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9B220C-AD73-4158-BD5D-0382DBD9DB5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Insulin Resistance and </a:t>
            </a:r>
            <a:br>
              <a:rPr lang="en-US" smtClean="0"/>
            </a:br>
            <a:r>
              <a:rPr lang="en-US" smtClean="0"/>
              <a:t>Defective Insulin Secretion</a:t>
            </a:r>
            <a:r>
              <a:rPr lang="en-US" sz="3600" smtClean="0"/>
              <a:t> </a:t>
            </a:r>
          </a:p>
        </p:txBody>
      </p:sp>
      <p:pic>
        <p:nvPicPr>
          <p:cNvPr id="9219" name="Insulin Resistance.wmv"/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600200"/>
            <a:ext cx="4595813" cy="4497388"/>
          </a:xfrm>
        </p:spPr>
      </p:pic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0" y="64770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</a:rPr>
              <a:t>Source: </a:t>
            </a:r>
            <a:r>
              <a:rPr lang="en-US" sz="1400" b="1" dirty="0">
                <a:latin typeface="Times New Roman" pitchFamily="18" charset="0"/>
              </a:rPr>
              <a:t>http://professional.diabetes.org/ResourcesForProfessionals.aspx?cid=60378&amp;typ=17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3BC47-0BE4-4625-BDFB-53BE9FEF1D6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Hemoglobin A1C (A1C)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6497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Measured in a lab or using home kit.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Reflects blood glucose over 2 to 3 months. 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Should be tested at least two times per year for patients meeting treatment goals.</a:t>
            </a:r>
          </a:p>
          <a:p>
            <a:pPr eaLnBrk="1" hangingPunct="1"/>
            <a:endParaRPr lang="en-US" sz="700" smtClean="0"/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More frequently when:</a:t>
            </a:r>
          </a:p>
          <a:p>
            <a:pPr lvl="1" eaLnBrk="1" hangingPunct="1"/>
            <a:r>
              <a:rPr lang="en-US" smtClean="0"/>
              <a:t>assessing glycemic control OR</a:t>
            </a:r>
          </a:p>
          <a:p>
            <a:pPr lvl="1" eaLnBrk="1" hangingPunct="1"/>
            <a:r>
              <a:rPr lang="en-US" smtClean="0"/>
              <a:t>not meeting glycemic goals OR</a:t>
            </a:r>
          </a:p>
          <a:p>
            <a:pPr lvl="1" eaLnBrk="1" hangingPunct="1"/>
            <a:r>
              <a:rPr lang="en-US" smtClean="0"/>
              <a:t>therapy has changed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1828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52AA50-3A15-46F6-8348-96E3C52DBCE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92213"/>
          </a:xfrm>
        </p:spPr>
        <p:txBody>
          <a:bodyPr/>
          <a:lstStyle/>
          <a:p>
            <a:pPr eaLnBrk="1" hangingPunct="1"/>
            <a:r>
              <a:rPr lang="en-US" smtClean="0"/>
              <a:t>A1C and Estimated Average Glucose (eAG)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3048000" cy="3733800"/>
          </a:xfrm>
        </p:spPr>
        <p:txBody>
          <a:bodyPr/>
          <a:lstStyle/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b="1" smtClean="0"/>
              <a:t>  A1C (%)                        </a:t>
            </a:r>
          </a:p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6</a:t>
            </a:r>
          </a:p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7</a:t>
            </a:r>
          </a:p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8</a:t>
            </a:r>
          </a:p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9</a:t>
            </a:r>
          </a:p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10</a:t>
            </a:r>
          </a:p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11</a:t>
            </a:r>
          </a:p>
          <a:p>
            <a:pPr marL="533400" indent="-533400"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12</a:t>
            </a:r>
          </a:p>
          <a:p>
            <a:pPr marL="533400" indent="-533400" eaLnBrk="1" hangingPunct="1">
              <a:buFontTx/>
              <a:buNone/>
            </a:pPr>
            <a:endParaRPr lang="en-US" sz="2000" u="sng" smtClean="0"/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2133600"/>
            <a:ext cx="3962400" cy="419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smtClean="0"/>
              <a:t>  eAG (mg/dl)</a:t>
            </a:r>
          </a:p>
          <a:p>
            <a:pPr algn="ctr" eaLnBrk="1" hangingPunct="1">
              <a:buFontTx/>
              <a:buNone/>
            </a:pPr>
            <a:r>
              <a:rPr lang="en-US" sz="2400" smtClean="0"/>
              <a:t>126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154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183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212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240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269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smtClean="0"/>
              <a:t>298</a:t>
            </a:r>
          </a:p>
        </p:txBody>
      </p:sp>
      <p:sp>
        <p:nvSpPr>
          <p:cNvPr id="45063" name="Line 5"/>
          <p:cNvSpPr>
            <a:spLocks noChangeShapeType="1"/>
          </p:cNvSpPr>
          <p:nvPr/>
        </p:nvSpPr>
        <p:spPr bwMode="auto">
          <a:xfrm flipV="1">
            <a:off x="1295400" y="2514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3810000" y="25146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FC0576-12E8-4B89-9480-D19FE65798B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Helpful Resources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600200"/>
            <a:ext cx="7386638" cy="4648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American Diabetes Association  </a:t>
            </a:r>
            <a:r>
              <a:rPr lang="en-US" sz="2400" u="sng" dirty="0" smtClean="0"/>
              <a:t>http://www.diabetes.org 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National Diabetes Education Program </a:t>
            </a:r>
            <a:r>
              <a:rPr lang="en-US" sz="2400" u="sng" dirty="0" smtClean="0"/>
              <a:t>http://ndep.nih.gov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National </a:t>
            </a:r>
            <a:r>
              <a:rPr lang="en-US" sz="2400" dirty="0" smtClean="0"/>
              <a:t>Heart, Lung and Blood Institute </a:t>
            </a:r>
            <a:r>
              <a:rPr lang="en-US" sz="2200" u="sng" dirty="0" smtClean="0"/>
              <a:t>http://www.nhlbi.nih.gov/health/public/heart/index.htm</a:t>
            </a:r>
            <a:endParaRPr lang="en-US" sz="2200" u="sng" dirty="0" smtClean="0"/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USDA Food Guidance System </a:t>
            </a:r>
            <a:r>
              <a:rPr lang="en-US" sz="2400" u="sng" dirty="0" smtClean="0"/>
              <a:t>http</a:t>
            </a:r>
            <a:r>
              <a:rPr lang="en-US" sz="2400" u="sng" dirty="0" smtClean="0"/>
              <a:t>://ChooseMyPlate.gov</a:t>
            </a:r>
            <a:endParaRPr lang="en-US" sz="2400" u="sng" dirty="0" smtClean="0"/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University of Florida IFAS Extension </a:t>
            </a:r>
            <a:r>
              <a:rPr lang="en-US" sz="2400" dirty="0" smtClean="0"/>
              <a:t>publications </a:t>
            </a:r>
            <a:r>
              <a:rPr lang="en-US" sz="2400" u="sng" dirty="0" smtClean="0"/>
              <a:t>http://solutionsforyourlife.ufl.edu</a:t>
            </a:r>
            <a:endParaRPr lang="en-US" sz="2400" u="sng" dirty="0" smtClean="0"/>
          </a:p>
        </p:txBody>
      </p:sp>
      <p:pic>
        <p:nvPicPr>
          <p:cNvPr id="46086" name="Picture 2" descr="http://www.iclipart.com/dodl.php/p207338_m.jpg?linklokauth=L3RlbXAvcDIwNzMzOF9tLmpwZywxMjY2NDMyNTY5LDEyOC4yMjcuNDguMTI3LDAsMCxMTF8wLCw3MDM0ZTg5YTU5OWIxOWNiY2E5NWMxZWU1NTcyNWY1ZQ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09600"/>
            <a:ext cx="26241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563E76-8F66-47E7-B875-D9328AF6BA7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828800"/>
            <a:ext cx="7127875" cy="4572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 smtClean="0"/>
              <a:t>Diabetes is a serious </a:t>
            </a:r>
            <a:r>
              <a:rPr lang="en-US" dirty="0" smtClean="0"/>
              <a:t>                     </a:t>
            </a:r>
            <a:r>
              <a:rPr lang="en-US" dirty="0" smtClean="0"/>
              <a:t>disease that can be managed.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Many emotions are possible with diagnosis and even years after.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Multidisciplinary health care team is critical for good care.</a:t>
            </a:r>
          </a:p>
          <a:p>
            <a:pPr eaLnBrk="1" hangingPunct="1">
              <a:spcAft>
                <a:spcPts val="600"/>
              </a:spcAft>
            </a:pPr>
            <a:r>
              <a:rPr lang="en-US" dirty="0" smtClean="0"/>
              <a:t>Self management can improve </a:t>
            </a:r>
            <a:r>
              <a:rPr lang="en-US" dirty="0" err="1" smtClean="0"/>
              <a:t>glycemic</a:t>
            </a:r>
            <a:r>
              <a:rPr lang="en-US" dirty="0" smtClean="0"/>
              <a:t> control and lower risk of health complications.</a:t>
            </a:r>
          </a:p>
        </p:txBody>
      </p:sp>
      <p:pic>
        <p:nvPicPr>
          <p:cNvPr id="47110" name="Picture 2" descr="http://www.iclipart.com/dodl.php/p200416_m.jpg?linklokauth=L3RlbXAvcDIwMDQxNl9tLmpwZywxMjY2NDMyNzc5LDEyOC4yMjcuNDguMTI3LDAsMCxMTF8wLCxhMTkxNTFmOTFkNTEzMThiMDliZmFhYTBiNjQxNGRiMg%3D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"/>
            <a:ext cx="2736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F03BE5-C206-4C3C-86B4-416C60E90A3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Living Well with Diabetes</a:t>
            </a:r>
          </a:p>
        </p:txBody>
      </p:sp>
      <p:sp>
        <p:nvSpPr>
          <p:cNvPr id="48133" name="Text Box 10"/>
          <p:cNvSpPr>
            <a:spLocks noGrp="1" noChangeArrowheads="1"/>
          </p:cNvSpPr>
          <p:nvPr>
            <p:ph type="body" idx="1"/>
          </p:nvPr>
        </p:nvSpPr>
        <p:spPr>
          <a:ln w="19050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400" b="1" dirty="0" smtClean="0"/>
              <a:t>Prepared by: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Linda B. Bobroff, Ph.D., RD, LD/N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Department of Family, Youth and Community Sciences</a:t>
            </a:r>
            <a:br>
              <a:rPr lang="en-US" sz="2200" dirty="0" smtClean="0"/>
            </a:br>
            <a:r>
              <a:rPr lang="en-US" sz="2200" dirty="0" smtClean="0"/>
              <a:t>University of Florida</a:t>
            </a:r>
          </a:p>
          <a:p>
            <a:pPr eaLnBrk="1" hangingPunct="1">
              <a:lnSpc>
                <a:spcPct val="110000"/>
              </a:lnSpc>
            </a:pPr>
            <a:endParaRPr lang="en-US" sz="10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200" dirty="0" smtClean="0"/>
              <a:t>	Gainesville Florida</a:t>
            </a:r>
            <a:br>
              <a:rPr lang="en-US" sz="2200" dirty="0" smtClean="0"/>
            </a:br>
            <a:r>
              <a:rPr lang="en-US" sz="2200" dirty="0" smtClean="0"/>
              <a:t>August 2006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200" dirty="0" smtClean="0"/>
              <a:t>	Updated February </a:t>
            </a:r>
            <a:r>
              <a:rPr lang="en-US" sz="2200" dirty="0" smtClean="0"/>
              <a:t>2010/July 2011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200" b="1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35CBB-37A5-40A3-88EA-5A4965B70EE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981200"/>
            <a:ext cx="7477125" cy="1676400"/>
          </a:xfrm>
        </p:spPr>
        <p:txBody>
          <a:bodyPr/>
          <a:lstStyle/>
          <a:p>
            <a:pPr eaLnBrk="1" hangingPunct="1"/>
            <a:r>
              <a:rPr lang="en-US" sz="3600" smtClean="0"/>
              <a:t>So what happens when a person is diagnosed with diabetes?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138B48-0764-45A9-A5F1-266DA1D10E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Emotional Reactions Vary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371600"/>
            <a:ext cx="7386638" cy="5257800"/>
          </a:xfrm>
        </p:spPr>
        <p:txBody>
          <a:bodyPr/>
          <a:lstStyle/>
          <a:p>
            <a:pPr eaLnBrk="1" hangingPunct="1"/>
            <a:r>
              <a:rPr lang="en-US" smtClean="0"/>
              <a:t>Denial</a:t>
            </a:r>
          </a:p>
          <a:p>
            <a:pPr eaLnBrk="1" hangingPunct="1"/>
            <a:r>
              <a:rPr lang="en-US" smtClean="0"/>
              <a:t>Fear</a:t>
            </a:r>
          </a:p>
          <a:p>
            <a:pPr eaLnBrk="1" hangingPunct="1"/>
            <a:r>
              <a:rPr lang="en-US" smtClean="0"/>
              <a:t>Anger</a:t>
            </a:r>
          </a:p>
          <a:p>
            <a:pPr eaLnBrk="1" hangingPunct="1"/>
            <a:r>
              <a:rPr lang="en-US" smtClean="0"/>
              <a:t>Guilt</a:t>
            </a:r>
          </a:p>
          <a:p>
            <a:pPr eaLnBrk="1" hangingPunct="1"/>
            <a:r>
              <a:rPr lang="en-US" smtClean="0"/>
              <a:t>Sadness</a:t>
            </a:r>
          </a:p>
          <a:p>
            <a:pPr eaLnBrk="1" hangingPunct="1"/>
            <a:r>
              <a:rPr lang="en-US" smtClean="0"/>
              <a:t>Frustration</a:t>
            </a:r>
          </a:p>
          <a:p>
            <a:pPr eaLnBrk="1" hangingPunct="1"/>
            <a:r>
              <a:rPr lang="en-US" smtClean="0"/>
              <a:t>Relief</a:t>
            </a:r>
          </a:p>
          <a:p>
            <a:pPr eaLnBrk="1" hangingPunct="1"/>
            <a:r>
              <a:rPr lang="en-US" smtClean="0"/>
              <a:t>Hope</a:t>
            </a:r>
          </a:p>
          <a:p>
            <a:pPr eaLnBrk="1" hangingPunct="1"/>
            <a:r>
              <a:rPr lang="en-US" smtClean="0"/>
              <a:t>Adaptation</a:t>
            </a:r>
          </a:p>
        </p:txBody>
      </p:sp>
      <p:pic>
        <p:nvPicPr>
          <p:cNvPr id="9222" name="Picture 2" descr="http://www.iclipart.com/dodl.php/p201457_m.jpg?linklokauth=L3RlbXAvcDIwMTQ1N19tLmpwZywxMjY2NDE4MTgyLDEyOC4yMjcuMTA5LjIwLDAsMCxMTF8wLCwwNzhiYmVhNDNhMjI4NDExYTc4MTAxMWVlYTAwN2M4Yw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1677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http://www.iclipart.com/dodl.php/p191140_m.jpg?linklokauth=L3RlbXAvcDE5MTE0MF9tLmpwZywxMjY2NDE4NDY4LDEyOC4yMjcuMTA5LjIwLDAsMCxMTF8wLCxkYWE4OWM2NjIyY2I3YjhkYTE4M2U0YmVmZWY0NTZkZA%3D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296227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 descr="http://www.iclipart.com/dodl.php/p201385_m.jpg?linklokauth=L3RlbXAvcDIwMTM4NV9tLmpwZywxMjY2NDE4MjYyLDEyOC4yMjcuMTA5LjIwLDAsMCxMTF8wLCw2YWRkZmEzYmI3NTZmNDZkYmY4ZjdkOGMzM2EzMzcwOQ%3D%3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1627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46FD3D-99B3-46B8-9170-587606CC2DE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77125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 </a:t>
            </a:r>
            <a:br>
              <a:rPr lang="en-US" sz="2800" smtClean="0"/>
            </a:br>
            <a:r>
              <a:rPr lang="en-US" smtClean="0"/>
              <a:t>Denial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676400"/>
            <a:ext cx="7386638" cy="4419600"/>
          </a:xfrm>
        </p:spPr>
        <p:txBody>
          <a:bodyPr/>
          <a:lstStyle/>
          <a:p>
            <a:pPr eaLnBrk="1" hangingPunct="1"/>
            <a:r>
              <a:rPr lang="en-US" smtClean="0"/>
              <a:t>Feelings suppressed</a:t>
            </a:r>
          </a:p>
          <a:p>
            <a:pPr eaLnBrk="1" hangingPunct="1"/>
            <a:r>
              <a:rPr lang="en-US" smtClean="0"/>
              <a:t>Protection from overwhelming feelings</a:t>
            </a:r>
          </a:p>
          <a:p>
            <a:pPr eaLnBrk="1" hangingPunct="1"/>
            <a:r>
              <a:rPr lang="en-US" smtClean="0"/>
              <a:t>Can be paralyzing</a:t>
            </a:r>
          </a:p>
          <a:p>
            <a:pPr eaLnBrk="1" hangingPunct="1"/>
            <a:r>
              <a:rPr lang="en-US" smtClean="0"/>
              <a:t>Danger of health                          complications</a:t>
            </a:r>
          </a:p>
          <a:p>
            <a:pPr eaLnBrk="1" hangingPunct="1"/>
            <a:r>
              <a:rPr lang="en-US" smtClean="0"/>
              <a:t>Must overcome denial to                          “live well” with diabetes</a:t>
            </a:r>
          </a:p>
        </p:txBody>
      </p:sp>
      <p:pic>
        <p:nvPicPr>
          <p:cNvPr id="10246" name="Picture 2" descr="http://www.iclipart.com/dodl.php/p206763_m.jpg?linklokauth=L3RlbXAvcDIwNjc2M19tLmpwZywxMjY2NDE4OTUzLDEyOC4yMjcuMTA5LjIwLDAsMCxMTF8wLCwzYzU0MzFjYzIwNTQxYTI3OTZhMjI1NjUwMTBiMTI4OQ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19812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0B3CA-21BD-4639-80BF-15A45872BF7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67600" cy="1447800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 </a:t>
            </a:r>
            <a:br>
              <a:rPr lang="en-US" sz="2800" smtClean="0"/>
            </a:br>
            <a:r>
              <a:rPr lang="en-US" smtClean="0"/>
              <a:t>Fear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752600"/>
            <a:ext cx="7386638" cy="4343400"/>
          </a:xfrm>
        </p:spPr>
        <p:txBody>
          <a:bodyPr/>
          <a:lstStyle/>
          <a:p>
            <a:pPr eaLnBrk="1" hangingPunct="1"/>
            <a:r>
              <a:rPr lang="en-US" smtClean="0"/>
              <a:t>Real concerns about diabetes</a:t>
            </a:r>
          </a:p>
          <a:p>
            <a:pPr eaLnBrk="1" hangingPunct="1"/>
            <a:r>
              <a:rPr lang="en-US" smtClean="0"/>
              <a:t>May already have symptoms of health complications</a:t>
            </a:r>
          </a:p>
          <a:p>
            <a:pPr eaLnBrk="1" hangingPunct="1"/>
            <a:r>
              <a:rPr lang="en-US" smtClean="0"/>
              <a:t>Sense of loss of control                                                  is frightening</a:t>
            </a:r>
          </a:p>
          <a:p>
            <a:pPr eaLnBrk="1" hangingPunct="1"/>
            <a:r>
              <a:rPr lang="en-US" smtClean="0"/>
              <a:t>If overwhelming, seek help</a:t>
            </a:r>
          </a:p>
          <a:p>
            <a:pPr eaLnBrk="1" hangingPunct="1"/>
            <a:r>
              <a:rPr lang="en-US" smtClean="0"/>
              <a:t>Can be motivating in small                         doses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1270" name="Picture 2" descr="http://www.iclipart.com/dodl.php/p201578_m.jpg?linklokauth=L3RlbXAvcDIwMTU3OF9tLmpwZywxMjY2NDE5MDYxLDEyOC4yMjcuMTA5LjIwLDAsMCxMTF8wLCw1ZmJlZDBmZWFkOWY5ZmQwMzFkYzg2NGE0OWUyZDE0MQ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19812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University of Florida</a:t>
            </a:r>
            <a:endParaRPr lang="en-US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17E0B6-69C0-4BE7-827F-0492B15B4DE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7013"/>
            <a:ext cx="7467600" cy="1296987"/>
          </a:xfrm>
        </p:spPr>
        <p:txBody>
          <a:bodyPr/>
          <a:lstStyle/>
          <a:p>
            <a:pPr eaLnBrk="1" hangingPunct="1"/>
            <a:r>
              <a:rPr lang="en-US" sz="2800" smtClean="0"/>
              <a:t>Emotional Reactions </a:t>
            </a:r>
            <a:br>
              <a:rPr lang="en-US" sz="2800" smtClean="0"/>
            </a:br>
            <a:r>
              <a:rPr lang="en-US" smtClean="0"/>
              <a:t>Anger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828800"/>
            <a:ext cx="7386638" cy="4267200"/>
          </a:xfrm>
        </p:spPr>
        <p:txBody>
          <a:bodyPr/>
          <a:lstStyle/>
          <a:p>
            <a:pPr eaLnBrk="1" hangingPunct="1"/>
            <a:r>
              <a:rPr lang="en-US" smtClean="0"/>
              <a:t>Why me? It’s not fair!</a:t>
            </a:r>
          </a:p>
          <a:p>
            <a:pPr eaLnBrk="1" hangingPunct="1"/>
            <a:r>
              <a:rPr lang="en-US" smtClean="0"/>
              <a:t>Can be normal part of dealing with a serious situation</a:t>
            </a:r>
          </a:p>
          <a:p>
            <a:pPr eaLnBrk="1" hangingPunct="1"/>
            <a:r>
              <a:rPr lang="en-US" smtClean="0"/>
              <a:t>Seek help if anger:</a:t>
            </a:r>
          </a:p>
          <a:p>
            <a:pPr lvl="1" eaLnBrk="1" hangingPunct="1"/>
            <a:r>
              <a:rPr lang="en-US" smtClean="0"/>
              <a:t>is overwhelming</a:t>
            </a:r>
          </a:p>
          <a:p>
            <a:pPr lvl="1" eaLnBrk="1" hangingPunct="1"/>
            <a:r>
              <a:rPr lang="en-US" smtClean="0"/>
              <a:t>lasts too long</a:t>
            </a:r>
          </a:p>
          <a:p>
            <a:pPr lvl="1" eaLnBrk="1" hangingPunct="1"/>
            <a:r>
              <a:rPr lang="en-US" smtClean="0"/>
              <a:t>causes abuse of self                                          or others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2294" name="Picture 2" descr="http://www.iclipart.com/dodl.php/p181471_m.jpg?linklokauth=L3RlbXAvcDE4MTQ3MV9tLmpwZywxMjY2NDE5MTgxLDEyOC4yMjcuMTA5LjIwLDAsMCxMTF8wLCw2MTk5OGJlZTdmN2ZjZWI3MDdkMmQ5ZjczNzllMGIxMA%3D%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2597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mono">
  <a:themeElements>
    <a:clrScheme name="Kimono 9">
      <a:dk1>
        <a:srgbClr val="000000"/>
      </a:dk1>
      <a:lt1>
        <a:srgbClr val="D9EFE0"/>
      </a:lt1>
      <a:dk2>
        <a:srgbClr val="1B3532"/>
      </a:dk2>
      <a:lt2>
        <a:srgbClr val="15331E"/>
      </a:lt2>
      <a:accent1>
        <a:srgbClr val="76AA97"/>
      </a:accent1>
      <a:accent2>
        <a:srgbClr val="558F7D"/>
      </a:accent2>
      <a:accent3>
        <a:srgbClr val="E9F6ED"/>
      </a:accent3>
      <a:accent4>
        <a:srgbClr val="000000"/>
      </a:accent4>
      <a:accent5>
        <a:srgbClr val="BDD2C9"/>
      </a:accent5>
      <a:accent6>
        <a:srgbClr val="4C8171"/>
      </a:accent6>
      <a:hlink>
        <a:srgbClr val="C1C177"/>
      </a:hlink>
      <a:folHlink>
        <a:srgbClr val="7B6E49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000000"/>
        </a:dk1>
        <a:lt1>
          <a:srgbClr val="D9EFE0"/>
        </a:lt1>
        <a:dk2>
          <a:srgbClr val="1B3532"/>
        </a:dk2>
        <a:lt2>
          <a:srgbClr val="15331E"/>
        </a:lt2>
        <a:accent1>
          <a:srgbClr val="76AA97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BDD2C9"/>
        </a:accent5>
        <a:accent6>
          <a:srgbClr val="4C8171"/>
        </a:accent6>
        <a:hlink>
          <a:srgbClr val="C1C177"/>
        </a:hlink>
        <a:folHlink>
          <a:srgbClr val="7B6E4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1615</TotalTime>
  <Words>1579</Words>
  <Application>Microsoft Office PowerPoint</Application>
  <PresentationFormat>On-screen Show (4:3)</PresentationFormat>
  <Paragraphs>376</Paragraphs>
  <Slides>44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Times New Roman</vt:lpstr>
      <vt:lpstr>Kimono</vt:lpstr>
      <vt:lpstr>Living Well with Diabetes</vt:lpstr>
      <vt:lpstr>Overview</vt:lpstr>
      <vt:lpstr>Diabetes 101</vt:lpstr>
      <vt:lpstr>Insulin Resistance and  Defective Insulin Secretion </vt:lpstr>
      <vt:lpstr>So what happens when a person is diagnosed with diabetes?</vt:lpstr>
      <vt:lpstr>Emotional Reactions Vary</vt:lpstr>
      <vt:lpstr>Emotional Reactions  Denial</vt:lpstr>
      <vt:lpstr>Emotional Reactions  Fear</vt:lpstr>
      <vt:lpstr>Emotional Reactions  Anger</vt:lpstr>
      <vt:lpstr>Emotional Reactions  Guilt</vt:lpstr>
      <vt:lpstr>Emotional Reactions  Sadness</vt:lpstr>
      <vt:lpstr>Emotional Reactions  Frustration</vt:lpstr>
      <vt:lpstr>Emotional Reactions  Relief</vt:lpstr>
      <vt:lpstr>Emotional Reactions  Hope</vt:lpstr>
      <vt:lpstr>Emotional Reactions  Adaptation</vt:lpstr>
      <vt:lpstr>Building Your Health Care Team</vt:lpstr>
      <vt:lpstr>Building Your Health Care Team</vt:lpstr>
      <vt:lpstr>Diabetes Self-Management</vt:lpstr>
      <vt:lpstr>Meal Planning Goals</vt:lpstr>
      <vt:lpstr>Nutrient Recommendations</vt:lpstr>
      <vt:lpstr>Meal Planning Strategies</vt:lpstr>
      <vt:lpstr>Evenly Distribute Carbohydrate</vt:lpstr>
      <vt:lpstr>Carbohydrate Recommendations</vt:lpstr>
      <vt:lpstr>Dietary Fiber</vt:lpstr>
      <vt:lpstr>Idaho Plate Method</vt:lpstr>
      <vt:lpstr>Physical Activity</vt:lpstr>
      <vt:lpstr>Physical Activity  Reduce Health Complications</vt:lpstr>
      <vt:lpstr>Physical Activity  Types of Physical Activity</vt:lpstr>
      <vt:lpstr>Physical Activity  How Much Physical Activity?</vt:lpstr>
      <vt:lpstr>Physical Activity  Before Beginning to Exercise</vt:lpstr>
      <vt:lpstr>Physical Activity  Staying Safe</vt:lpstr>
      <vt:lpstr>Physical Activity  Special Concerns</vt:lpstr>
      <vt:lpstr>Diabetes Medications </vt:lpstr>
      <vt:lpstr>Diabetes Medications Treatment Protocol</vt:lpstr>
      <vt:lpstr>Diabetes Medications Take Home Messages</vt:lpstr>
      <vt:lpstr>Blood Glucose Monitoring</vt:lpstr>
      <vt:lpstr>SMBG Recommendations</vt:lpstr>
      <vt:lpstr>SMBG When to Check?</vt:lpstr>
      <vt:lpstr>SMBG Check More Often If . . . . </vt:lpstr>
      <vt:lpstr>Hemoglobin A1C (A1C)</vt:lpstr>
      <vt:lpstr>A1C and Estimated Average Glucose (eAG)</vt:lpstr>
      <vt:lpstr>Helpful Resources</vt:lpstr>
      <vt:lpstr>Summary</vt:lpstr>
      <vt:lpstr>Living Well with Diabetes</vt:lpstr>
    </vt:vector>
  </TitlesOfParts>
  <Company>UF/IFAS/FYCS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Well with Diabetes</dc:title>
  <dc:creator>Linda Bobroff</dc:creator>
  <cp:lastModifiedBy>Linda Bobroff</cp:lastModifiedBy>
  <cp:revision>149</cp:revision>
  <dcterms:created xsi:type="dcterms:W3CDTF">2006-08-17T02:41:53Z</dcterms:created>
  <dcterms:modified xsi:type="dcterms:W3CDTF">2011-07-07T18:25:52Z</dcterms:modified>
</cp:coreProperties>
</file>