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67" r:id="rId4"/>
    <p:sldId id="268" r:id="rId5"/>
    <p:sldId id="269" r:id="rId6"/>
    <p:sldId id="271" r:id="rId7"/>
    <p:sldId id="272" r:id="rId8"/>
    <p:sldId id="275" r:id="rId9"/>
    <p:sldId id="276" r:id="rId10"/>
    <p:sldId id="277" r:id="rId11"/>
    <p:sldId id="278" r:id="rId12"/>
    <p:sldId id="282" r:id="rId13"/>
    <p:sldId id="270" r:id="rId14"/>
    <p:sldId id="280" r:id="rId15"/>
    <p:sldId id="279" r:id="rId16"/>
    <p:sldId id="274" r:id="rId17"/>
    <p:sldId id="283" r:id="rId18"/>
    <p:sldId id="284" r:id="rId19"/>
    <p:sldId id="281" r:id="rId20"/>
    <p:sldId id="259" r:id="rId21"/>
    <p:sldId id="261" r:id="rId22"/>
    <p:sldId id="262" r:id="rId23"/>
    <p:sldId id="265" r:id="rId24"/>
    <p:sldId id="286" r:id="rId25"/>
    <p:sldId id="273" r:id="rId26"/>
    <p:sldId id="266" r:id="rId27"/>
    <p:sldId id="28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1" autoAdjust="0"/>
  </p:normalViewPr>
  <p:slideViewPr>
    <p:cSldViewPr>
      <p:cViewPr varScale="1">
        <p:scale>
          <a:sx n="128" d="100"/>
          <a:sy n="128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ota\Desktop\SYNC_DOCUMENTS\Conferences%20and%20Meetings\Extension%20Meetings\2011%20-%20Small%20Fruits%20and%20Veg%20Workshop%20October%202011\Zucchini%20N%20accum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ota\Desktop\SYNC_DOCUMENTS\Conferences%20and%20Meetings\Extension%20Meetings\2011%20-%20Small%20Fruits%20and%20Veg%20Workshop%20October%202011\Zucchini%20N%20accum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zucchini squash</a:t>
            </a:r>
            <a:r>
              <a:rPr lang="en-US" baseline="0"/>
              <a:t> - </a:t>
            </a:r>
            <a:r>
              <a:rPr lang="en-US"/>
              <a:t>N-plant accumulation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089129483814501"/>
          <c:y val="0.12535906969962099"/>
          <c:w val="0.76345691163604501"/>
          <c:h val="0.70664344841510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Contr Irr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Sheet2!$A$5:$A$81</c:f>
              <c:numCache>
                <c:formatCode>General</c:formatCode>
                <c:ptCount val="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</c:numCache>
            </c:numRef>
          </c:xVal>
          <c:yVal>
            <c:numRef>
              <c:f>Sheet2!$B$5:$B$81</c:f>
              <c:numCache>
                <c:formatCode>General</c:formatCode>
                <c:ptCount val="77"/>
                <c:pt idx="0">
                  <c:v>1.68051518839053E-3</c:v>
                </c:pt>
                <c:pt idx="1">
                  <c:v>3.0938373689500102E-3</c:v>
                </c:pt>
                <c:pt idx="2">
                  <c:v>5.4790967696771997E-3</c:v>
                </c:pt>
                <c:pt idx="3">
                  <c:v>9.3577871203827708E-3</c:v>
                </c:pt>
                <c:pt idx="4">
                  <c:v>1.54506328520027E-2</c:v>
                </c:pt>
                <c:pt idx="5">
                  <c:v>2.4721216718003501E-2</c:v>
                </c:pt>
                <c:pt idx="6">
                  <c:v>3.8423872470600799E-2</c:v>
                </c:pt>
                <c:pt idx="7">
                  <c:v>5.8162476576350403E-2</c:v>
                </c:pt>
                <c:pt idx="8">
                  <c:v>8.5973101876365504E-2</c:v>
                </c:pt>
                <c:pt idx="9">
                  <c:v>0.12444838153731801</c:v>
                </c:pt>
                <c:pt idx="10">
                  <c:v>0.176920421672356</c:v>
                </c:pt>
                <c:pt idx="11">
                  <c:v>0.247708140686664</c:v>
                </c:pt>
                <c:pt idx="12">
                  <c:v>0.34241321643346601</c:v>
                </c:pt>
                <c:pt idx="13">
                  <c:v>0.46822087520373301</c:v>
                </c:pt>
                <c:pt idx="14">
                  <c:v>0.63413675121375801</c:v>
                </c:pt>
                <c:pt idx="15">
                  <c:v>0.85107948278303602</c:v>
                </c:pt>
                <c:pt idx="16">
                  <c:v>1.1317577660529961</c:v>
                </c:pt>
                <c:pt idx="17">
                  <c:v>1.4902906820748789</c:v>
                </c:pt>
                <c:pt idx="18">
                  <c:v>1.9415744590968149</c:v>
                </c:pt>
                <c:pt idx="19">
                  <c:v>2.5004459986239329</c:v>
                </c:pt>
                <c:pt idx="20">
                  <c:v>3.180731581967664</c:v>
                </c:pt>
                <c:pt idx="21">
                  <c:v>3.9942896475152581</c:v>
                </c:pt>
                <c:pt idx="22">
                  <c:v>4.9501562980973057</c:v>
                </c:pt>
                <c:pt idx="23">
                  <c:v>6.0538835743227501</c:v>
                </c:pt>
                <c:pt idx="24">
                  <c:v>7.3071295800685352</c:v>
                </c:pt>
                <c:pt idx="25">
                  <c:v>8.7075237900025559</c:v>
                </c:pt>
                <c:pt idx="26">
                  <c:v>10.248797198146709</c:v>
                </c:pt>
                <c:pt idx="27">
                  <c:v>11.921140306587271</c:v>
                </c:pt>
                <c:pt idx="28">
                  <c:v>13.711734785722321</c:v>
                </c:pt>
                <c:pt idx="29">
                  <c:v>15.60539721459914</c:v>
                </c:pt>
                <c:pt idx="30">
                  <c:v>17.585274273067469</c:v>
                </c:pt>
                <c:pt idx="31">
                  <c:v>19.63353587037302</c:v>
                </c:pt>
                <c:pt idx="32">
                  <c:v>21.732023493335461</c:v>
                </c:pt>
                <c:pt idx="33">
                  <c:v>23.86282331247925</c:v>
                </c:pt>
                <c:pt idx="34">
                  <c:v>26.00874555953818</c:v>
                </c:pt>
                <c:pt idx="35">
                  <c:v>28.153702222315658</c:v>
                </c:pt>
                <c:pt idx="36">
                  <c:v>30.2829835670614</c:v>
                </c:pt>
                <c:pt idx="37">
                  <c:v>32.383440200382331</c:v>
                </c:pt>
                <c:pt idx="38">
                  <c:v>34.443581433049282</c:v>
                </c:pt>
                <c:pt idx="39">
                  <c:v>36.453602901525201</c:v>
                </c:pt>
                <c:pt idx="40">
                  <c:v>38.405357119011498</c:v>
                </c:pt>
                <c:pt idx="41">
                  <c:v>40.292280258560027</c:v>
                </c:pt>
                <c:pt idx="42">
                  <c:v>42.109287375650418</c:v>
                </c:pt>
                <c:pt idx="43">
                  <c:v>43.852646758570437</c:v>
                </c:pt>
                <c:pt idx="44">
                  <c:v>45.519842388017487</c:v>
                </c:pt>
                <c:pt idx="45">
                  <c:v>47.109431764507633</c:v>
                </c:pt>
                <c:pt idx="46">
                  <c:v>48.620904738974097</c:v>
                </c:pt>
                <c:pt idx="47">
                  <c:v>50.054547527890882</c:v>
                </c:pt>
                <c:pt idx="48">
                  <c:v>51.411314843649222</c:v>
                </c:pt>
                <c:pt idx="49">
                  <c:v>52.69271203271618</c:v>
                </c:pt>
                <c:pt idx="50">
                  <c:v>53.900688280335586</c:v>
                </c:pt>
                <c:pt idx="51">
                  <c:v>55.037541292904812</c:v>
                </c:pt>
                <c:pt idx="52">
                  <c:v>56.105833384069783</c:v>
                </c:pt>
                <c:pt idx="53">
                  <c:v>57.108318542610618</c:v>
                </c:pt>
                <c:pt idx="54">
                  <c:v>58.047879824448053</c:v>
                </c:pt>
                <c:pt idx="55">
                  <c:v>58.927476264665927</c:v>
                </c:pt>
                <c:pt idx="56">
                  <c:v>59.750098428076868</c:v>
                </c:pt>
                <c:pt idx="57">
                  <c:v>60.518731691323808</c:v>
                </c:pt>
                <c:pt idx="58">
                  <c:v>61.236326361523062</c:v>
                </c:pt>
                <c:pt idx="59">
                  <c:v>61.905773774495231</c:v>
                </c:pt>
                <c:pt idx="60">
                  <c:v>62.529887570615692</c:v>
                </c:pt>
                <c:pt idx="61">
                  <c:v>63.111389411267211</c:v>
                </c:pt>
                <c:pt idx="62">
                  <c:v>63.652898468561929</c:v>
                </c:pt>
                <c:pt idx="63">
                  <c:v>64.156924091616602</c:v>
                </c:pt>
                <c:pt idx="64">
                  <c:v>64.625861121541959</c:v>
                </c:pt>
                <c:pt idx="65">
                  <c:v>65.061987392664761</c:v>
                </c:pt>
                <c:pt idx="66">
                  <c:v>65.467463018233701</c:v>
                </c:pt>
                <c:pt idx="67">
                  <c:v>65.844331114372338</c:v>
                </c:pt>
                <c:pt idx="68">
                  <c:v>66.194519666098373</c:v>
                </c:pt>
                <c:pt idx="69">
                  <c:v>66.519844283860721</c:v>
                </c:pt>
                <c:pt idx="70">
                  <c:v>66.822011638466492</c:v>
                </c:pt>
                <c:pt idx="71">
                  <c:v>67.102623396783798</c:v>
                </c:pt>
                <c:pt idx="72">
                  <c:v>67.363180510613731</c:v>
                </c:pt>
                <c:pt idx="73">
                  <c:v>67.605087737029123</c:v>
                </c:pt>
                <c:pt idx="74">
                  <c:v>67.829658290703406</c:v>
                </c:pt>
                <c:pt idx="75">
                  <c:v>68.038118547712713</c:v>
                </c:pt>
                <c:pt idx="76">
                  <c:v>68.231612736379077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Fixed Irr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Sheet2!$A$5:$A$81</c:f>
              <c:numCache>
                <c:formatCode>General</c:formatCode>
                <c:ptCount val="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</c:numCache>
            </c:numRef>
          </c:xVal>
          <c:yVal>
            <c:numRef>
              <c:f>Sheet2!$C$5:$C$81</c:f>
              <c:numCache>
                <c:formatCode>_(* #,##0.00_);_(* \(#,##0.00\);_(* "-"??_);_(@_)</c:formatCode>
                <c:ptCount val="77"/>
                <c:pt idx="0">
                  <c:v>0.73408396522356301</c:v>
                </c:pt>
                <c:pt idx="1">
                  <c:v>0.84949179797205698</c:v>
                </c:pt>
                <c:pt idx="2">
                  <c:v>0.97868742746191595</c:v>
                </c:pt>
                <c:pt idx="3">
                  <c:v>1.1228382647840409</c:v>
                </c:pt>
                <c:pt idx="4">
                  <c:v>1.283195510473234</c:v>
                </c:pt>
                <c:pt idx="5">
                  <c:v>1.461098429120502</c:v>
                </c:pt>
                <c:pt idx="6">
                  <c:v>1.65797407375655</c:v>
                </c:pt>
                <c:pt idx="7">
                  <c:v>1.8753311235722701</c:v>
                </c:pt>
                <c:pt idx="8">
                  <c:v>2.1147468759377861</c:v>
                </c:pt>
                <c:pt idx="9">
                  <c:v>2.3778469495349981</c:v>
                </c:pt>
                <c:pt idx="10">
                  <c:v>2.666277851713621</c:v>
                </c:pt>
                <c:pt idx="11">
                  <c:v>2.981673171970368</c:v>
                </c:pt>
                <c:pt idx="12">
                  <c:v>3.3256147173382029</c:v>
                </c:pt>
                <c:pt idx="13">
                  <c:v>3.6995903470294409</c:v>
                </c:pt>
                <c:pt idx="14">
                  <c:v>4.1049505523201688</c:v>
                </c:pt>
                <c:pt idx="15">
                  <c:v>4.5428659432071079</c:v>
                </c:pt>
                <c:pt idx="16">
                  <c:v>5.0142877462064694</c:v>
                </c:pt>
                <c:pt idx="17">
                  <c:v>5.5199132061270664</c:v>
                </c:pt>
                <c:pt idx="18">
                  <c:v>6.0601574504216096</c:v>
                </c:pt>
                <c:pt idx="19">
                  <c:v>6.6351329573537896</c:v>
                </c:pt>
                <c:pt idx="20">
                  <c:v>7.2446373106648601</c:v>
                </c:pt>
                <c:pt idx="21">
                  <c:v>7.8881494633129403</c:v>
                </c:pt>
                <c:pt idx="22">
                  <c:v>8.5648343049650499</c:v>
                </c:pt>
                <c:pt idx="23">
                  <c:v>9.2735549579895693</c:v>
                </c:pt>
                <c:pt idx="24">
                  <c:v>10.01289193157227</c:v>
                </c:pt>
                <c:pt idx="25">
                  <c:v>10.781168051438179</c:v>
                </c:pt>
                <c:pt idx="26">
                  <c:v>11.576477954048579</c:v>
                </c:pt>
                <c:pt idx="27">
                  <c:v>12.39672088349573</c:v>
                </c:pt>
                <c:pt idx="28">
                  <c:v>13.23963554671192</c:v>
                </c:pt>
                <c:pt idx="29">
                  <c:v>14.10283585546834</c:v>
                </c:pt>
                <c:pt idx="30">
                  <c:v>14.983846498276749</c:v>
                </c:pt>
                <c:pt idx="31">
                  <c:v>15.880137428170571</c:v>
                </c:pt>
                <c:pt idx="32">
                  <c:v>16.789156510949841</c:v>
                </c:pt>
                <c:pt idx="33">
                  <c:v>17.708359742024779</c:v>
                </c:pt>
                <c:pt idx="34">
                  <c:v>18.63523859968867</c:v>
                </c:pt>
                <c:pt idx="35">
                  <c:v>19.567344251804279</c:v>
                </c:pt>
                <c:pt idx="36">
                  <c:v>20.50230846682328</c:v>
                </c:pt>
                <c:pt idx="37">
                  <c:v>21.4378611959282</c:v>
                </c:pt>
                <c:pt idx="38">
                  <c:v>22.371844889582469</c:v>
                </c:pt>
                <c:pt idx="39">
                  <c:v>23.30222568883508</c:v>
                </c:pt>
                <c:pt idx="40">
                  <c:v>24.2271016902315</c:v>
                </c:pt>
                <c:pt idx="41">
                  <c:v>25.14470852467127</c:v>
                </c:pt>
                <c:pt idx="42">
                  <c:v>26.05342251697963</c:v>
                </c:pt>
                <c:pt idx="43">
                  <c:v>26.951761706493699</c:v>
                </c:pt>
                <c:pt idx="44">
                  <c:v>27.83838501181647</c:v>
                </c:pt>
                <c:pt idx="45">
                  <c:v>28.712089817216839</c:v>
                </c:pt>
                <c:pt idx="46">
                  <c:v>29.571808245935649</c:v>
                </c:pt>
                <c:pt idx="47">
                  <c:v>30.416602368691599</c:v>
                </c:pt>
                <c:pt idx="48">
                  <c:v>31.245658575511019</c:v>
                </c:pt>
                <c:pt idx="49">
                  <c:v>32.058281316944353</c:v>
                </c:pt>
                <c:pt idx="50">
                  <c:v>32.853886397848953</c:v>
                </c:pt>
                <c:pt idx="51">
                  <c:v>33.631993984065808</c:v>
                </c:pt>
                <c:pt idx="52">
                  <c:v>34.392221460138437</c:v>
                </c:pt>
                <c:pt idx="53">
                  <c:v>35.134276255203837</c:v>
                </c:pt>
                <c:pt idx="54">
                  <c:v>35.857948734638057</c:v>
                </c:pt>
                <c:pt idx="55">
                  <c:v>36.563105237179968</c:v>
                </c:pt>
                <c:pt idx="56">
                  <c:v>37.249681321177583</c:v>
                </c:pt>
                <c:pt idx="57">
                  <c:v>37.917675269335398</c:v>
                </c:pt>
                <c:pt idx="58">
                  <c:v>38.567141888843523</c:v>
                </c:pt>
                <c:pt idx="59">
                  <c:v>39.198186632974561</c:v>
                </c:pt>
                <c:pt idx="60">
                  <c:v>39.810960061022527</c:v>
                </c:pt>
                <c:pt idx="61">
                  <c:v>40.405652645708763</c:v>
                </c:pt>
                <c:pt idx="62">
                  <c:v>40.982489930754937</c:v>
                </c:pt>
                <c:pt idx="63">
                  <c:v>41.541728036084933</c:v>
                </c:pt>
                <c:pt idx="64">
                  <c:v>42.083649503918657</c:v>
                </c:pt>
                <c:pt idx="65">
                  <c:v>42.608559475742403</c:v>
                </c:pt>
                <c:pt idx="66">
                  <c:v>43.116782187642919</c:v>
                </c:pt>
                <c:pt idx="67">
                  <c:v>43.608657769672753</c:v>
                </c:pt>
                <c:pt idx="68">
                  <c:v>44.084539333657297</c:v>
                </c:pt>
                <c:pt idx="69">
                  <c:v>44.544790333074261</c:v>
                </c:pt>
                <c:pt idx="70">
                  <c:v>44.989782178242123</c:v>
                </c:pt>
                <c:pt idx="71">
                  <c:v>45.419892089980237</c:v>
                </c:pt>
                <c:pt idx="72">
                  <c:v>45.83550117507734</c:v>
                </c:pt>
                <c:pt idx="73">
                  <c:v>46.236992707281367</c:v>
                </c:pt>
                <c:pt idx="74">
                  <c:v>46.624750598047257</c:v>
                </c:pt>
                <c:pt idx="75">
                  <c:v>46.99915804191626</c:v>
                </c:pt>
                <c:pt idx="76">
                  <c:v>47.360596322116173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61184"/>
        <c:axId val="47539712"/>
      </c:scatterChart>
      <c:valAx>
        <c:axId val="47261184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after sowing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539712"/>
        <c:crosses val="autoZero"/>
        <c:crossBetween val="midCat"/>
        <c:majorUnit val="10"/>
      </c:valAx>
      <c:valAx>
        <c:axId val="47539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 accumulation (plant + fruit) lb/ac</a:t>
                </a:r>
              </a:p>
            </c:rich>
          </c:tx>
          <c:layout>
            <c:manualLayout>
              <c:xMode val="edge"/>
              <c:yMode val="edge"/>
              <c:x val="2.85895841967122E-2"/>
              <c:y val="8.028863997634100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261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78043534031895"/>
          <c:y val="0.55358130937858097"/>
          <c:w val="0.22063801399825"/>
          <c:h val="0.18429662489371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zucchini squash</a:t>
            </a:r>
            <a:r>
              <a:rPr lang="en-US" baseline="0"/>
              <a:t> - </a:t>
            </a:r>
            <a:r>
              <a:rPr lang="en-US"/>
              <a:t>dialy N uptake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197915701713801"/>
          <c:y val="0.115972222222222"/>
          <c:w val="0.78698070094179395"/>
          <c:h val="0.742699926181103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Sheet2!$F$4</c:f>
              <c:strCache>
                <c:ptCount val="1"/>
                <c:pt idx="0">
                  <c:v>Contr Irr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Sheet2!$A$5:$A$81</c:f>
              <c:numCache>
                <c:formatCode>General</c:formatCode>
                <c:ptCount val="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</c:numCache>
            </c:numRef>
          </c:xVal>
          <c:yVal>
            <c:numRef>
              <c:f>Sheet2!$F$5:$F$81</c:f>
              <c:numCache>
                <c:formatCode>General</c:formatCode>
                <c:ptCount val="77"/>
                <c:pt idx="0">
                  <c:v>1.68051518839053E-3</c:v>
                </c:pt>
                <c:pt idx="1">
                  <c:v>1.41332218055947E-3</c:v>
                </c:pt>
                <c:pt idx="2">
                  <c:v>2.38525940072719E-3</c:v>
                </c:pt>
                <c:pt idx="3">
                  <c:v>3.8786903507055802E-3</c:v>
                </c:pt>
                <c:pt idx="4">
                  <c:v>6.0928457316199299E-3</c:v>
                </c:pt>
                <c:pt idx="5">
                  <c:v>9.2705838660007405E-3</c:v>
                </c:pt>
                <c:pt idx="6">
                  <c:v>1.37026557525974E-2</c:v>
                </c:pt>
                <c:pt idx="7">
                  <c:v>1.97386041057496E-2</c:v>
                </c:pt>
                <c:pt idx="8">
                  <c:v>2.7810625300015102E-2</c:v>
                </c:pt>
                <c:pt idx="9">
                  <c:v>3.8475279660953002E-2</c:v>
                </c:pt>
                <c:pt idx="10">
                  <c:v>5.2472040135037402E-2</c:v>
                </c:pt>
                <c:pt idx="11">
                  <c:v>7.0787719014307804E-2</c:v>
                </c:pt>
                <c:pt idx="12">
                  <c:v>9.4705075746802495E-2</c:v>
                </c:pt>
                <c:pt idx="13">
                  <c:v>0.12580765877026701</c:v>
                </c:pt>
                <c:pt idx="14">
                  <c:v>0.165915876010025</c:v>
                </c:pt>
                <c:pt idx="15">
                  <c:v>0.21694273156927699</c:v>
                </c:pt>
                <c:pt idx="16">
                  <c:v>0.28067828326996103</c:v>
                </c:pt>
                <c:pt idx="17">
                  <c:v>0.35853291602188297</c:v>
                </c:pt>
                <c:pt idx="18">
                  <c:v>0.45128377702193601</c:v>
                </c:pt>
                <c:pt idx="19">
                  <c:v>0.55887153952711799</c:v>
                </c:pt>
                <c:pt idx="20">
                  <c:v>0.68028558334373002</c:v>
                </c:pt>
                <c:pt idx="21">
                  <c:v>0.81355806554759602</c:v>
                </c:pt>
                <c:pt idx="22">
                  <c:v>0.95586665058204801</c:v>
                </c:pt>
                <c:pt idx="23">
                  <c:v>1.1037272762254471</c:v>
                </c:pt>
                <c:pt idx="24">
                  <c:v>1.253246005745783</c:v>
                </c:pt>
                <c:pt idx="25">
                  <c:v>1.4003942099340241</c:v>
                </c:pt>
                <c:pt idx="26">
                  <c:v>1.541273408144147</c:v>
                </c:pt>
                <c:pt idx="27">
                  <c:v>1.672343108440566</c:v>
                </c:pt>
                <c:pt idx="28">
                  <c:v>1.7905944791350521</c:v>
                </c:pt>
                <c:pt idx="29">
                  <c:v>1.893662428876814</c:v>
                </c:pt>
                <c:pt idx="30">
                  <c:v>1.979877058468333</c:v>
                </c:pt>
                <c:pt idx="31">
                  <c:v>2.048261597305574</c:v>
                </c:pt>
                <c:pt idx="32">
                  <c:v>2.0984876229624221</c:v>
                </c:pt>
                <c:pt idx="33">
                  <c:v>2.130799819143788</c:v>
                </c:pt>
                <c:pt idx="34">
                  <c:v>2.1459222470589441</c:v>
                </c:pt>
                <c:pt idx="35">
                  <c:v>2.1449566627774641</c:v>
                </c:pt>
                <c:pt idx="36">
                  <c:v>2.129281344745737</c:v>
                </c:pt>
                <c:pt idx="37">
                  <c:v>2.100456633320964</c:v>
                </c:pt>
                <c:pt idx="38">
                  <c:v>2.0601412326669402</c:v>
                </c:pt>
                <c:pt idx="39">
                  <c:v>2.0100214684758941</c:v>
                </c:pt>
                <c:pt idx="40">
                  <c:v>1.951754217486297</c:v>
                </c:pt>
                <c:pt idx="41">
                  <c:v>1.88692313954853</c:v>
                </c:pt>
                <c:pt idx="42">
                  <c:v>1.8170071170904261</c:v>
                </c:pt>
                <c:pt idx="43">
                  <c:v>1.743359382920004</c:v>
                </c:pt>
                <c:pt idx="44">
                  <c:v>1.66719562944706</c:v>
                </c:pt>
                <c:pt idx="45">
                  <c:v>1.589589376490111</c:v>
                </c:pt>
                <c:pt idx="46">
                  <c:v>1.511472974466451</c:v>
                </c:pt>
                <c:pt idx="47">
                  <c:v>1.4336427889168271</c:v>
                </c:pt>
                <c:pt idx="48">
                  <c:v>1.3567673157583211</c:v>
                </c:pt>
                <c:pt idx="49">
                  <c:v>1.28139718906695</c:v>
                </c:pt>
                <c:pt idx="50">
                  <c:v>1.2079762476194491</c:v>
                </c:pt>
                <c:pt idx="51">
                  <c:v>1.1368530125691809</c:v>
                </c:pt>
                <c:pt idx="52">
                  <c:v>1.0682920911649709</c:v>
                </c:pt>
                <c:pt idx="53">
                  <c:v>1.0024851585408301</c:v>
                </c:pt>
                <c:pt idx="54">
                  <c:v>0.93956128183745402</c:v>
                </c:pt>
                <c:pt idx="55">
                  <c:v>0.87959644021787098</c:v>
                </c:pt>
                <c:pt idx="56">
                  <c:v>0.82262216341093797</c:v>
                </c:pt>
                <c:pt idx="57">
                  <c:v>0.76863326324693704</c:v>
                </c:pt>
                <c:pt idx="58">
                  <c:v>0.71759467019924805</c:v>
                </c:pt>
                <c:pt idx="59">
                  <c:v>0.66944741297216703</c:v>
                </c:pt>
                <c:pt idx="60">
                  <c:v>0.62411379612050499</c:v>
                </c:pt>
                <c:pt idx="61">
                  <c:v>0.58150184065152599</c:v>
                </c:pt>
                <c:pt idx="62">
                  <c:v>0.54150905729467202</c:v>
                </c:pt>
                <c:pt idx="63">
                  <c:v>0.50402562305465404</c:v>
                </c:pt>
                <c:pt idx="64">
                  <c:v>0.46893702992542502</c:v>
                </c:pt>
                <c:pt idx="65">
                  <c:v>0.43612627112281099</c:v>
                </c:pt>
                <c:pt idx="66">
                  <c:v>0.40547562556886302</c:v>
                </c:pt>
                <c:pt idx="67">
                  <c:v>0.37686809613865602</c:v>
                </c:pt>
                <c:pt idx="68">
                  <c:v>0.35018855172598001</c:v>
                </c:pt>
                <c:pt idx="69">
                  <c:v>0.32532461776240701</c:v>
                </c:pt>
                <c:pt idx="70">
                  <c:v>0.30216735460584099</c:v>
                </c:pt>
                <c:pt idx="71">
                  <c:v>0.28061175831728102</c:v>
                </c:pt>
                <c:pt idx="72">
                  <c:v>0.26055711382993202</c:v>
                </c:pt>
                <c:pt idx="73">
                  <c:v>0.24190722641545101</c:v>
                </c:pt>
                <c:pt idx="74">
                  <c:v>0.22457055367419401</c:v>
                </c:pt>
                <c:pt idx="75">
                  <c:v>0.208460257009287</c:v>
                </c:pt>
                <c:pt idx="76">
                  <c:v>0.193494188666368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Sheet2!$G$4</c:f>
              <c:strCache>
                <c:ptCount val="1"/>
                <c:pt idx="0">
                  <c:v>Fixed Irr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Sheet2!$A$5:$A$81</c:f>
              <c:numCache>
                <c:formatCode>General</c:formatCode>
                <c:ptCount val="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</c:numCache>
            </c:numRef>
          </c:xVal>
          <c:yVal>
            <c:numRef>
              <c:f>Sheet2!$G$5:$G$81</c:f>
              <c:numCache>
                <c:formatCode>_(* #,##0.00_);_(* \(#,##0.00\);_(* "-"??_);_(@_)</c:formatCode>
                <c:ptCount val="77"/>
                <c:pt idx="0">
                  <c:v>6.2815869722621098E-2</c:v>
                </c:pt>
                <c:pt idx="1">
                  <c:v>0.115407832748494</c:v>
                </c:pt>
                <c:pt idx="2">
                  <c:v>0.12919562948985799</c:v>
                </c:pt>
                <c:pt idx="3">
                  <c:v>0.144150837322125</c:v>
                </c:pt>
                <c:pt idx="4">
                  <c:v>0.16035724568919199</c:v>
                </c:pt>
                <c:pt idx="5">
                  <c:v>0.17790291864726901</c:v>
                </c:pt>
                <c:pt idx="6">
                  <c:v>0.19687564463604801</c:v>
                </c:pt>
                <c:pt idx="7">
                  <c:v>0.21735704981571899</c:v>
                </c:pt>
                <c:pt idx="8">
                  <c:v>0.23941575236551699</c:v>
                </c:pt>
                <c:pt idx="9">
                  <c:v>0.26310007359721499</c:v>
                </c:pt>
                <c:pt idx="10">
                  <c:v>0.288430902178621</c:v>
                </c:pt>
                <c:pt idx="11">
                  <c:v>0.31539532025674699</c:v>
                </c:pt>
                <c:pt idx="12">
                  <c:v>0.343941545367835</c:v>
                </c:pt>
                <c:pt idx="13">
                  <c:v>0.37397562969123799</c:v>
                </c:pt>
                <c:pt idx="14">
                  <c:v>0.40536020529073202</c:v>
                </c:pt>
                <c:pt idx="15">
                  <c:v>0.43791539088693499</c:v>
                </c:pt>
                <c:pt idx="16">
                  <c:v>0.47142180299936498</c:v>
                </c:pt>
                <c:pt idx="17">
                  <c:v>0.50562545992059604</c:v>
                </c:pt>
                <c:pt idx="18">
                  <c:v>0.54024424429454299</c:v>
                </c:pt>
                <c:pt idx="19">
                  <c:v>0.57497550693218302</c:v>
                </c:pt>
                <c:pt idx="20">
                  <c:v>0.60950435331106501</c:v>
                </c:pt>
                <c:pt idx="21">
                  <c:v>0.64351215264808004</c:v>
                </c:pt>
                <c:pt idx="22">
                  <c:v>0.67668484165210596</c:v>
                </c:pt>
                <c:pt idx="23">
                  <c:v>0.70872065302452003</c:v>
                </c:pt>
                <c:pt idx="24">
                  <c:v>0.73933697358270301</c:v>
                </c:pt>
                <c:pt idx="25">
                  <c:v>0.76827611986591804</c:v>
                </c:pt>
                <c:pt idx="26">
                  <c:v>0.79530990261039303</c:v>
                </c:pt>
                <c:pt idx="27">
                  <c:v>0.82024292944715405</c:v>
                </c:pt>
                <c:pt idx="28">
                  <c:v>0.84291466321618902</c:v>
                </c:pt>
                <c:pt idx="29">
                  <c:v>0.86320030875641096</c:v>
                </c:pt>
                <c:pt idx="30">
                  <c:v>0.88101064280841601</c:v>
                </c:pt>
                <c:pt idx="31">
                  <c:v>0.89629092989382297</c:v>
                </c:pt>
                <c:pt idx="32">
                  <c:v>0.909019082779291</c:v>
                </c:pt>
                <c:pt idx="33">
                  <c:v>0.91920323107491497</c:v>
                </c:pt>
                <c:pt idx="34">
                  <c:v>0.926878857663885</c:v>
                </c:pt>
                <c:pt idx="35">
                  <c:v>0.93210565211561802</c:v>
                </c:pt>
                <c:pt idx="36">
                  <c:v>0.93496421501900095</c:v>
                </c:pt>
                <c:pt idx="37">
                  <c:v>0.93555272910491605</c:v>
                </c:pt>
                <c:pt idx="38">
                  <c:v>0.93398369365426803</c:v>
                </c:pt>
                <c:pt idx="39">
                  <c:v>0.93038079925260997</c:v>
                </c:pt>
                <c:pt idx="40">
                  <c:v>0.924876001396428</c:v>
                </c:pt>
                <c:pt idx="41">
                  <c:v>0.91760683443976698</c:v>
                </c:pt>
                <c:pt idx="42">
                  <c:v>0.90871399230838401</c:v>
                </c:pt>
                <c:pt idx="43">
                  <c:v>0.89833918951403102</c:v>
                </c:pt>
                <c:pt idx="44">
                  <c:v>0.88662330532278</c:v>
                </c:pt>
                <c:pt idx="45">
                  <c:v>0.87370480540037498</c:v>
                </c:pt>
                <c:pt idx="46">
                  <c:v>0.85971842871880499</c:v>
                </c:pt>
                <c:pt idx="47">
                  <c:v>0.844794122755951</c:v>
                </c:pt>
                <c:pt idx="48">
                  <c:v>0.82905620681945702</c:v>
                </c:pt>
                <c:pt idx="49">
                  <c:v>0.81262274143329705</c:v>
                </c:pt>
                <c:pt idx="50">
                  <c:v>0.79560508090464099</c:v>
                </c:pt>
                <c:pt idx="51">
                  <c:v>0.77810758621681897</c:v>
                </c:pt>
                <c:pt idx="52">
                  <c:v>0.76022747607263896</c:v>
                </c:pt>
                <c:pt idx="53">
                  <c:v>0.74205479506540695</c:v>
                </c:pt>
                <c:pt idx="54">
                  <c:v>0.72367247943422996</c:v>
                </c:pt>
                <c:pt idx="55">
                  <c:v>0.70515650254184103</c:v>
                </c:pt>
                <c:pt idx="56">
                  <c:v>0.68657608399766101</c:v>
                </c:pt>
                <c:pt idx="57">
                  <c:v>0.66799394815784396</c:v>
                </c:pt>
                <c:pt idx="58">
                  <c:v>0.64946661950809403</c:v>
                </c:pt>
                <c:pt idx="59">
                  <c:v>0.63104474413103395</c:v>
                </c:pt>
                <c:pt idx="60">
                  <c:v>0.61277342804802104</c:v>
                </c:pt>
                <c:pt idx="61">
                  <c:v>0.59469258468618202</c:v>
                </c:pt>
                <c:pt idx="62">
                  <c:v>0.57683728504617904</c:v>
                </c:pt>
                <c:pt idx="63">
                  <c:v>0.55923810532999196</c:v>
                </c:pt>
                <c:pt idx="64">
                  <c:v>0.54192146783376804</c:v>
                </c:pt>
                <c:pt idx="65">
                  <c:v>0.524909971823732</c:v>
                </c:pt>
                <c:pt idx="66">
                  <c:v>0.50822271190051505</c:v>
                </c:pt>
                <c:pt idx="67">
                  <c:v>0.49187558202980802</c:v>
                </c:pt>
                <c:pt idx="68">
                  <c:v>0.475881563984559</c:v>
                </c:pt>
                <c:pt idx="69">
                  <c:v>0.46025099941694603</c:v>
                </c:pt>
                <c:pt idx="70">
                  <c:v>0.44499184516789098</c:v>
                </c:pt>
                <c:pt idx="71">
                  <c:v>0.43010991173810498</c:v>
                </c:pt>
                <c:pt idx="72">
                  <c:v>0.415609085097085</c:v>
                </c:pt>
                <c:pt idx="73">
                  <c:v>0.401491532204029</c:v>
                </c:pt>
                <c:pt idx="74">
                  <c:v>0.38775789076588801</c:v>
                </c:pt>
                <c:pt idx="75">
                  <c:v>0.37440744386900499</c:v>
                </c:pt>
                <c:pt idx="76">
                  <c:v>0.36143828019989999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77088"/>
        <c:axId val="48795648"/>
      </c:scatterChart>
      <c:valAx>
        <c:axId val="48777088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after sowing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795648"/>
        <c:crosses val="autoZero"/>
        <c:crossBetween val="midCat"/>
        <c:majorUnit val="10"/>
      </c:valAx>
      <c:valAx>
        <c:axId val="48795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Daily N uptake rate (lb/ac/day)</a:t>
                </a:r>
              </a:p>
            </c:rich>
          </c:tx>
          <c:layout>
            <c:manualLayout>
              <c:xMode val="edge"/>
              <c:yMode val="edge"/>
              <c:x val="1.4754784865375001E-2"/>
              <c:y val="0.14277712469039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777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878616296558399"/>
          <c:y val="0.469327714317401"/>
          <c:w val="0.173798106697337"/>
          <c:h val="0.17216132490480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6A0E-4021-4263-BF07-7DB3A47C523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95B13-0598-4250-B44C-BEEBF74A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95B13-0598-4250-B44C-BEEBF74A03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9AE2F-27A7-4463-B080-BD0E727905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8EE3-41A0-482D-AAF0-D52C094006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2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33AB7-2CA5-417C-80AD-108F8C081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55B04-044A-449F-A4C9-D4ABD71147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4516-8FFF-4C78-ABD0-DCF341DF12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280C9-AE69-4D9F-A545-B54ABBEB95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6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8680-A96C-4713-A5A1-B17A86AA8D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90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1875-4EBB-4FCF-8716-92DCBAF15F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3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641E-B59C-4463-927E-BBD2795ADA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E44AE-9D6D-4E9A-AB52-56BEEA7E00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2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28B4-551B-4E46-911A-F63A26A26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64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5120-8442-4220-9DFB-4E7868F58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F49CE0-CAEB-4697-803F-53C39BEFADF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DBC8BF-DD12-4E1A-88C9-2D68849810D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A008BD-964E-479A-BB7E-7A9F678E27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ebsoilsurvey.nrcs.usda.gov/app/HomePag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7696200" cy="31242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2011 - Vegetable </a:t>
            </a:r>
            <a:r>
              <a:rPr lang="en-US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and Small Fruit Nutrition Management </a:t>
            </a:r>
            <a:r>
              <a:rPr lang="en-US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Workshop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/>
              <a:t>Cucurbit </a:t>
            </a:r>
            <a:r>
              <a:rPr lang="en-US" dirty="0"/>
              <a:t>fertilization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Lincoln Zotarelli</a:t>
            </a:r>
          </a:p>
          <a:p>
            <a:r>
              <a:rPr lang="en-US" dirty="0" smtClean="0"/>
              <a:t>Horticultural Sciences Department</a:t>
            </a:r>
          </a:p>
          <a:p>
            <a:r>
              <a:rPr lang="en-US" dirty="0" smtClean="0"/>
              <a:t>University of Florida</a:t>
            </a:r>
          </a:p>
          <a:p>
            <a:r>
              <a:rPr lang="en-US" dirty="0" smtClean="0"/>
              <a:t>Gulf Coast REC, October 6, 2011</a:t>
            </a:r>
            <a:endParaRPr lang="en-US" dirty="0"/>
          </a:p>
        </p:txBody>
      </p:sp>
      <p:pic>
        <p:nvPicPr>
          <p:cNvPr id="5" name="Picture 2" descr="UF_IF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56104"/>
            <a:ext cx="1676400" cy="5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8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64" y="228600"/>
            <a:ext cx="8305801" cy="808038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Identify and view </a:t>
            </a:r>
            <a:r>
              <a:rPr lang="en-US" sz="2800" dirty="0">
                <a:latin typeface="+mn-lt"/>
              </a:rPr>
              <a:t>soil map </a:t>
            </a:r>
            <a:r>
              <a:rPr lang="en-US" sz="2800" dirty="0" smtClean="0">
                <a:latin typeface="+mn-lt"/>
              </a:rPr>
              <a:t>units of a production area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1" y="1169026"/>
            <a:ext cx="8806089" cy="5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64" y="228600"/>
            <a:ext cx="8305801" cy="808038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Identify and view </a:t>
            </a:r>
            <a:r>
              <a:rPr lang="en-US" sz="2800" dirty="0">
                <a:latin typeface="+mn-lt"/>
              </a:rPr>
              <a:t>soil map </a:t>
            </a:r>
            <a:r>
              <a:rPr lang="en-US" sz="2800" dirty="0" smtClean="0">
                <a:latin typeface="+mn-lt"/>
              </a:rPr>
              <a:t>units of a production area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1" y="1169026"/>
            <a:ext cx="8806089" cy="52925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6400" y="3770697"/>
            <a:ext cx="609600" cy="420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514600"/>
            <a:ext cx="5869410" cy="3970318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Web Soil Survey provides:</a:t>
            </a:r>
          </a:p>
          <a:p>
            <a:endParaRPr lang="en-US" b="1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Soil map of a area of interest</a:t>
            </a:r>
          </a:p>
          <a:p>
            <a:r>
              <a:rPr lang="en-US" dirty="0">
                <a:solidFill>
                  <a:srgbClr val="0033CC"/>
                </a:solidFill>
              </a:rPr>
              <a:t>  </a:t>
            </a:r>
            <a:r>
              <a:rPr lang="en-US" dirty="0" smtClean="0">
                <a:solidFill>
                  <a:srgbClr val="0033CC"/>
                </a:solidFill>
              </a:rPr>
              <a:t>    understanding the soil properties and limitation 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2.  </a:t>
            </a:r>
            <a:r>
              <a:rPr lang="en-US" b="1" dirty="0" smtClean="0">
                <a:solidFill>
                  <a:srgbClr val="0033CC"/>
                </a:solidFill>
              </a:rPr>
              <a:t>Acreage and linear measurement to be used for: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A. More precise fertilizer calculation rate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B. chemical calculation rate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C. required info for fumigation documentation e.g. exact </a:t>
            </a:r>
            <a:r>
              <a:rPr lang="en-US" dirty="0">
                <a:solidFill>
                  <a:srgbClr val="0033CC"/>
                </a:solidFill>
              </a:rPr>
              <a:t>location of the area (coordinates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endParaRPr lang="en-US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3. Better yield estimation</a:t>
            </a:r>
            <a:endParaRPr lang="en-US" b="1" dirty="0">
              <a:solidFill>
                <a:srgbClr val="0033CC"/>
              </a:solidFill>
            </a:endParaRPr>
          </a:p>
          <a:p>
            <a:pPr lvl="1"/>
            <a:endParaRPr lang="en-US" dirty="0"/>
          </a:p>
        </p:txBody>
      </p:sp>
      <p:cxnSp>
        <p:nvCxnSpPr>
          <p:cNvPr id="7" name="Straight Arrow Connector 6"/>
          <p:cNvCxnSpPr>
            <a:stCxn id="3" idx="4"/>
          </p:cNvCxnSpPr>
          <p:nvPr/>
        </p:nvCxnSpPr>
        <p:spPr>
          <a:xfrm>
            <a:off x="1981200" y="4191000"/>
            <a:ext cx="1143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124200"/>
            <a:ext cx="1752600" cy="6464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Fertilization strategies for cucurbits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Excellent indicator of soil chemical status</a:t>
            </a:r>
          </a:p>
          <a:p>
            <a:r>
              <a:rPr lang="en-US" sz="2800" dirty="0" smtClean="0"/>
              <a:t>Adjustment of soil pH if necessary</a:t>
            </a:r>
          </a:p>
          <a:p>
            <a:r>
              <a:rPr lang="en-US" sz="2800" dirty="0" smtClean="0"/>
              <a:t>For cucurbits maintaining soil pH between 6.0 and 6.5</a:t>
            </a:r>
          </a:p>
          <a:p>
            <a:r>
              <a:rPr lang="en-US" sz="2800" dirty="0" smtClean="0"/>
              <a:t>Nutrient most affected by pH are P and </a:t>
            </a:r>
            <a:r>
              <a:rPr lang="en-US" sz="2800" dirty="0" err="1" smtClean="0"/>
              <a:t>Mn</a:t>
            </a:r>
            <a:endParaRPr lang="en-US" sz="2800" dirty="0" smtClean="0"/>
          </a:p>
          <a:p>
            <a:pPr lvl="1"/>
            <a:r>
              <a:rPr lang="en-US" sz="2400" dirty="0" smtClean="0"/>
              <a:t>P most available (pH 6.0-6.5)</a:t>
            </a:r>
          </a:p>
          <a:p>
            <a:pPr lvl="1"/>
            <a:r>
              <a:rPr lang="en-US" sz="2400" dirty="0" err="1" smtClean="0"/>
              <a:t>Mn</a:t>
            </a:r>
            <a:r>
              <a:rPr lang="en-US" sz="2400" dirty="0" smtClean="0"/>
              <a:t> low availability above pH 6.5</a:t>
            </a:r>
          </a:p>
          <a:p>
            <a:pPr lvl="1"/>
            <a:r>
              <a:rPr lang="en-US" sz="2400" dirty="0" err="1" smtClean="0"/>
              <a:t>Mn</a:t>
            </a:r>
            <a:r>
              <a:rPr lang="en-US" sz="2400" dirty="0" smtClean="0"/>
              <a:t> toxicity below near pH 5.0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 descr="http://www.extension.org/mediawiki/files/8/8b/PH_and_Nutrient_Avail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435" y="3962400"/>
            <a:ext cx="2940028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519" y="4829808"/>
            <a:ext cx="2392681" cy="18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Fertilization strategies for cucurbits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066800"/>
            <a:ext cx="3200400" cy="802757"/>
          </a:xfrm>
        </p:spPr>
        <p:txBody>
          <a:bodyPr>
            <a:normAutofit fontScale="92500" lnSpcReduction="10000"/>
          </a:bodyPr>
          <a:lstStyle/>
          <a:p>
            <a:pPr marL="448056" lvl="1" indent="0">
              <a:buNone/>
            </a:pPr>
            <a:r>
              <a:rPr lang="en-US" sz="2400" dirty="0" err="1" smtClean="0"/>
              <a:t>Mn</a:t>
            </a:r>
            <a:r>
              <a:rPr lang="en-US" sz="2400" dirty="0" smtClean="0"/>
              <a:t> deficiency </a:t>
            </a:r>
          </a:p>
          <a:p>
            <a:pPr marL="448056" lvl="1" indent="0">
              <a:buNone/>
            </a:pPr>
            <a:r>
              <a:rPr lang="en-US" sz="2400" dirty="0" smtClean="0"/>
              <a:t>pH above 6.5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73836"/>
            <a:ext cx="3124200" cy="23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5039" y="4419600"/>
            <a:ext cx="372636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veins of middle to upper leaves remain </a:t>
            </a:r>
            <a:r>
              <a:rPr lang="en-US" sz="1400" dirty="0" smtClean="0"/>
              <a:t>green while </a:t>
            </a:r>
            <a:r>
              <a:rPr lang="en-US" sz="1400" dirty="0"/>
              <a:t>the rest of the leaf of this </a:t>
            </a:r>
            <a:r>
              <a:rPr lang="en-US" sz="1400" dirty="0" smtClean="0"/>
              <a:t>manganese deficient </a:t>
            </a:r>
            <a:r>
              <a:rPr lang="en-US" sz="1400" dirty="0"/>
              <a:t>plant becomes a uniform pale </a:t>
            </a:r>
            <a:r>
              <a:rPr lang="en-US" sz="1400" dirty="0" smtClean="0"/>
              <a:t>green to </a:t>
            </a:r>
            <a:r>
              <a:rPr lang="en-US" sz="1400" dirty="0"/>
              <a:t>yellow</a:t>
            </a:r>
            <a:r>
              <a:rPr lang="en-US" sz="1400" dirty="0" smtClean="0"/>
              <a:t>. </a:t>
            </a:r>
          </a:p>
          <a:p>
            <a:r>
              <a:rPr lang="en-US" sz="1050" dirty="0" smtClean="0"/>
              <a:t>Source: </a:t>
            </a:r>
            <a:r>
              <a:rPr lang="en-US" sz="1050" dirty="0"/>
              <a:t>Nutrient disorders of greenhouse Lebanese cucumbers (</a:t>
            </a:r>
            <a:r>
              <a:rPr lang="en-US" sz="1050" dirty="0" err="1"/>
              <a:t>Agfact</a:t>
            </a:r>
            <a:r>
              <a:rPr lang="en-US" sz="1050" dirty="0"/>
              <a:t> H8.3.3</a:t>
            </a:r>
            <a:r>
              <a:rPr lang="en-US" sz="1050" dirty="0" smtClean="0"/>
              <a:t>)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29" y="1673668"/>
            <a:ext cx="2743220" cy="202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4161" y="3696446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</a:t>
            </a:r>
            <a:r>
              <a:rPr lang="en-US" sz="1200" dirty="0" err="1"/>
              <a:t>Mn</a:t>
            </a:r>
            <a:r>
              <a:rPr lang="en-US" sz="1200" dirty="0"/>
              <a:t> toxicity symptoms develop as </a:t>
            </a:r>
            <a:r>
              <a:rPr lang="en-US" sz="1200" dirty="0">
                <a:solidFill>
                  <a:srgbClr val="FFFF00"/>
                </a:solidFill>
              </a:rPr>
              <a:t>pale green or yellow spotting on the </a:t>
            </a:r>
            <a:r>
              <a:rPr lang="en-US" sz="1200" dirty="0" err="1">
                <a:solidFill>
                  <a:srgbClr val="FFFF00"/>
                </a:solidFill>
              </a:rPr>
              <a:t>upperside</a:t>
            </a:r>
            <a:r>
              <a:rPr lang="en-US" sz="1200" dirty="0">
                <a:solidFill>
                  <a:srgbClr val="FFFF00"/>
                </a:solidFill>
              </a:rPr>
              <a:t> of older </a:t>
            </a:r>
            <a:r>
              <a:rPr lang="en-US" sz="1200" dirty="0" smtClean="0">
                <a:solidFill>
                  <a:srgbClr val="FFFF00"/>
                </a:solidFill>
              </a:rPr>
              <a:t>leaves</a:t>
            </a:r>
            <a:r>
              <a:rPr lang="en-US" sz="1200" dirty="0" smtClean="0"/>
              <a:t>, </a:t>
            </a:r>
            <a:r>
              <a:rPr lang="en-US" sz="1200" dirty="0"/>
              <a:t>with water-soaked rings around necrotic spots on the </a:t>
            </a:r>
            <a:r>
              <a:rPr lang="en-US" sz="1200" dirty="0" smtClean="0"/>
              <a:t>underside. </a:t>
            </a:r>
            <a:r>
              <a:rPr lang="en-US" sz="1200" dirty="0"/>
              <a:t>The necrotic spots expand rapidly and coalesce into dead tissue </a:t>
            </a:r>
            <a:r>
              <a:rPr lang="en-US" sz="1200" dirty="0" smtClean="0"/>
              <a:t>areas; </a:t>
            </a:r>
            <a:r>
              <a:rPr lang="en-US" sz="1200" dirty="0"/>
              <a:t>the result </a:t>
            </a:r>
            <a:r>
              <a:rPr lang="en-US" sz="1200" dirty="0">
                <a:solidFill>
                  <a:srgbClr val="FFFF00"/>
                </a:solidFill>
              </a:rPr>
              <a:t>is complete death of older leaves in a week's time</a:t>
            </a:r>
            <a:r>
              <a:rPr lang="en-US" sz="1200" dirty="0" smtClean="0"/>
              <a:t>. Muskmelon leave. </a:t>
            </a:r>
            <a:endParaRPr lang="en-US" sz="1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4659" y="836856"/>
            <a:ext cx="3334400" cy="8976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 algn="ctr">
              <a:buNone/>
            </a:pPr>
            <a:r>
              <a:rPr lang="en-US" sz="2400" dirty="0" err="1" smtClean="0"/>
              <a:t>Mn</a:t>
            </a:r>
            <a:r>
              <a:rPr lang="en-US" sz="2400" dirty="0" smtClean="0"/>
              <a:t> toxicity below or near pH 5.0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1859" y="659401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http://www.extension.purdue.edu/extmedia/HO/HO-191.html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56148" y="5751852"/>
            <a:ext cx="3624147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If pH higher than 6.5 – foliar application of </a:t>
            </a:r>
            <a:r>
              <a:rPr lang="en-US" sz="1400" dirty="0" err="1" smtClean="0">
                <a:solidFill>
                  <a:srgbClr val="FFFF00"/>
                </a:solidFill>
              </a:rPr>
              <a:t>Mn</a:t>
            </a:r>
            <a:r>
              <a:rPr lang="en-US" sz="1400" dirty="0" smtClean="0">
                <a:solidFill>
                  <a:srgbClr val="FFFF00"/>
                </a:solidFill>
              </a:rPr>
              <a:t> may be consider (visit with your local Extension Service for specific rates and time of application)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Fertilization strategies for cucurbits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153400" cy="1904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Mg may become limiting in acid conditions especially in sandy soils</a:t>
            </a:r>
          </a:p>
          <a:p>
            <a:r>
              <a:rPr lang="en-US" dirty="0" smtClean="0"/>
              <a:t>pH between 6.0-6.8 – higher Mg and </a:t>
            </a:r>
            <a:r>
              <a:rPr lang="en-US" dirty="0" err="1" smtClean="0"/>
              <a:t>Ca</a:t>
            </a:r>
            <a:r>
              <a:rPr lang="en-US" dirty="0" smtClean="0"/>
              <a:t> availability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extension.org/mediawiki/files/8/8b/PH_and_Nutrient_Avail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164" y="3200400"/>
            <a:ext cx="3765299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352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Adequate soil moisture helps in minimizing blossom-end-rot associated with inadequate </a:t>
            </a:r>
            <a:r>
              <a:rPr lang="en-US" sz="2000" dirty="0" err="1"/>
              <a:t>Ca</a:t>
            </a:r>
            <a:r>
              <a:rPr lang="en-US" sz="2000" dirty="0"/>
              <a:t> getting into the blossom end of young </a:t>
            </a:r>
            <a:r>
              <a:rPr lang="en-US" sz="2000" dirty="0" smtClean="0"/>
              <a:t>developing fruit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In season correction – foliar application of </a:t>
            </a:r>
            <a:r>
              <a:rPr lang="en-US" sz="2000" dirty="0" err="1" smtClean="0">
                <a:solidFill>
                  <a:srgbClr val="FFFF00"/>
                </a:solidFill>
              </a:rPr>
              <a:t>Ca</a:t>
            </a:r>
            <a:r>
              <a:rPr lang="en-US" sz="2000" dirty="0" smtClean="0">
                <a:solidFill>
                  <a:srgbClr val="FFFF00"/>
                </a:solidFill>
              </a:rPr>
              <a:t> and/or Mg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Long term correction – soil application of dolomitic limestone</a:t>
            </a:r>
            <a:r>
              <a:rPr lang="en-US" sz="2000" dirty="0"/>
              <a:t> </a:t>
            </a:r>
            <a:r>
              <a:rPr lang="en-US" sz="2000" dirty="0" smtClean="0"/>
              <a:t>(best option)</a:t>
            </a:r>
          </a:p>
        </p:txBody>
      </p:sp>
    </p:spTree>
    <p:extLst>
      <p:ext uri="{BB962C8B-B14F-4D97-AF65-F5344CB8AC3E}">
        <p14:creationId xmlns:p14="http://schemas.microsoft.com/office/powerpoint/2010/main" val="30880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2) Nutrient requirement of the crop: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guidelines:</a:t>
            </a:r>
          </a:p>
          <a:p>
            <a:r>
              <a:rPr lang="en-US" dirty="0" smtClean="0"/>
              <a:t>For muskmelon, watermelon, pumpkin and squash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cucumbers – about half of the above values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Again, this is general guidelines for the amount supplement to apply </a:t>
            </a:r>
          </a:p>
          <a:p>
            <a:r>
              <a:rPr lang="en-US" dirty="0" smtClean="0"/>
              <a:t>the requirement may vary according to variety, management practices and growing conditions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27407"/>
              </p:ext>
            </p:extLst>
          </p:nvPr>
        </p:nvGraphicFramePr>
        <p:xfrm>
          <a:off x="533400" y="2819400"/>
          <a:ext cx="7924800" cy="107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752600"/>
                <a:gridCol w="1828800"/>
                <a:gridCol w="1752600"/>
              </a:tblGrid>
              <a:tr h="279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</a:tr>
              <a:tr h="710826">
                <a:tc>
                  <a:txBody>
                    <a:bodyPr/>
                    <a:lstStyle/>
                    <a:p>
                      <a:r>
                        <a:rPr lang="en-US" dirty="0" smtClean="0"/>
                        <a:t>Nutrient accumulated plant + 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145-160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160-180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059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Warncke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(2007) – MSU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agriculture.kzntl.gov.za/images/veld_pic_7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00200" cy="13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08" y="1676400"/>
            <a:ext cx="8853741" cy="429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fertilizer according to soil testing for cucurbits:</a:t>
            </a: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9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Florida Vegetable Handbook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447800"/>
            <a:ext cx="8376746" cy="51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2) Nutrient requirement of the crop: </a:t>
            </a:r>
            <a:r>
              <a:rPr lang="en-US" dirty="0" err="1" smtClean="0"/>
              <a:t>fertigation</a:t>
            </a:r>
            <a:r>
              <a:rPr lang="en-US" dirty="0" smtClean="0"/>
              <a:t> of N and K</a:t>
            </a: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9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Florida Vegetable Handbook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management and zucchini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36575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Two irrigation strategies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Fixed irrigation </a:t>
            </a:r>
            <a:r>
              <a:rPr lang="en-US" sz="1800" dirty="0" smtClean="0"/>
              <a:t>– 2 hours continuously </a:t>
            </a:r>
          </a:p>
          <a:p>
            <a:pPr marL="744538" lvl="1" indent="0">
              <a:buNone/>
            </a:pPr>
            <a:r>
              <a:rPr lang="en-US" sz="1800" dirty="0"/>
              <a:t>Equivalent to 79.6 gal/100ft/day</a:t>
            </a:r>
          </a:p>
          <a:p>
            <a:pPr marL="744538" lvl="1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At the end of the </a:t>
            </a:r>
            <a:r>
              <a:rPr lang="en-US" sz="1800" dirty="0" smtClean="0"/>
              <a:t>season applied 16.2 in or 5,970 gal/100ft</a:t>
            </a:r>
          </a:p>
          <a:p>
            <a:pPr marL="448056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Controlled irrigation – TARGET WAS TO WET THE TOP 12-16” OF SOIL</a:t>
            </a:r>
            <a:endParaRPr lang="en-US" sz="1800" dirty="0" smtClean="0"/>
          </a:p>
          <a:p>
            <a:pPr lvl="1"/>
            <a:r>
              <a:rPr lang="en-US" sz="1800" dirty="0" smtClean="0"/>
              <a:t>5 possible irrigation windows controlled </a:t>
            </a:r>
          </a:p>
          <a:p>
            <a:pPr lvl="1"/>
            <a:r>
              <a:rPr lang="en-US" sz="1800" dirty="0" smtClean="0"/>
              <a:t>by soil moisture sensors set at soil field capacity</a:t>
            </a:r>
          </a:p>
          <a:p>
            <a:pPr marL="744538" lvl="1" indent="0">
              <a:buNone/>
            </a:pPr>
            <a:r>
              <a:rPr lang="en-US" sz="1800" dirty="0"/>
              <a:t>Equivalent to 33.2 gal/100ft/day</a:t>
            </a:r>
          </a:p>
          <a:p>
            <a:pPr marL="744538" lvl="1" indent="0">
              <a:buNone/>
            </a:pPr>
            <a:r>
              <a:rPr lang="en-US" sz="1800" dirty="0" smtClean="0"/>
              <a:t>At </a:t>
            </a:r>
            <a:r>
              <a:rPr lang="en-US" sz="1800" dirty="0"/>
              <a:t>the end of the season applied 6.7in or </a:t>
            </a:r>
            <a:r>
              <a:rPr lang="en-US" sz="1800" dirty="0" smtClean="0"/>
              <a:t>2,492 gal/100ft 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N-rates of 75, 150 and 225 </a:t>
            </a:r>
            <a:r>
              <a:rPr lang="en-US" sz="2000" dirty="0" err="1" smtClean="0"/>
              <a:t>lb</a:t>
            </a:r>
            <a:r>
              <a:rPr lang="en-US" sz="2000" dirty="0" smtClean="0"/>
              <a:t>/ac</a:t>
            </a:r>
          </a:p>
          <a:p>
            <a:pPr marL="36576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weekly </a:t>
            </a:r>
            <a:r>
              <a:rPr lang="en-US" sz="2000" dirty="0" err="1" smtClean="0"/>
              <a:t>fertigation</a:t>
            </a:r>
            <a:r>
              <a:rPr lang="en-US" sz="2000" dirty="0" smtClean="0"/>
              <a:t> with calcium nitrate</a:t>
            </a:r>
          </a:p>
          <a:p>
            <a:pPr marL="36576" indent="0">
              <a:buNone/>
            </a:pPr>
            <a:endParaRPr lang="en-US" sz="2000" dirty="0"/>
          </a:p>
          <a:p>
            <a:pPr marL="36576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Zotarelli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 2008.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Scientia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Horticulturae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8913" y="756358"/>
            <a:ext cx="138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150 </a:t>
            </a:r>
            <a:r>
              <a:rPr lang="en-US" dirty="0" err="1">
                <a:solidFill>
                  <a:srgbClr val="FFFFFF"/>
                </a:solidFill>
              </a:rPr>
              <a:t>lbN</a:t>
            </a:r>
            <a:r>
              <a:rPr lang="en-US" dirty="0">
                <a:solidFill>
                  <a:srgbClr val="FFFFFF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756358"/>
            <a:ext cx="138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75 </a:t>
            </a:r>
            <a:r>
              <a:rPr lang="en-US" dirty="0" err="1" smtClean="0">
                <a:solidFill>
                  <a:srgbClr val="FFFF00"/>
                </a:solidFill>
              </a:rPr>
              <a:t>lbN</a:t>
            </a:r>
            <a:r>
              <a:rPr lang="en-US" dirty="0" smtClean="0">
                <a:solidFill>
                  <a:srgbClr val="FFFF00"/>
                </a:solidFill>
              </a:rPr>
              <a:t>/ac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85800"/>
            <a:ext cx="138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225 </a:t>
            </a:r>
            <a:r>
              <a:rPr lang="en-US" dirty="0" err="1">
                <a:solidFill>
                  <a:srgbClr val="FFFF00"/>
                </a:solidFill>
              </a:rPr>
              <a:t>lbN</a:t>
            </a:r>
            <a:r>
              <a:rPr lang="en-US" dirty="0">
                <a:solidFill>
                  <a:srgbClr val="FFFF00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947348"/>
            <a:ext cx="138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Controlled </a:t>
            </a:r>
            <a:r>
              <a:rPr lang="en-US" dirty="0">
                <a:solidFill>
                  <a:srgbClr val="FFFF00"/>
                </a:solidFill>
              </a:rPr>
              <a:t>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7712" y="1149565"/>
            <a:ext cx="110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2h fixed irrigation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066800"/>
            <a:ext cx="138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Controlled </a:t>
            </a:r>
            <a:r>
              <a:rPr lang="en-US" dirty="0">
                <a:solidFill>
                  <a:srgbClr val="FFFF00"/>
                </a:solidFill>
              </a:rPr>
              <a:t>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2" descr="UF_IF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1676400" cy="5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-Right Arrow 2"/>
          <p:cNvSpPr/>
          <p:nvPr/>
        </p:nvSpPr>
        <p:spPr>
          <a:xfrm>
            <a:off x="5334000" y="1066800"/>
            <a:ext cx="914400" cy="4572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640" y="1755140"/>
            <a:ext cx="23622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8640" y="1755140"/>
            <a:ext cx="22860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240" y="1755140"/>
            <a:ext cx="24384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Facts – U.S. </a:t>
            </a:r>
            <a:r>
              <a:rPr lang="en-US" dirty="0" err="1" smtClean="0"/>
              <a:t>vs</a:t>
            </a:r>
            <a:r>
              <a:rPr lang="en-US" dirty="0" smtClean="0"/>
              <a:t> FL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55926"/>
              </p:ext>
            </p:extLst>
          </p:nvPr>
        </p:nvGraphicFramePr>
        <p:xfrm>
          <a:off x="243840" y="1752600"/>
          <a:ext cx="876300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85"/>
                <a:gridCol w="1301436"/>
                <a:gridCol w="1164879"/>
                <a:gridCol w="1066800"/>
                <a:gridCol w="1219200"/>
                <a:gridCol w="1205369"/>
                <a:gridCol w="11568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Cucumbers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Squash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Watermelon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Planted area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49,735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12,825 (26%)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44,875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8,800 (20%)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138,350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25,900 (19%)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Production (1,000 </a:t>
                      </a:r>
                      <a:r>
                        <a:rPr lang="en-US" dirty="0" err="1" smtClean="0"/>
                        <a:t>cwt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8,939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3,085 (35%)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6,679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988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7,938 (20%)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48866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(%) FL / U.S.*100   - NASS/USDA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685800"/>
            <a:ext cx="138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75 </a:t>
            </a:r>
            <a:r>
              <a:rPr lang="en-US" dirty="0" err="1" smtClean="0">
                <a:solidFill>
                  <a:srgbClr val="FFFF00"/>
                </a:solidFill>
              </a:rPr>
              <a:t>lbN</a:t>
            </a:r>
            <a:r>
              <a:rPr lang="en-US" dirty="0" smtClean="0">
                <a:solidFill>
                  <a:srgbClr val="FFFF00"/>
                </a:solidFill>
              </a:rPr>
              <a:t>/ac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685800"/>
            <a:ext cx="138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225 </a:t>
            </a:r>
            <a:r>
              <a:rPr lang="en-US" dirty="0" err="1">
                <a:solidFill>
                  <a:srgbClr val="FFFF00"/>
                </a:solidFill>
              </a:rPr>
              <a:t>lbN</a:t>
            </a:r>
            <a:r>
              <a:rPr lang="en-US" dirty="0">
                <a:solidFill>
                  <a:srgbClr val="FFFF00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066800"/>
            <a:ext cx="138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Controlled </a:t>
            </a:r>
            <a:r>
              <a:rPr lang="en-US" dirty="0">
                <a:solidFill>
                  <a:srgbClr val="FFFF00"/>
                </a:solidFill>
              </a:rPr>
              <a:t>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990600"/>
            <a:ext cx="138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Controlled </a:t>
            </a:r>
            <a:r>
              <a:rPr lang="en-US" dirty="0">
                <a:solidFill>
                  <a:srgbClr val="FFFF00"/>
                </a:solidFill>
              </a:rPr>
              <a:t>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8913" y="1100738"/>
            <a:ext cx="138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75 </a:t>
            </a:r>
            <a:r>
              <a:rPr lang="en-US" dirty="0" err="1" smtClean="0">
                <a:solidFill>
                  <a:srgbClr val="FFFFFF"/>
                </a:solidFill>
              </a:rPr>
              <a:t>lbN</a:t>
            </a:r>
            <a:r>
              <a:rPr lang="en-US" dirty="0" smtClean="0">
                <a:solidFill>
                  <a:srgbClr val="FFFFFF"/>
                </a:solidFill>
              </a:rPr>
              <a:t>/ac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1371600"/>
            <a:ext cx="110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2h fixed irrigation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UF_IF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1676400" cy="5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-Right Arrow 14"/>
          <p:cNvSpPr/>
          <p:nvPr/>
        </p:nvSpPr>
        <p:spPr>
          <a:xfrm>
            <a:off x="2971800" y="1143000"/>
            <a:ext cx="914400" cy="4572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557" y="824842"/>
            <a:ext cx="138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150 </a:t>
            </a:r>
            <a:r>
              <a:rPr lang="en-US" dirty="0" err="1">
                <a:solidFill>
                  <a:srgbClr val="FFFF00"/>
                </a:solidFill>
              </a:rPr>
              <a:t>lbN</a:t>
            </a:r>
            <a:r>
              <a:rPr lang="en-US" dirty="0">
                <a:solidFill>
                  <a:srgbClr val="FFFF00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Controlled 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615" y="821877"/>
            <a:ext cx="138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75 </a:t>
            </a:r>
            <a:r>
              <a:rPr lang="en-US" dirty="0" err="1">
                <a:solidFill>
                  <a:srgbClr val="FFFFFF"/>
                </a:solidFill>
              </a:rPr>
              <a:t>lbN</a:t>
            </a:r>
            <a:r>
              <a:rPr lang="en-US" dirty="0">
                <a:solidFill>
                  <a:srgbClr val="FFFFFF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2h fixed 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4149" y="821877"/>
            <a:ext cx="138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150 </a:t>
            </a:r>
            <a:r>
              <a:rPr lang="en-US" dirty="0" err="1">
                <a:solidFill>
                  <a:srgbClr val="FFFFFF"/>
                </a:solidFill>
              </a:rPr>
              <a:t>lbN</a:t>
            </a:r>
            <a:r>
              <a:rPr lang="en-US" dirty="0">
                <a:solidFill>
                  <a:srgbClr val="FFFFFF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2h fixed 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762000"/>
            <a:ext cx="138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75 </a:t>
            </a:r>
            <a:r>
              <a:rPr lang="en-US" dirty="0" err="1">
                <a:solidFill>
                  <a:srgbClr val="FFFF00"/>
                </a:solidFill>
              </a:rPr>
              <a:t>lbN</a:t>
            </a:r>
            <a:r>
              <a:rPr lang="en-US" dirty="0">
                <a:solidFill>
                  <a:srgbClr val="FFFF00"/>
                </a:solidFill>
              </a:rPr>
              <a:t>/ac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Controlled irrigation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2" descr="UF_IF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1676400" cy="5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Down Arrow 5"/>
          <p:cNvSpPr/>
          <p:nvPr/>
        </p:nvSpPr>
        <p:spPr>
          <a:xfrm>
            <a:off x="4572000" y="0"/>
            <a:ext cx="3505200" cy="8382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V="1">
            <a:off x="1219200" y="1828800"/>
            <a:ext cx="53340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6781800" y="1143000"/>
            <a:ext cx="685800" cy="3048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Zucchini plant N accumulation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524007"/>
              </p:ext>
            </p:extLst>
          </p:nvPr>
        </p:nvGraphicFramePr>
        <p:xfrm>
          <a:off x="762000" y="14478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Zucchini daily N uptake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64749"/>
              </p:ext>
            </p:extLst>
          </p:nvPr>
        </p:nvGraphicFramePr>
        <p:xfrm>
          <a:off x="838200" y="1295400"/>
          <a:ext cx="7010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Irrigation vs. N-fertilization on zucchini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60044"/>
              </p:ext>
            </p:extLst>
          </p:nvPr>
        </p:nvGraphicFramePr>
        <p:xfrm>
          <a:off x="729035" y="1905000"/>
          <a:ext cx="7467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19200"/>
                <a:gridCol w="1371600"/>
                <a:gridCol w="1524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</a:t>
                      </a:r>
                      <a:r>
                        <a:rPr lang="en-US" dirty="0" err="1" smtClean="0"/>
                        <a:t>lbN</a:t>
                      </a:r>
                      <a:r>
                        <a:rPr lang="en-US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</a:t>
                      </a:r>
                      <a:r>
                        <a:rPr lang="en-US" dirty="0" err="1" smtClean="0"/>
                        <a:t>lbN</a:t>
                      </a:r>
                      <a:r>
                        <a:rPr lang="en-US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lbN</a:t>
                      </a:r>
                      <a:r>
                        <a:rPr lang="en-US" baseline="0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Average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Zucchini marketable</a:t>
                      </a:r>
                      <a:r>
                        <a:rPr lang="en-US" baseline="0" dirty="0" smtClean="0"/>
                        <a:t> yield (</a:t>
                      </a:r>
                      <a:r>
                        <a:rPr lang="en-US" baseline="0" dirty="0" err="1" smtClean="0"/>
                        <a:t>lb</a:t>
                      </a:r>
                      <a:r>
                        <a:rPr lang="en-US" baseline="0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Controlled irrigation – up</a:t>
                      </a:r>
                      <a:r>
                        <a:rPr lang="en-US" baseline="0" dirty="0" smtClean="0"/>
                        <a:t> to 5 </a:t>
                      </a:r>
                      <a:r>
                        <a:rPr lang="en-US" baseline="0" dirty="0" err="1" smtClean="0"/>
                        <a:t>irrig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dirty="0" smtClean="0"/>
                        <a:t>windows</a:t>
                      </a:r>
                      <a:r>
                        <a:rPr lang="en-US" baseline="0" dirty="0" smtClean="0"/>
                        <a:t>/day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22,389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24,649 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irrigation of 2h/day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18,316 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19,955 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22,478 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23,013 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6430089"/>
            <a:ext cx="86998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Means within columns/lines followed by the same lowercase letters are not significantly different (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≤ 0.05) according to Duncan’s multiple range test.</a:t>
            </a:r>
            <a:r>
              <a:rPr kumimoji="0" 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Irrigation vs. N-fertilization on zucchini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43484"/>
              </p:ext>
            </p:extLst>
          </p:nvPr>
        </p:nvGraphicFramePr>
        <p:xfrm>
          <a:off x="729035" y="1905000"/>
          <a:ext cx="7467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19200"/>
                <a:gridCol w="1371600"/>
                <a:gridCol w="1524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</a:t>
                      </a:r>
                      <a:r>
                        <a:rPr lang="en-US" dirty="0" err="1" smtClean="0"/>
                        <a:t>lbN</a:t>
                      </a:r>
                      <a:r>
                        <a:rPr lang="en-US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</a:t>
                      </a:r>
                      <a:r>
                        <a:rPr lang="en-US" dirty="0" err="1" smtClean="0"/>
                        <a:t>lbN</a:t>
                      </a:r>
                      <a:r>
                        <a:rPr lang="en-US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lbN</a:t>
                      </a:r>
                      <a:r>
                        <a:rPr lang="en-US" baseline="0" dirty="0" smtClean="0"/>
                        <a:t>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Average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Zucchini marketable</a:t>
                      </a:r>
                      <a:r>
                        <a:rPr lang="en-US" baseline="0" dirty="0" smtClean="0"/>
                        <a:t> yield (</a:t>
                      </a:r>
                      <a:r>
                        <a:rPr lang="en-US" baseline="0" dirty="0" err="1" smtClean="0"/>
                        <a:t>lb</a:t>
                      </a:r>
                      <a:r>
                        <a:rPr lang="en-US" baseline="0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Controlled irrigation – up</a:t>
                      </a:r>
                      <a:r>
                        <a:rPr lang="en-US" baseline="0" dirty="0" smtClean="0"/>
                        <a:t> to 5 </a:t>
                      </a:r>
                      <a:r>
                        <a:rPr lang="en-US" baseline="0" dirty="0" err="1" smtClean="0"/>
                        <a:t>irrig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dirty="0" smtClean="0"/>
                        <a:t>windows</a:t>
                      </a:r>
                      <a:r>
                        <a:rPr lang="en-US" baseline="0" dirty="0" smtClean="0"/>
                        <a:t>/day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22,389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24,649 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irrigation of 2h/day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18,316 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19,955 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22,478 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23,013 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4909643" y="5715000"/>
            <a:ext cx="1509841" cy="304800"/>
          </a:xfrm>
          <a:prstGeom prst="curvedUp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flipH="1">
            <a:off x="3448562" y="5715000"/>
            <a:ext cx="1295400" cy="304800"/>
          </a:xfrm>
          <a:prstGeom prst="curvedUp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757" y="53696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84%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357" y="53696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100%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513" y="53696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102%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035" y="3124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100%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2235" y="4343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74%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400000" flipV="1">
            <a:off x="7526117" y="3667899"/>
            <a:ext cx="1512332" cy="577334"/>
          </a:xfrm>
          <a:prstGeom prst="curvedUp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75 - I1N2 - 3 day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322388"/>
            <a:ext cx="2101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114 - I1N2 - 7day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1371600"/>
            <a:ext cx="1905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36 - I1N2 - 24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1360488"/>
            <a:ext cx="18510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111 - I5N2 - 7day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4038600"/>
            <a:ext cx="1878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33 - I5N2 - 24h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9050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72 - I5N2 - 3 day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4022725"/>
            <a:ext cx="1881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271838" y="990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24 hrs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5024438" y="990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3 days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7081838" y="990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7 days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5240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Effect of irrigation on solute displacement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(injecting dye in fertigation lines)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300038" y="19050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Sans Unicode" pitchFamily="34" charset="0"/>
              </a:rPr>
              <a:t>soil sensor based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Sans Unicode" pitchFamily="34" charset="0"/>
              </a:rPr>
              <a:t>irrigation</a:t>
            </a:r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300038" y="45720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Lucida Sans Unicode" pitchFamily="34" charset="0"/>
              </a:rPr>
              <a:t>fixed time irrigation schedule</a:t>
            </a:r>
          </a:p>
        </p:txBody>
      </p:sp>
      <p:sp>
        <p:nvSpPr>
          <p:cNvPr id="20494" name="Line 20"/>
          <p:cNvSpPr>
            <a:spLocks noChangeShapeType="1"/>
          </p:cNvSpPr>
          <p:nvPr/>
        </p:nvSpPr>
        <p:spPr bwMode="auto">
          <a:xfrm>
            <a:off x="7767638" y="1676400"/>
            <a:ext cx="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7691438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Lucida Sans Unicode" pitchFamily="34" charset="0"/>
              </a:rPr>
              <a:t>16in</a:t>
            </a:r>
            <a:endParaRPr lang="en-US" sz="24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20496" name="Line 22"/>
          <p:cNvSpPr>
            <a:spLocks noChangeShapeType="1"/>
          </p:cNvSpPr>
          <p:nvPr/>
        </p:nvSpPr>
        <p:spPr bwMode="auto">
          <a:xfrm>
            <a:off x="7615238" y="4419600"/>
            <a:ext cx="0" cy="1905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7539038" y="5029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Lucida Sans Unicode" pitchFamily="34" charset="0"/>
              </a:rPr>
              <a:t>+38 in</a:t>
            </a:r>
            <a:endParaRPr lang="en-US" sz="24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23838" y="39624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6434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7008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860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223838" y="9906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223838" y="67818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87582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2238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048000" y="3200400"/>
            <a:ext cx="1524000" cy="6096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724400" y="33528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629400" y="34290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743200" y="60198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4724400" y="5715000"/>
            <a:ext cx="1828800" cy="3810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781800" y="5181600"/>
            <a:ext cx="1905000" cy="4572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consideration: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Establishment of integrated fertilizer and irrigation program</a:t>
            </a:r>
          </a:p>
          <a:p>
            <a:r>
              <a:rPr lang="en-US" dirty="0" smtClean="0"/>
              <a:t>Remember: Low water and nutrient retention of Florida soils</a:t>
            </a:r>
          </a:p>
          <a:p>
            <a:r>
              <a:rPr lang="en-US" dirty="0" smtClean="0"/>
              <a:t>Soil pH</a:t>
            </a:r>
          </a:p>
          <a:p>
            <a:r>
              <a:rPr lang="en-US" dirty="0" smtClean="0"/>
              <a:t>Combination of fertilizer rate / placement and timing are key for success</a:t>
            </a:r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640" y="1755140"/>
            <a:ext cx="23622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8640" y="1755140"/>
            <a:ext cx="22860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240" y="1755140"/>
            <a:ext cx="24384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Facts – U.S. </a:t>
            </a:r>
            <a:r>
              <a:rPr lang="en-US" dirty="0" err="1" smtClean="0"/>
              <a:t>vs</a:t>
            </a:r>
            <a:r>
              <a:rPr lang="en-US" dirty="0" smtClean="0"/>
              <a:t> FL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96894"/>
              </p:ext>
            </p:extLst>
          </p:nvPr>
        </p:nvGraphicFramePr>
        <p:xfrm>
          <a:off x="243840" y="1752600"/>
          <a:ext cx="8763001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85"/>
                <a:gridCol w="1301436"/>
                <a:gridCol w="1164879"/>
                <a:gridCol w="1066800"/>
                <a:gridCol w="1219200"/>
                <a:gridCol w="1205369"/>
                <a:gridCol w="11568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Cucumbers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Squash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Watermelon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Planted area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49,735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12,825 (26%)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44,875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8,800 (20%)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138,350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25,900 (19%)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Production (1,000 </a:t>
                      </a:r>
                      <a:r>
                        <a:rPr lang="en-US" dirty="0" err="1" smtClean="0"/>
                        <a:t>cwt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8,939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3,085 (35%)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6,679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988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7,938 (20%)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Yield (</a:t>
                      </a:r>
                      <a:r>
                        <a:rPr lang="en-US" dirty="0" err="1" smtClean="0"/>
                        <a:t>cwt</a:t>
                      </a:r>
                      <a:r>
                        <a:rPr lang="en-US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190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246 (130%)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 (103%)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48866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(%) FL / U.S.*100   - NASS/USDA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640" y="1755140"/>
            <a:ext cx="23622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8640" y="1755140"/>
            <a:ext cx="2286000" cy="7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240" y="1755140"/>
            <a:ext cx="24384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Facts – U.S. </a:t>
            </a:r>
            <a:r>
              <a:rPr lang="en-US" dirty="0" err="1" smtClean="0"/>
              <a:t>vs</a:t>
            </a:r>
            <a:r>
              <a:rPr lang="en-US" dirty="0" smtClean="0"/>
              <a:t> FL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87868"/>
              </p:ext>
            </p:extLst>
          </p:nvPr>
        </p:nvGraphicFramePr>
        <p:xfrm>
          <a:off x="243840" y="1752600"/>
          <a:ext cx="8763001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85"/>
                <a:gridCol w="1301436"/>
                <a:gridCol w="1164879"/>
                <a:gridCol w="1066800"/>
                <a:gridCol w="1219200"/>
                <a:gridCol w="1205369"/>
                <a:gridCol w="11568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Cucumbers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Squash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Watermelon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U.S.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Planted area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49,735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12,825 (26%)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44,875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8,800 (20%)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138,350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25,900 (19%)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Production (1,000 </a:t>
                      </a:r>
                      <a:r>
                        <a:rPr lang="en-US" dirty="0" err="1" smtClean="0"/>
                        <a:t>cwt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8,939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3,085 (35%)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6,679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988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7,938 (20%)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Yield (</a:t>
                      </a:r>
                      <a:r>
                        <a:rPr lang="en-US" dirty="0" err="1" smtClean="0"/>
                        <a:t>cwt</a:t>
                      </a:r>
                      <a:r>
                        <a:rPr lang="en-US" dirty="0" smtClean="0"/>
                        <a:t>/ac)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190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246 (130%)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 (103%)</a:t>
                      </a:r>
                    </a:p>
                  </a:txBody>
                  <a:tcPr marL="9525" marR="9525" marT="9525" marB="0" anchor="b"/>
                </a:tc>
              </a:tr>
              <a:tr h="386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dirty="0" smtClean="0"/>
                        <a:t>Value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baseline="0" dirty="0" smtClean="0"/>
                        <a:t>($/</a:t>
                      </a:r>
                      <a:r>
                        <a:rPr lang="en-US" baseline="0" dirty="0" err="1" smtClean="0"/>
                        <a:t>cwt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24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smtClean="0"/>
                        <a:t>Total value</a:t>
                      </a:r>
                      <a:r>
                        <a:rPr lang="en-US" baseline="0" dirty="0" smtClean="0"/>
                        <a:t> ($1,000)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218,101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006666"/>
                          </a:solidFill>
                        </a:rPr>
                        <a:t>76,882 (35%)</a:t>
                      </a:r>
                      <a:endParaRPr lang="en-US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196,314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49,741 (25%)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468,748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132,220 (28%)</a:t>
                      </a:r>
                      <a:endParaRPr lang="en-US" sz="1800" b="0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48866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(%) FL / U.S.*100   - NASS/USDA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28600" y="0"/>
            <a:ext cx="8077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3700" b="1" dirty="0" smtClean="0"/>
              <a:t>Production challenges in Florida</a:t>
            </a:r>
            <a:endParaRPr lang="en-US" sz="37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16764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Predominant vertical water movement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MP workshop 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9855" y="3320948"/>
            <a:ext cx="2598295" cy="19812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71060" y="1428906"/>
            <a:ext cx="25092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Reduced lateral soil water distribution and low soil organic matter content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21148" y="1561605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High susceptibility to NO</a:t>
            </a:r>
            <a:r>
              <a:rPr lang="en-US" sz="16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-N leaching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27827" y="158996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Higher requirement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 fertilizer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43281" y="3797966"/>
            <a:ext cx="2122651" cy="830997"/>
          </a:xfrm>
          <a:prstGeom prst="rect">
            <a:avLst/>
          </a:prstGeom>
          <a:solidFill>
            <a:srgbClr val="0C110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effect on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production costs &amp;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vegetable yield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>
            <a:off x="3487881" y="1663015"/>
            <a:ext cx="304800" cy="1946564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7467600" y="2590800"/>
            <a:ext cx="345034" cy="895672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16200000">
            <a:off x="1077675" y="1517566"/>
            <a:ext cx="304800" cy="2166256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8504" y="5359407"/>
            <a:ext cx="1956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soil moisture distribution after 1h irrigation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51- I5N2 - 3 day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39" y="2892055"/>
            <a:ext cx="2166806" cy="2886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7704" y="5830784"/>
            <a:ext cx="195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Irrigation water percolation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6200000">
            <a:off x="5781457" y="1705062"/>
            <a:ext cx="304800" cy="1869559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Cucurbit characteristics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group, cucurbits can develop a good root system in the top 12”</a:t>
            </a:r>
          </a:p>
          <a:p>
            <a:pPr lvl="1"/>
            <a:r>
              <a:rPr lang="en-US" dirty="0" smtClean="0"/>
              <a:t>Taproot going deeper (2-3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Cucurbits are sensitive to wet soil conditions </a:t>
            </a:r>
          </a:p>
          <a:p>
            <a:pPr lvl="1"/>
            <a:r>
              <a:rPr lang="en-US" dirty="0" smtClean="0"/>
              <a:t>prevent prolonged saturation of the root zone – condition that favors development of root rot pathogens</a:t>
            </a:r>
          </a:p>
          <a:p>
            <a:r>
              <a:rPr lang="en-US" dirty="0" smtClean="0"/>
              <a:t>Light-textured soils are most suitable</a:t>
            </a:r>
          </a:p>
          <a:p>
            <a:r>
              <a:rPr lang="en-US" dirty="0" smtClean="0"/>
              <a:t>Very sandy soils have limited water holding capacity </a:t>
            </a:r>
          </a:p>
          <a:p>
            <a:pPr lvl="1"/>
            <a:r>
              <a:rPr lang="en-US" dirty="0" smtClean="0"/>
              <a:t>more frequent irrigation required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Fertilization strategies for </a:t>
            </a:r>
            <a:r>
              <a:rPr lang="en-US" dirty="0" smtClean="0"/>
              <a:t>cucurbits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critical to understand:</a:t>
            </a:r>
          </a:p>
          <a:p>
            <a:pPr marL="338328" lvl="1" indent="0">
              <a:buNone/>
            </a:pPr>
            <a:r>
              <a:rPr lang="en-US" dirty="0" smtClean="0"/>
              <a:t>1) nutrient status in the soil</a:t>
            </a:r>
          </a:p>
          <a:p>
            <a:pPr marL="338328" lvl="1" indent="0">
              <a:buNone/>
            </a:pPr>
            <a:endParaRPr lang="en-US" dirty="0" smtClean="0"/>
          </a:p>
          <a:p>
            <a:pPr marL="338328" lvl="1" indent="0">
              <a:buNone/>
            </a:pPr>
            <a:endParaRPr lang="en-US" dirty="0"/>
          </a:p>
          <a:p>
            <a:pPr marL="338328" lvl="1" indent="0">
              <a:buNone/>
            </a:pPr>
            <a:endParaRPr lang="en-US" dirty="0" smtClean="0"/>
          </a:p>
          <a:p>
            <a:pPr marL="338328" lvl="1" indent="0">
              <a:buNone/>
            </a:pPr>
            <a:r>
              <a:rPr lang="en-US" dirty="0" smtClean="0"/>
              <a:t>2)</a:t>
            </a:r>
            <a:r>
              <a:rPr lang="en-US" dirty="0"/>
              <a:t> nutrient requirement of the crop</a:t>
            </a:r>
          </a:p>
          <a:p>
            <a:pPr marL="338328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agriculture.kzntl.gov.za/images/veld_pic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14" y="4343400"/>
            <a:ext cx="29337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ckyexplored.files.wordpress.com/2011/02/plant_grow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214" y="5509103"/>
            <a:ext cx="1364207" cy="9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14" y="1447800"/>
            <a:ext cx="2714857" cy="180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1563" y="3235403"/>
            <a:ext cx="265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A soil probe is used to sample fields for SCN. (Tom </a:t>
            </a:r>
            <a:r>
              <a:rPr lang="en-US" sz="900" i="1" dirty="0" smtClean="0"/>
              <a:t>Schultz)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Nutrient status in the soil </a:t>
            </a:r>
            <a:br>
              <a:rPr lang="en-US" dirty="0" smtClean="0"/>
            </a:br>
            <a:r>
              <a:rPr lang="en-US" dirty="0" smtClean="0"/>
              <a:t>how much can soil offer?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Fact: soil must have good fertility status to produce good yields and quality.</a:t>
            </a:r>
          </a:p>
          <a:p>
            <a:pPr marL="36576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 1) Soil sampling – soil fertility test</a:t>
            </a:r>
          </a:p>
          <a:p>
            <a:pPr>
              <a:buFontTx/>
              <a:buChar char="-"/>
            </a:pPr>
            <a:r>
              <a:rPr lang="en-US" dirty="0" smtClean="0"/>
              <a:t>composite sample from representative areas</a:t>
            </a:r>
          </a:p>
          <a:p>
            <a:pPr marL="36576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sampling areas delineated by soil types, topography, cropping history, etc.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Great tool available: </a:t>
            </a:r>
            <a:r>
              <a:rPr lang="en-US" dirty="0" smtClean="0">
                <a:solidFill>
                  <a:srgbClr val="FFFF00"/>
                </a:solidFill>
              </a:rPr>
              <a:t>USDA – Web Soil Survey </a:t>
            </a:r>
            <a:endParaRPr lang="en-US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+mn-lt"/>
              </a:rPr>
              <a:t>USDA – WEB SOIL SURVEY - Main </a:t>
            </a:r>
            <a:r>
              <a:rPr lang="en-US" sz="3100" b="1" dirty="0">
                <a:latin typeface="+mn-lt"/>
              </a:rPr>
              <a:t>page </a:t>
            </a:r>
            <a:r>
              <a:rPr lang="en-US" sz="2400" b="1" u="sng" dirty="0" smtClean="0">
                <a:hlinkClick r:id="rId2"/>
              </a:rPr>
              <a:t>http</a:t>
            </a:r>
            <a:r>
              <a:rPr lang="en-US" sz="2400" b="1" u="sng" dirty="0">
                <a:hlinkClick r:id="rId2"/>
              </a:rPr>
              <a:t>://websoilsurvey.nrcs.usda.gov/app/HomePage.htm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5" y="1091783"/>
            <a:ext cx="8924916" cy="54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743</TotalTime>
  <Words>1376</Words>
  <Application>Microsoft Office PowerPoint</Application>
  <PresentationFormat>On-screen Show (4:3)</PresentationFormat>
  <Paragraphs>341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Technic</vt:lpstr>
      <vt:lpstr>Default Design</vt:lpstr>
      <vt:lpstr>2011 - Vegetable and Small Fruit Nutrition Management Workshop  Cucurbit fertilization   </vt:lpstr>
      <vt:lpstr>Production Facts – U.S. vs FL</vt:lpstr>
      <vt:lpstr>Production Facts – U.S. vs FL</vt:lpstr>
      <vt:lpstr>Production Facts – U.S. vs FL</vt:lpstr>
      <vt:lpstr>PowerPoint Presentation</vt:lpstr>
      <vt:lpstr>Cucurbit characteristics </vt:lpstr>
      <vt:lpstr>Fertilization strategies for cucurbits </vt:lpstr>
      <vt:lpstr>1) Nutrient status in the soil  how much can soil offer?  </vt:lpstr>
      <vt:lpstr>USDA – WEB SOIL SURVEY - Main page http://websoilsurvey.nrcs.usda.gov/app/HomePage.htm </vt:lpstr>
      <vt:lpstr>Identify and view soil map units of a production area</vt:lpstr>
      <vt:lpstr>Identify and view soil map units of a production area</vt:lpstr>
      <vt:lpstr>Fertilization strategies for cucurbits </vt:lpstr>
      <vt:lpstr>Fertilization strategies for cucurbits </vt:lpstr>
      <vt:lpstr>Fertilization strategies for cucurbits </vt:lpstr>
      <vt:lpstr>2) Nutrient requirement of the crop: </vt:lpstr>
      <vt:lpstr>Application of fertilizer according to soil testing for cucurbits: </vt:lpstr>
      <vt:lpstr>2) Nutrient requirement of the crop: fertigation of N and K </vt:lpstr>
      <vt:lpstr>Water management and zucchini production</vt:lpstr>
      <vt:lpstr>PowerPoint Presentation</vt:lpstr>
      <vt:lpstr>PowerPoint Presentation</vt:lpstr>
      <vt:lpstr>PowerPoint Presentation</vt:lpstr>
      <vt:lpstr>Zucchini plant N accumulation</vt:lpstr>
      <vt:lpstr>Zucchini daily N uptake</vt:lpstr>
      <vt:lpstr>Irrigation vs. N-fertilization on zucchini</vt:lpstr>
      <vt:lpstr>Irrigation vs. N-fertilization on zucchini</vt:lpstr>
      <vt:lpstr>PowerPoint Presentation</vt:lpstr>
      <vt:lpstr>Final consideration: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Zotarelli,Lincoln</dc:creator>
  <cp:lastModifiedBy>Lincoln Zotarelli</cp:lastModifiedBy>
  <cp:revision>47</cp:revision>
  <dcterms:created xsi:type="dcterms:W3CDTF">2011-10-03T19:35:43Z</dcterms:created>
  <dcterms:modified xsi:type="dcterms:W3CDTF">2013-04-04T17:03:57Z</dcterms:modified>
</cp:coreProperties>
</file>