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8" r:id="rId3"/>
    <p:sldMasterId id="2147483687" r:id="rId4"/>
    <p:sldMasterId id="2147483696" r:id="rId5"/>
    <p:sldMasterId id="2147483713" r:id="rId6"/>
  </p:sldMasterIdLst>
  <p:notesMasterIdLst>
    <p:notesMasterId r:id="rId31"/>
  </p:notesMasterIdLst>
  <p:sldIdLst>
    <p:sldId id="256" r:id="rId7"/>
    <p:sldId id="257" r:id="rId8"/>
    <p:sldId id="302" r:id="rId9"/>
    <p:sldId id="307" r:id="rId10"/>
    <p:sldId id="259" r:id="rId11"/>
    <p:sldId id="294" r:id="rId12"/>
    <p:sldId id="299" r:id="rId13"/>
    <p:sldId id="303" r:id="rId14"/>
    <p:sldId id="295" r:id="rId15"/>
    <p:sldId id="304" r:id="rId16"/>
    <p:sldId id="266" r:id="rId17"/>
    <p:sldId id="301" r:id="rId18"/>
    <p:sldId id="296" r:id="rId19"/>
    <p:sldId id="297" r:id="rId20"/>
    <p:sldId id="298" r:id="rId21"/>
    <p:sldId id="305" r:id="rId22"/>
    <p:sldId id="308" r:id="rId23"/>
    <p:sldId id="273" r:id="rId24"/>
    <p:sldId id="274" r:id="rId25"/>
    <p:sldId id="290" r:id="rId26"/>
    <p:sldId id="293" r:id="rId27"/>
    <p:sldId id="283" r:id="rId28"/>
    <p:sldId id="300" r:id="rId29"/>
    <p:sldId id="306"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8657"/>
    <a:srgbClr val="FA0A0A"/>
    <a:srgbClr val="64C8FA"/>
    <a:srgbClr val="000000"/>
    <a:srgbClr val="FF339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40" autoAdjust="0"/>
    <p:restoredTop sz="84488" autoAdjust="0"/>
  </p:normalViewPr>
  <p:slideViewPr>
    <p:cSldViewPr>
      <p:cViewPr varScale="1">
        <p:scale>
          <a:sx n="73" d="100"/>
          <a:sy n="73" d="100"/>
        </p:scale>
        <p:origin x="66" y="46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EB6CE7E-2346-44EA-A853-E3DD20734842}" type="datetimeFigureOut">
              <a:rPr lang="en-US" smtClean="0"/>
              <a:pPr/>
              <a:t>6/20/2017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CA90EC-84E6-4F64-9E23-D2D711A03EA1}" type="slidenum">
              <a:rPr lang="en-US" smtClean="0"/>
              <a:pPr/>
              <a:t>‹#›</a:t>
            </a:fld>
            <a:endParaRPr lang="en-US" dirty="0"/>
          </a:p>
        </p:txBody>
      </p:sp>
    </p:spTree>
    <p:extLst>
      <p:ext uri="{BB962C8B-B14F-4D97-AF65-F5344CB8AC3E}">
        <p14:creationId xmlns:p14="http://schemas.microsoft.com/office/powerpoint/2010/main" val="2475959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www.npdn.org/home"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aphis.usda.gov/library/forms/pdf/PPQ_Form_391.pdf"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CA90EC-84E6-4F64-9E23-D2D711A03EA1}"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Eggs are white</a:t>
            </a:r>
            <a:r>
              <a:rPr lang="en-US" sz="1200" kern="1200" baseline="0" dirty="0" smtClean="0">
                <a:solidFill>
                  <a:schemeClr val="tx1"/>
                </a:solidFill>
                <a:effectLst/>
                <a:latin typeface="+mn-lt"/>
                <a:ea typeface="+mn-ea"/>
                <a:cs typeface="+mn-cs"/>
              </a:rPr>
              <a:t> and about 3-4mm long. They are laid in slit-like clusters of 4-13 eggs in the crevices of host bark. While on average the slits are in smaller clusters </a:t>
            </a:r>
            <a:r>
              <a:rPr lang="en-US" sz="1200" kern="1200" dirty="0" smtClean="0">
                <a:solidFill>
                  <a:schemeClr val="tx1"/>
                </a:solidFill>
                <a:effectLst/>
                <a:latin typeface="+mn-lt"/>
                <a:ea typeface="+mn-ea"/>
                <a:cs typeface="+mn-cs"/>
              </a:rPr>
              <a:t>a total of 240-270</a:t>
            </a:r>
            <a:r>
              <a:rPr lang="en-US" sz="1200" kern="1200" baseline="0" dirty="0" smtClean="0">
                <a:solidFill>
                  <a:schemeClr val="tx1"/>
                </a:solidFill>
                <a:effectLst/>
                <a:latin typeface="+mn-lt"/>
                <a:ea typeface="+mn-ea"/>
                <a:cs typeface="+mn-cs"/>
              </a:rPr>
              <a:t> can still be laid by adult </a:t>
            </a:r>
            <a:r>
              <a:rPr lang="en-US" sz="1200" i="1" dirty="0" err="1" smtClean="0"/>
              <a:t>Aeolesthes</a:t>
            </a:r>
            <a:r>
              <a:rPr lang="en-US" sz="1200" i="1" dirty="0" smtClean="0"/>
              <a:t> </a:t>
            </a:r>
            <a:r>
              <a:rPr lang="en-US" sz="1200" i="1" dirty="0" err="1" smtClean="0"/>
              <a:t>sarta</a:t>
            </a:r>
            <a:r>
              <a:rPr lang="en-US" sz="1200" i="1" dirty="0" smtClean="0"/>
              <a:t>.</a:t>
            </a:r>
            <a:r>
              <a:rPr lang="en-US" sz="1200" i="1" baseline="0" dirty="0" smtClean="0"/>
              <a:t>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Information sources:</a:t>
            </a:r>
            <a:r>
              <a:rPr lang="en-US" baseline="0" dirty="0" smtClean="0"/>
              <a:t> 6, 7</a:t>
            </a:r>
            <a:endParaRPr lang="en-US" dirty="0" smtClean="0"/>
          </a:p>
        </p:txBody>
      </p:sp>
      <p:sp>
        <p:nvSpPr>
          <p:cNvPr id="4" name="Slide Number Placeholder 3"/>
          <p:cNvSpPr>
            <a:spLocks noGrp="1"/>
          </p:cNvSpPr>
          <p:nvPr>
            <p:ph type="sldNum" sz="quarter" idx="10"/>
          </p:nvPr>
        </p:nvSpPr>
        <p:spPr/>
        <p:txBody>
          <a:bodyPr/>
          <a:lstStyle/>
          <a:p>
            <a:fld id="{5CCA90EC-84E6-4F64-9E23-D2D711A03EA1}" type="slidenum">
              <a:rPr lang="en-US" smtClean="0"/>
              <a:pPr/>
              <a:t>10</a:t>
            </a:fld>
            <a:endParaRPr lang="en-US" dirty="0"/>
          </a:p>
        </p:txBody>
      </p:sp>
    </p:spTree>
    <p:extLst>
      <p:ext uri="{BB962C8B-B14F-4D97-AF65-F5344CB8AC3E}">
        <p14:creationId xmlns:p14="http://schemas.microsoft.com/office/powerpoint/2010/main" val="38733650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Adults</a:t>
            </a:r>
            <a:r>
              <a:rPr lang="en-US" baseline="0" dirty="0" smtClean="0"/>
              <a:t> will lay eggs in late April where they will hatch 10-15 days later. Once hatched, the larvae will begin making their own tunnel in the host tissues. They will eat and then overwinter in their tunnel until the following spring. Then, the larvae continue to eat. </a:t>
            </a:r>
            <a:r>
              <a:rPr lang="en-US" dirty="0" smtClean="0"/>
              <a:t>The larvae will pupate around August</a:t>
            </a:r>
            <a:r>
              <a:rPr lang="en-US" baseline="0" dirty="0" smtClean="0"/>
              <a:t>, become adults in 10-20 days, and remain in the a </a:t>
            </a:r>
            <a:r>
              <a:rPr lang="en-US" baseline="0" dirty="0" err="1" smtClean="0"/>
              <a:t>pupal</a:t>
            </a:r>
            <a:r>
              <a:rPr lang="en-US" baseline="0" dirty="0" smtClean="0"/>
              <a:t> chamber for 7-8 months overwintering where they emerge in late April. The total cycle takes two years to complete. Often, several generations will invade the host before the tree eventually dies. </a:t>
            </a:r>
          </a:p>
          <a:p>
            <a:endParaRPr lang="en-US" dirty="0" smtClean="0"/>
          </a:p>
          <a:p>
            <a:r>
              <a:rPr lang="en-US" dirty="0" smtClean="0"/>
              <a:t>Information sources:</a:t>
            </a:r>
            <a:r>
              <a:rPr lang="en-US" baseline="0" dirty="0" smtClean="0"/>
              <a:t> 1, 7</a:t>
            </a:r>
            <a:endParaRPr lang="en-US" sz="19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CCA90EC-84E6-4F64-9E23-D2D711A03EA1}"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Monitoring</a:t>
            </a:r>
            <a:r>
              <a:rPr lang="en-US" baseline="0" dirty="0" smtClean="0"/>
              <a:t> occurs primarily through visual inspection of hosts. One of the common signs is emergence holes in the bark from adult beetles. It is also common to see boring debris at the base of the tree along with reddish-yellow frass on the host. Furthermore, there is larval galleries in the wood that may not be visible until damage is very extensive. Common symptoms of an infected host is wilted or dry leaves and tree dieback. Currently, there is no literature regarding the use of pheromone baited traps to monitor for the city longhorned beetle. </a:t>
            </a:r>
            <a:endParaRPr lang="en-US" dirty="0" smtClean="0"/>
          </a:p>
          <a:p>
            <a:endParaRPr lang="en-US" dirty="0" smtClean="0"/>
          </a:p>
          <a:p>
            <a:r>
              <a:rPr lang="en-US" dirty="0" smtClean="0"/>
              <a:t>Information Sources:</a:t>
            </a:r>
            <a:r>
              <a:rPr lang="en-US" baseline="0" dirty="0" smtClean="0"/>
              <a:t> 5</a:t>
            </a:r>
            <a:endParaRPr lang="en-US" dirty="0" smtClean="0"/>
          </a:p>
        </p:txBody>
      </p:sp>
      <p:sp>
        <p:nvSpPr>
          <p:cNvPr id="4" name="Slide Number Placeholder 3"/>
          <p:cNvSpPr>
            <a:spLocks noGrp="1"/>
          </p:cNvSpPr>
          <p:nvPr>
            <p:ph type="sldNum" sz="quarter" idx="10"/>
          </p:nvPr>
        </p:nvSpPr>
        <p:spPr/>
        <p:txBody>
          <a:bodyPr/>
          <a:lstStyle/>
          <a:p>
            <a:fld id="{5CCA90EC-84E6-4F64-9E23-D2D711A03EA1}" type="slidenum">
              <a:rPr lang="en-US" smtClean="0"/>
              <a:pPr/>
              <a:t>12</a:t>
            </a:fld>
            <a:endParaRPr lang="en-US" dirty="0"/>
          </a:p>
        </p:txBody>
      </p:sp>
    </p:spTree>
    <p:extLst>
      <p:ext uri="{BB962C8B-B14F-4D97-AF65-F5344CB8AC3E}">
        <p14:creationId xmlns:p14="http://schemas.microsoft.com/office/powerpoint/2010/main" val="24579633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Overall, there is variable success with chemical control of the city longhorned beetle. Some scientific studies suggest that </a:t>
            </a:r>
            <a:r>
              <a:rPr lang="en-US" sz="1200" kern="1200" baseline="0" dirty="0" err="1" smtClean="0">
                <a:solidFill>
                  <a:schemeClr val="tx1"/>
                </a:solidFill>
                <a:latin typeface="+mn-lt"/>
                <a:ea typeface="+mn-ea"/>
                <a:cs typeface="+mn-cs"/>
              </a:rPr>
              <a:t>imidacloprid</a:t>
            </a:r>
            <a:r>
              <a:rPr lang="en-US" sz="1200" kern="1200" baseline="0" dirty="0" smtClean="0">
                <a:solidFill>
                  <a:schemeClr val="tx1"/>
                </a:solidFill>
                <a:latin typeface="+mn-lt"/>
                <a:ea typeface="+mn-ea"/>
                <a:cs typeface="+mn-cs"/>
              </a:rPr>
              <a:t> injections into either the soil or the tree trunk can control the population of larvae in  a host. The larvae will feed on plant tissues that contain the chemical and as a result die. Also, </a:t>
            </a:r>
            <a:r>
              <a:rPr lang="en-US" sz="1200" kern="1200" baseline="0" dirty="0" err="1" smtClean="0">
                <a:solidFill>
                  <a:schemeClr val="tx1"/>
                </a:solidFill>
                <a:latin typeface="+mn-lt"/>
                <a:ea typeface="+mn-ea"/>
                <a:cs typeface="+mn-cs"/>
              </a:rPr>
              <a:t>chlorpyrifos</a:t>
            </a:r>
            <a:r>
              <a:rPr lang="en-US" sz="1200" kern="1200" baseline="0" dirty="0" smtClean="0">
                <a:solidFill>
                  <a:schemeClr val="tx1"/>
                </a:solidFill>
                <a:latin typeface="+mn-lt"/>
                <a:ea typeface="+mn-ea"/>
                <a:cs typeface="+mn-cs"/>
              </a:rPr>
              <a:t> have shown moderate success in the targeting eggs and young larvae. Spraying the bark with </a:t>
            </a:r>
            <a:r>
              <a:rPr lang="en-US" sz="1200" kern="1200" baseline="0" dirty="0" err="1" smtClean="0">
                <a:solidFill>
                  <a:schemeClr val="tx1"/>
                </a:solidFill>
                <a:latin typeface="+mn-lt"/>
                <a:ea typeface="+mn-ea"/>
                <a:cs typeface="+mn-cs"/>
              </a:rPr>
              <a:t>cyfluthrin</a:t>
            </a:r>
            <a:r>
              <a:rPr lang="en-US" sz="1200" kern="1200" baseline="0" dirty="0" smtClean="0">
                <a:solidFill>
                  <a:schemeClr val="tx1"/>
                </a:solidFill>
                <a:latin typeface="+mn-lt"/>
                <a:ea typeface="+mn-ea"/>
                <a:cs typeface="+mn-cs"/>
              </a:rPr>
              <a:t> or </a:t>
            </a:r>
            <a:r>
              <a:rPr lang="en-US" sz="1200" kern="1200" baseline="0" dirty="0" err="1" smtClean="0">
                <a:solidFill>
                  <a:schemeClr val="tx1"/>
                </a:solidFill>
                <a:latin typeface="+mn-lt"/>
                <a:ea typeface="+mn-ea"/>
                <a:cs typeface="+mn-cs"/>
              </a:rPr>
              <a:t>bifenthrin</a:t>
            </a:r>
            <a:r>
              <a:rPr lang="en-US" sz="1200" kern="1200" baseline="0" dirty="0" smtClean="0">
                <a:solidFill>
                  <a:schemeClr val="tx1"/>
                </a:solidFill>
                <a:latin typeface="+mn-lt"/>
                <a:ea typeface="+mn-ea"/>
                <a:cs typeface="+mn-cs"/>
              </a:rPr>
              <a:t> seemed to have some success in killing the pest. The labels on all chemical treatments should be read and followed to ensure proper use and effective treatment. All in all, chemical controls exist but it is predicted that other controls like </a:t>
            </a:r>
            <a:r>
              <a:rPr lang="en-US" sz="1200" kern="1200" baseline="0" dirty="0" err="1" smtClean="0">
                <a:solidFill>
                  <a:schemeClr val="tx1"/>
                </a:solidFill>
                <a:latin typeface="+mn-lt"/>
                <a:ea typeface="+mn-ea"/>
                <a:cs typeface="+mn-cs"/>
              </a:rPr>
              <a:t>phytosanitary</a:t>
            </a:r>
            <a:r>
              <a:rPr lang="en-US" sz="1200" kern="1200" baseline="0" dirty="0" smtClean="0">
                <a:solidFill>
                  <a:schemeClr val="tx1"/>
                </a:solidFill>
                <a:latin typeface="+mn-lt"/>
                <a:ea typeface="+mn-ea"/>
                <a:cs typeface="+mn-cs"/>
              </a:rPr>
              <a:t> measures are more effective for a wider variety of hosts. </a:t>
            </a:r>
          </a:p>
          <a:p>
            <a:endParaRPr lang="en-US" dirty="0" smtClean="0"/>
          </a:p>
          <a:p>
            <a:r>
              <a:rPr lang="en-US" dirty="0" smtClean="0"/>
              <a:t>Information sources:</a:t>
            </a:r>
            <a:r>
              <a:rPr lang="en-US" baseline="0" dirty="0" smtClean="0"/>
              <a:t> 8</a:t>
            </a:r>
            <a:endParaRPr lang="en-US" dirty="0" smtClean="0"/>
          </a:p>
        </p:txBody>
      </p:sp>
      <p:sp>
        <p:nvSpPr>
          <p:cNvPr id="4" name="Slide Number Placeholder 3"/>
          <p:cNvSpPr>
            <a:spLocks noGrp="1"/>
          </p:cNvSpPr>
          <p:nvPr>
            <p:ph type="sldNum" sz="quarter" idx="10"/>
          </p:nvPr>
        </p:nvSpPr>
        <p:spPr/>
        <p:txBody>
          <a:bodyPr/>
          <a:lstStyle/>
          <a:p>
            <a:fld id="{5CCA90EC-84E6-4F64-9E23-D2D711A03EA1}" type="slidenum">
              <a:rPr lang="en-US" smtClean="0"/>
              <a:pPr/>
              <a:t>13</a:t>
            </a:fld>
            <a:endParaRPr lang="en-US" dirty="0"/>
          </a:p>
        </p:txBody>
      </p:sp>
    </p:spTree>
    <p:extLst>
      <p:ext uri="{BB962C8B-B14F-4D97-AF65-F5344CB8AC3E}">
        <p14:creationId xmlns:p14="http://schemas.microsoft.com/office/powerpoint/2010/main" val="31545015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White </a:t>
            </a:r>
            <a:r>
              <a:rPr lang="en-US" dirty="0" err="1" smtClean="0"/>
              <a:t>muscardine</a:t>
            </a:r>
            <a:r>
              <a:rPr lang="en-US" dirty="0" smtClean="0"/>
              <a:t> fungus (</a:t>
            </a:r>
            <a:r>
              <a:rPr lang="en-US" i="1" dirty="0" err="1" smtClean="0"/>
              <a:t>Beauveria</a:t>
            </a:r>
            <a:r>
              <a:rPr lang="en-US" i="1" dirty="0" smtClean="0"/>
              <a:t> </a:t>
            </a:r>
            <a:r>
              <a:rPr lang="en-US" i="1" dirty="0" err="1" smtClean="0"/>
              <a:t>bassiana</a:t>
            </a:r>
            <a:r>
              <a:rPr lang="en-US" i="1" dirty="0" smtClean="0"/>
              <a:t>) </a:t>
            </a:r>
            <a:r>
              <a:rPr lang="en-US" i="0" dirty="0" smtClean="0"/>
              <a:t>will attack the adult city longhorned</a:t>
            </a:r>
            <a:r>
              <a:rPr lang="en-US" i="0" baseline="0" dirty="0" smtClean="0"/>
              <a:t> beetles.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i="1" dirty="0" err="1" smtClean="0"/>
              <a:t>Schlerodermus</a:t>
            </a:r>
            <a:r>
              <a:rPr lang="en-US" i="1" dirty="0" smtClean="0"/>
              <a:t> </a:t>
            </a:r>
            <a:r>
              <a:rPr lang="en-US" i="1" dirty="0" err="1" smtClean="0"/>
              <a:t>turkmenicus</a:t>
            </a:r>
            <a:r>
              <a:rPr lang="en-US" i="1" dirty="0" smtClean="0"/>
              <a:t> </a:t>
            </a:r>
            <a:r>
              <a:rPr lang="en-US" i="0" dirty="0" smtClean="0"/>
              <a:t>is a parasitic</a:t>
            </a:r>
            <a:r>
              <a:rPr lang="en-US" i="0" baseline="0" dirty="0" smtClean="0"/>
              <a:t> wasp in the family </a:t>
            </a:r>
            <a:r>
              <a:rPr lang="en-US" sz="1200" kern="1200" dirty="0" err="1" smtClean="0">
                <a:solidFill>
                  <a:schemeClr val="tx1"/>
                </a:solidFill>
                <a:latin typeface="+mn-lt"/>
                <a:ea typeface="+mn-ea"/>
                <a:cs typeface="+mn-cs"/>
              </a:rPr>
              <a:t>Bethylidae</a:t>
            </a:r>
            <a:r>
              <a:rPr lang="en-US" sz="1200" kern="1200" baseline="0" dirty="0" smtClean="0">
                <a:solidFill>
                  <a:schemeClr val="tx1"/>
                </a:solidFill>
                <a:latin typeface="+mn-lt"/>
                <a:ea typeface="+mn-ea"/>
                <a:cs typeface="+mn-cs"/>
              </a:rPr>
              <a:t> </a:t>
            </a:r>
            <a:r>
              <a:rPr lang="en-US" i="0" baseline="0" dirty="0" smtClean="0"/>
              <a:t>that will target the larvae of </a:t>
            </a:r>
            <a:r>
              <a:rPr lang="en-US" i="1" baseline="0" dirty="0" err="1" smtClean="0"/>
              <a:t>Aeolesthes</a:t>
            </a:r>
            <a:r>
              <a:rPr lang="en-US" i="1" baseline="0" dirty="0" smtClean="0"/>
              <a:t> </a:t>
            </a:r>
            <a:r>
              <a:rPr lang="en-US" i="1" baseline="0" dirty="0" err="1" smtClean="0"/>
              <a:t>sarta</a:t>
            </a:r>
            <a:r>
              <a:rPr lang="en-US" i="0" baseline="0" dirty="0" smtClean="0"/>
              <a:t>. It is a type of hymenoptera common in areas where the long horned beetle are prevalent.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dirty="0" smtClean="0"/>
              <a:t>Information Sources:</a:t>
            </a:r>
            <a:r>
              <a:rPr lang="en-US" baseline="0" dirty="0" smtClean="0"/>
              <a:t> 4</a:t>
            </a:r>
            <a:endParaRPr lang="en-US" dirty="0" smtClean="0"/>
          </a:p>
        </p:txBody>
      </p:sp>
      <p:sp>
        <p:nvSpPr>
          <p:cNvPr id="4" name="Slide Number Placeholder 3"/>
          <p:cNvSpPr>
            <a:spLocks noGrp="1"/>
          </p:cNvSpPr>
          <p:nvPr>
            <p:ph type="sldNum" sz="quarter" idx="10"/>
          </p:nvPr>
        </p:nvSpPr>
        <p:spPr/>
        <p:txBody>
          <a:bodyPr/>
          <a:lstStyle/>
          <a:p>
            <a:fld id="{5CCA90EC-84E6-4F64-9E23-D2D711A03EA1}" type="slidenum">
              <a:rPr lang="en-US" smtClean="0"/>
              <a:pPr/>
              <a:t>14</a:t>
            </a:fld>
            <a:endParaRPr lang="en-US" dirty="0"/>
          </a:p>
        </p:txBody>
      </p:sp>
    </p:spTree>
    <p:extLst>
      <p:ext uri="{BB962C8B-B14F-4D97-AF65-F5344CB8AC3E}">
        <p14:creationId xmlns:p14="http://schemas.microsoft.com/office/powerpoint/2010/main" val="20881973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Most cultural controls involve </a:t>
            </a:r>
            <a:r>
              <a:rPr lang="en-US" baseline="0" dirty="0" err="1" smtClean="0"/>
              <a:t>phytosanitary</a:t>
            </a:r>
            <a:r>
              <a:rPr lang="en-US" baseline="0" dirty="0" smtClean="0"/>
              <a:t> measures. This includes monitoring nurseries and trees frequently and cutting and burning extremely infected trees. Any wood from an infected host should be burned. If wood is to be moved, it should be inspected by debarking ahead of time. International movement of untreated wood could lead to he spread of the pest to more areas of the world. Furthermore, cities with city longhorned beetle problems have begun planting species of trees that are resistant to the pest. </a:t>
            </a:r>
          </a:p>
          <a:p>
            <a:endParaRPr lang="en-US" baseline="0" dirty="0" smtClean="0"/>
          </a:p>
          <a:p>
            <a:r>
              <a:rPr lang="en-US" dirty="0" smtClean="0"/>
              <a:t>Information Sources:</a:t>
            </a:r>
            <a:r>
              <a:rPr lang="en-US" baseline="0" dirty="0" smtClean="0"/>
              <a:t> 3, 4</a:t>
            </a:r>
            <a:endParaRPr lang="en-US" sz="1900" dirty="0" smtClean="0"/>
          </a:p>
          <a:p>
            <a:endParaRPr lang="en-US" dirty="0" smtClean="0"/>
          </a:p>
        </p:txBody>
      </p:sp>
      <p:sp>
        <p:nvSpPr>
          <p:cNvPr id="4" name="Slide Number Placeholder 3"/>
          <p:cNvSpPr>
            <a:spLocks noGrp="1"/>
          </p:cNvSpPr>
          <p:nvPr>
            <p:ph type="sldNum" sz="quarter" idx="10"/>
          </p:nvPr>
        </p:nvSpPr>
        <p:spPr/>
        <p:txBody>
          <a:bodyPr/>
          <a:lstStyle/>
          <a:p>
            <a:fld id="{5CCA90EC-84E6-4F64-9E23-D2D711A03EA1}" type="slidenum">
              <a:rPr lang="en-US" smtClean="0"/>
              <a:pPr/>
              <a:t>15</a:t>
            </a:fld>
            <a:endParaRPr lang="en-US" dirty="0"/>
          </a:p>
        </p:txBody>
      </p:sp>
    </p:spTree>
    <p:extLst>
      <p:ext uri="{BB962C8B-B14F-4D97-AF65-F5344CB8AC3E}">
        <p14:creationId xmlns:p14="http://schemas.microsoft.com/office/powerpoint/2010/main" val="2039953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If</a:t>
            </a:r>
            <a:r>
              <a:rPr lang="en-US" baseline="0" dirty="0" smtClean="0"/>
              <a:t> a suspect pest has been located in the United States, a sample should be submitted for proper identification. Contact your local diagnostic lab to ship in a sample for identification. Information regarding your local diagnostic lab is available at National Plant Diagnostic Network (NPDN) website. The diagnostic lab information and available contacts are divided by state.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hlinkClick r:id="rId3"/>
              </a:rPr>
              <a:t>http://www.npdn.org/home</a:t>
            </a:r>
            <a:endParaRPr lang="en-US" baseline="0" dirty="0" smtClean="0"/>
          </a:p>
          <a:p>
            <a:endParaRPr lang="en-US" baseline="0" dirty="0" smtClean="0"/>
          </a:p>
          <a:p>
            <a:r>
              <a:rPr lang="en-US" baseline="0" dirty="0" smtClean="0"/>
              <a:t>The sample specimen should be submitted along with accompanying documentation using the PPQ form 391.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sz="1600" dirty="0" smtClean="0">
                <a:hlinkClick r:id="rId4"/>
              </a:rPr>
              <a:t>https://www.aphis.usda.gov/library/forms/pdf/PPQ_Form_391.pdf </a:t>
            </a:r>
            <a:endParaRPr lang="en-US" sz="1600" dirty="0" smtClean="0"/>
          </a:p>
          <a:p>
            <a:endParaRPr lang="en-US" dirty="0" smtClean="0"/>
          </a:p>
          <a:p>
            <a:r>
              <a:rPr lang="en-US" dirty="0" smtClean="0"/>
              <a:t>Your local diagnostic lab is part of your local cooperative</a:t>
            </a:r>
            <a:r>
              <a:rPr lang="en-US" baseline="0" dirty="0" smtClean="0"/>
              <a:t> extension service or your state department of agriculture. Your local lab will also have a specific form. All local labs may not be a member of NPDN. However, all labs should report new pest and pathogen detections to local regulatory officials. </a:t>
            </a:r>
            <a:endParaRPr lang="en-US" dirty="0"/>
          </a:p>
        </p:txBody>
      </p:sp>
      <p:sp>
        <p:nvSpPr>
          <p:cNvPr id="4" name="Slide Number Placeholder 3"/>
          <p:cNvSpPr>
            <a:spLocks noGrp="1"/>
          </p:cNvSpPr>
          <p:nvPr>
            <p:ph type="sldNum" sz="quarter" idx="10"/>
          </p:nvPr>
        </p:nvSpPr>
        <p:spPr/>
        <p:txBody>
          <a:bodyPr/>
          <a:lstStyle/>
          <a:p>
            <a:fld id="{5CCA90EC-84E6-4F64-9E23-D2D711A03EA1}" type="slidenum">
              <a:rPr lang="en-US" smtClean="0"/>
              <a:pPr/>
              <a:t>16</a:t>
            </a:fld>
            <a:endParaRPr lang="en-US" dirty="0"/>
          </a:p>
        </p:txBody>
      </p:sp>
    </p:spTree>
    <p:extLst>
      <p:ext uri="{BB962C8B-B14F-4D97-AF65-F5344CB8AC3E}">
        <p14:creationId xmlns:p14="http://schemas.microsoft.com/office/powerpoint/2010/main" val="2513868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Remember</a:t>
            </a:r>
            <a:r>
              <a:rPr lang="en-US" baseline="0" dirty="0" smtClean="0"/>
              <a:t> that new pest and pathogen records must be reported to your</a:t>
            </a:r>
            <a:r>
              <a:rPr lang="en-US" dirty="0" smtClean="0"/>
              <a:t> State</a:t>
            </a:r>
            <a:r>
              <a:rPr lang="en-US" baseline="0" dirty="0" smtClean="0"/>
              <a:t> Plant Health Director (SPHD) and your </a:t>
            </a:r>
            <a:r>
              <a:rPr lang="en-US" dirty="0" smtClean="0"/>
              <a:t>State Plant Regulatory Official (SPRO)</a:t>
            </a:r>
            <a:r>
              <a:rPr lang="en-US" baseline="0" dirty="0" smtClean="0"/>
              <a:t>. The SPRO is a State Department of Agriculture Employee and the SPHD is a USDA-APHIS-PPQ employee.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link to your SPRO is on the National Plant Board (NPB) website. It has an interactive map and when you click on your state it will take you to another page with contact information. The NPB is a cooperative organization that includes membership from all State Departments of Agriculture.</a:t>
            </a:r>
            <a:endParaRPr lang="en-US" dirty="0" smtClean="0"/>
          </a:p>
          <a:p>
            <a:endParaRPr lang="en-US" dirty="0"/>
          </a:p>
        </p:txBody>
      </p:sp>
      <p:sp>
        <p:nvSpPr>
          <p:cNvPr id="4" name="Slide Number Placeholder 3"/>
          <p:cNvSpPr>
            <a:spLocks noGrp="1"/>
          </p:cNvSpPr>
          <p:nvPr>
            <p:ph type="sldNum" sz="quarter" idx="10"/>
          </p:nvPr>
        </p:nvSpPr>
        <p:spPr/>
        <p:txBody>
          <a:bodyPr/>
          <a:lstStyle/>
          <a:p>
            <a:fld id="{5CCA90EC-84E6-4F64-9E23-D2D711A03EA1}" type="slidenum">
              <a:rPr lang="en-US" smtClean="0"/>
              <a:pPr/>
              <a:t>17</a:t>
            </a:fld>
            <a:endParaRPr lang="en-US" dirty="0"/>
          </a:p>
        </p:txBody>
      </p:sp>
    </p:spTree>
    <p:extLst>
      <p:ext uri="{BB962C8B-B14F-4D97-AF65-F5344CB8AC3E}">
        <p14:creationId xmlns:p14="http://schemas.microsoft.com/office/powerpoint/2010/main" val="1912105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CA90EC-84E6-4F64-9E23-D2D711A03EA1}" type="slidenum">
              <a:rPr lang="en-US" smtClean="0"/>
              <a:pPr/>
              <a:t>18</a:t>
            </a:fld>
            <a:endParaRPr lang="en-US" dirty="0"/>
          </a:p>
        </p:txBody>
      </p:sp>
    </p:spTree>
    <p:extLst>
      <p:ext uri="{BB962C8B-B14F-4D97-AF65-F5344CB8AC3E}">
        <p14:creationId xmlns:p14="http://schemas.microsoft.com/office/powerpoint/2010/main" val="612688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5CCA90EC-84E6-4F64-9E23-D2D711A03EA1}"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city longhorned beetle (</a:t>
            </a:r>
            <a:r>
              <a:rPr lang="en-US" i="1" baseline="0" dirty="0" err="1" smtClean="0"/>
              <a:t>Aeolesthes</a:t>
            </a:r>
            <a:r>
              <a:rPr lang="en-US" i="1" baseline="0" dirty="0" smtClean="0"/>
              <a:t> </a:t>
            </a:r>
            <a:r>
              <a:rPr lang="en-US" i="1" baseline="0" dirty="0" err="1" smtClean="0"/>
              <a:t>sarta</a:t>
            </a:r>
            <a:r>
              <a:rPr lang="en-US" baseline="0" dirty="0" smtClean="0"/>
              <a:t>) is also known as the </a:t>
            </a:r>
            <a:r>
              <a:rPr lang="en-US" dirty="0" smtClean="0"/>
              <a:t>Uzbek longhorn beetle, </a:t>
            </a:r>
            <a:r>
              <a:rPr lang="en-US" dirty="0" err="1" smtClean="0"/>
              <a:t>sart</a:t>
            </a:r>
            <a:r>
              <a:rPr lang="en-US" dirty="0" smtClean="0"/>
              <a:t> longhorn beetle, town longhorn beetle or other</a:t>
            </a:r>
            <a:r>
              <a:rPr lang="en-US" baseline="0" dirty="0" smtClean="0"/>
              <a:t> names in local languages. This pest of trees, including oaks, is thought to have originated in Pakistan and Western India. Presently, the species only invades cities in Western Europe and Asia but threatens to spread to other parts of the globe.</a:t>
            </a:r>
            <a:endParaRPr lang="en-US" dirty="0" smtClean="0"/>
          </a:p>
          <a:p>
            <a:endParaRPr lang="en-US" dirty="0" smtClean="0"/>
          </a:p>
          <a:p>
            <a:endParaRPr lang="en-US" dirty="0" smtClean="0"/>
          </a:p>
          <a:p>
            <a:r>
              <a:rPr lang="en-US" dirty="0" smtClean="0"/>
              <a:t>Information sources:</a:t>
            </a:r>
            <a:r>
              <a:rPr lang="en-US" baseline="0" dirty="0" smtClean="0"/>
              <a:t> 3</a:t>
            </a:r>
            <a:endParaRPr lang="en-US" sz="1600" dirty="0" smtClean="0"/>
          </a:p>
          <a:p>
            <a:endParaRPr lang="en-US" dirty="0" smtClean="0"/>
          </a:p>
        </p:txBody>
      </p:sp>
      <p:sp>
        <p:nvSpPr>
          <p:cNvPr id="4" name="Slide Number Placeholder 3"/>
          <p:cNvSpPr>
            <a:spLocks noGrp="1"/>
          </p:cNvSpPr>
          <p:nvPr>
            <p:ph type="sldNum" sz="quarter" idx="10"/>
          </p:nvPr>
        </p:nvSpPr>
        <p:spPr/>
        <p:txBody>
          <a:bodyPr/>
          <a:lstStyle/>
          <a:p>
            <a:fld id="{5CCA90EC-84E6-4F64-9E23-D2D711A03EA1}"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p:spPr>
      </p:sp>
      <p:sp>
        <p:nvSpPr>
          <p:cNvPr id="9728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dirty="0" smtClean="0"/>
          </a:p>
        </p:txBody>
      </p:sp>
      <p:sp>
        <p:nvSpPr>
          <p:cNvPr id="9728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8200D72-8D29-41C9-BD0B-6D9AC2DB1717}" type="slidenum">
              <a:rPr lang="en-US" smtClean="0">
                <a:ea typeface="ＭＳ Ｐゴシック" pitchFamily="34" charset="-128"/>
              </a:rPr>
              <a:pPr/>
              <a:t>21</a:t>
            </a:fld>
            <a:endParaRPr lang="en-US" dirty="0" smtClean="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CCA90EC-84E6-4F64-9E23-D2D711A03EA1}" type="slidenum">
              <a:rPr lang="en-US" smtClean="0"/>
              <a:pPr/>
              <a:t>22</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city longhorned beetle is distributed throughout certain regions of Western Europe and Asia. It is currently present in </a:t>
            </a:r>
            <a:r>
              <a:rPr lang="en-US" sz="1200" kern="1200" dirty="0" smtClean="0">
                <a:solidFill>
                  <a:schemeClr val="tx1"/>
                </a:solidFill>
                <a:effectLst/>
                <a:latin typeface="+mn-lt"/>
                <a:ea typeface="+mn-ea"/>
                <a:cs typeface="+mn-cs"/>
              </a:rPr>
              <a:t>India, Pakistan, Afghanistan, Iran, Turkmenistan, Uzbekistan, Tajikistan, Kyrgyzstan and the former Soviet</a:t>
            </a:r>
            <a:r>
              <a:rPr lang="en-US" sz="1200" kern="1200" baseline="0" dirty="0" smtClean="0">
                <a:solidFill>
                  <a:schemeClr val="tx1"/>
                </a:solidFill>
                <a:effectLst/>
                <a:latin typeface="+mn-lt"/>
                <a:ea typeface="+mn-ea"/>
                <a:cs typeface="+mn-cs"/>
              </a:rPr>
              <a:t> Union. Mediterranean countries at risk for this pest due to the dry and hot climates. </a:t>
            </a:r>
            <a:r>
              <a:rPr lang="en-US" sz="1200" i="1" kern="1200" baseline="0" dirty="0" err="1" smtClean="0">
                <a:solidFill>
                  <a:schemeClr val="tx1"/>
                </a:solidFill>
                <a:effectLst/>
                <a:latin typeface="+mn-lt"/>
                <a:ea typeface="+mn-ea"/>
                <a:cs typeface="+mn-cs"/>
              </a:rPr>
              <a:t>Aeolesthes</a:t>
            </a:r>
            <a:r>
              <a:rPr lang="en-US" sz="1200" i="1" kern="1200" baseline="0" dirty="0" smtClean="0">
                <a:solidFill>
                  <a:schemeClr val="tx1"/>
                </a:solidFill>
                <a:effectLst/>
                <a:latin typeface="+mn-lt"/>
                <a:ea typeface="+mn-ea"/>
                <a:cs typeface="+mn-cs"/>
              </a:rPr>
              <a:t> </a:t>
            </a:r>
            <a:r>
              <a:rPr lang="en-US" sz="1200" i="1" kern="1200" baseline="0" dirty="0" err="1" smtClean="0">
                <a:solidFill>
                  <a:schemeClr val="tx1"/>
                </a:solidFill>
                <a:effectLst/>
                <a:latin typeface="+mn-lt"/>
                <a:ea typeface="+mn-ea"/>
                <a:cs typeface="+mn-cs"/>
              </a:rPr>
              <a:t>sarta</a:t>
            </a:r>
            <a:r>
              <a:rPr lang="en-US" sz="1200" i="1" kern="1200" baseline="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has not yet established in the Western hemisphere, but many of these countries including the United States are at risk of pest invasion due to climate and vegetation. </a:t>
            </a:r>
            <a:endParaRPr lang="en-US" baseline="0" dirty="0" smtClean="0"/>
          </a:p>
          <a:p>
            <a:endParaRPr lang="en-US" baseline="0" dirty="0" smtClean="0"/>
          </a:p>
          <a:p>
            <a:r>
              <a:rPr lang="en-US" dirty="0" smtClean="0"/>
              <a:t>Information</a:t>
            </a:r>
            <a:r>
              <a:rPr lang="en-US" baseline="0" dirty="0" smtClean="0"/>
              <a:t> sources: 1, 4, 5</a:t>
            </a:r>
            <a:endParaRPr lang="en-US" sz="2000" dirty="0" smtClean="0"/>
          </a:p>
          <a:p>
            <a:endParaRPr lang="en-US" dirty="0"/>
          </a:p>
        </p:txBody>
      </p:sp>
      <p:sp>
        <p:nvSpPr>
          <p:cNvPr id="4" name="Slide Number Placeholder 3"/>
          <p:cNvSpPr>
            <a:spLocks noGrp="1"/>
          </p:cNvSpPr>
          <p:nvPr>
            <p:ph type="sldNum" sz="quarter" idx="10"/>
          </p:nvPr>
        </p:nvSpPr>
        <p:spPr/>
        <p:txBody>
          <a:bodyPr/>
          <a:lstStyle/>
          <a:p>
            <a:fld id="{5CCA90EC-84E6-4F64-9E23-D2D711A03EA1}" type="slidenum">
              <a:rPr lang="en-US" smtClean="0"/>
              <a:pPr/>
              <a:t>3</a:t>
            </a:fld>
            <a:endParaRPr lang="en-US" dirty="0"/>
          </a:p>
        </p:txBody>
      </p:sp>
    </p:spTree>
    <p:extLst>
      <p:ext uri="{BB962C8B-B14F-4D97-AF65-F5344CB8AC3E}">
        <p14:creationId xmlns:p14="http://schemas.microsoft.com/office/powerpoint/2010/main" val="2645652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Based on host availability in the United States, the city longhorned beetle is most likely to establish in the eastern United States. According to the map above, the western coast and some </a:t>
            </a:r>
            <a:r>
              <a:rPr lang="en-US" baseline="0" dirty="0" err="1" smtClean="0"/>
              <a:t>midwestern</a:t>
            </a:r>
            <a:r>
              <a:rPr lang="en-US" baseline="0" dirty="0" smtClean="0"/>
              <a:t> states are also at a medium level of risk for invasion. </a:t>
            </a:r>
          </a:p>
          <a:p>
            <a:endParaRPr lang="en-US" baseline="0" dirty="0" smtClean="0"/>
          </a:p>
          <a:p>
            <a:r>
              <a:rPr lang="en-US" dirty="0" smtClean="0"/>
              <a:t>Information</a:t>
            </a:r>
            <a:r>
              <a:rPr lang="en-US" baseline="0" dirty="0" smtClean="0"/>
              <a:t> sources: 2</a:t>
            </a:r>
            <a:endParaRPr lang="en-US" sz="2000" dirty="0" smtClean="0"/>
          </a:p>
          <a:p>
            <a:endParaRPr lang="en-US" dirty="0"/>
          </a:p>
        </p:txBody>
      </p:sp>
      <p:sp>
        <p:nvSpPr>
          <p:cNvPr id="4" name="Slide Number Placeholder 3"/>
          <p:cNvSpPr>
            <a:spLocks noGrp="1"/>
          </p:cNvSpPr>
          <p:nvPr>
            <p:ph type="sldNum" sz="quarter" idx="10"/>
          </p:nvPr>
        </p:nvSpPr>
        <p:spPr/>
        <p:txBody>
          <a:bodyPr/>
          <a:lstStyle/>
          <a:p>
            <a:fld id="{5CCA90EC-84E6-4F64-9E23-D2D711A03EA1}" type="slidenum">
              <a:rPr lang="en-US" smtClean="0"/>
              <a:pPr/>
              <a:t>4</a:t>
            </a:fld>
            <a:endParaRPr lang="en-US" dirty="0"/>
          </a:p>
        </p:txBody>
      </p:sp>
    </p:spTree>
    <p:extLst>
      <p:ext uri="{BB962C8B-B14F-4D97-AF65-F5344CB8AC3E}">
        <p14:creationId xmlns:p14="http://schemas.microsoft.com/office/powerpoint/2010/main" val="264565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r>
              <a:rPr lang="en-US" sz="1200" kern="1200" dirty="0" smtClean="0">
                <a:solidFill>
                  <a:schemeClr val="tx1"/>
                </a:solidFill>
                <a:latin typeface="+mn-lt"/>
                <a:ea typeface="+mn-ea"/>
                <a:cs typeface="+mn-cs"/>
              </a:rPr>
              <a:t>The city longhorned</a:t>
            </a:r>
            <a:r>
              <a:rPr lang="en-US" sz="1200" kern="1200" baseline="0" dirty="0" smtClean="0">
                <a:solidFill>
                  <a:schemeClr val="tx1"/>
                </a:solidFill>
                <a:latin typeface="+mn-lt"/>
                <a:ea typeface="+mn-ea"/>
                <a:cs typeface="+mn-cs"/>
              </a:rPr>
              <a:t> beetle is a pest of many different deciduous trees including oaks. They cause damage to forest, fruit and ornamental trees each year in Western Europe and Asia. </a:t>
            </a:r>
          </a:p>
          <a:p>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 main</a:t>
            </a:r>
            <a:r>
              <a:rPr lang="en-US" sz="1200" kern="1200" baseline="0" dirty="0" smtClean="0">
                <a:solidFill>
                  <a:schemeClr val="tx1"/>
                </a:solidFill>
                <a:latin typeface="+mn-lt"/>
                <a:ea typeface="+mn-ea"/>
                <a:cs typeface="+mn-cs"/>
              </a:rPr>
              <a:t> hosts include: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err="1" smtClean="0">
                <a:solidFill>
                  <a:schemeClr val="tx1"/>
                </a:solidFill>
                <a:effectLst/>
                <a:latin typeface="+mn-lt"/>
                <a:ea typeface="+mn-ea"/>
                <a:cs typeface="+mn-cs"/>
              </a:rPr>
              <a:t>Ulmus</a:t>
            </a:r>
            <a:r>
              <a:rPr lang="en-US" sz="1200" i="1" kern="1200" dirty="0" smtClean="0">
                <a:solidFill>
                  <a:schemeClr val="tx1"/>
                </a:solidFill>
                <a:effectLst/>
                <a:latin typeface="+mn-lt"/>
                <a:ea typeface="+mn-ea"/>
                <a:cs typeface="+mn-cs"/>
              </a:rPr>
              <a:t> minor</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err="1" smtClean="0">
                <a:solidFill>
                  <a:schemeClr val="tx1"/>
                </a:solidFill>
                <a:effectLst/>
                <a:latin typeface="+mn-lt"/>
                <a:ea typeface="+mn-ea"/>
                <a:cs typeface="+mn-cs"/>
              </a:rPr>
              <a:t>Ulmus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pumila</a:t>
            </a:r>
            <a:r>
              <a:rPr lang="en-US" sz="1200" i="1"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err="1" smtClean="0">
                <a:solidFill>
                  <a:schemeClr val="tx1"/>
                </a:solidFill>
                <a:effectLst/>
                <a:latin typeface="+mn-lt"/>
                <a:ea typeface="+mn-ea"/>
                <a:cs typeface="+mn-cs"/>
              </a:rPr>
              <a:t>Populus</a:t>
            </a:r>
            <a:r>
              <a:rPr lang="en-US" sz="1200" i="1" kern="1200" dirty="0" smtClean="0">
                <a:solidFill>
                  <a:schemeClr val="tx1"/>
                </a:solidFill>
                <a:effectLst/>
                <a:latin typeface="+mn-lt"/>
                <a:ea typeface="+mn-ea"/>
                <a:cs typeface="+mn-cs"/>
              </a:rPr>
              <a:t> alba</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err="1" smtClean="0">
                <a:solidFill>
                  <a:schemeClr val="tx1"/>
                </a:solidFill>
                <a:effectLst/>
                <a:latin typeface="+mn-lt"/>
                <a:ea typeface="+mn-ea"/>
                <a:cs typeface="+mn-cs"/>
              </a:rPr>
              <a:t>Populus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diversifolia</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err="1" smtClean="0">
                <a:solidFill>
                  <a:schemeClr val="tx1"/>
                </a:solidFill>
                <a:effectLst/>
                <a:latin typeface="+mn-lt"/>
                <a:ea typeface="+mn-ea"/>
                <a:cs typeface="+mn-cs"/>
              </a:rPr>
              <a:t>Populus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euphratica</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err="1" smtClean="0">
                <a:solidFill>
                  <a:schemeClr val="tx1"/>
                </a:solidFill>
                <a:effectLst/>
                <a:latin typeface="+mn-lt"/>
                <a:ea typeface="+mn-ea"/>
                <a:cs typeface="+mn-cs"/>
              </a:rPr>
              <a:t>Populus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talassica</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err="1" smtClean="0">
                <a:solidFill>
                  <a:schemeClr val="tx1"/>
                </a:solidFill>
                <a:effectLst/>
                <a:latin typeface="+mn-lt"/>
                <a:ea typeface="+mn-ea"/>
                <a:cs typeface="+mn-cs"/>
              </a:rPr>
              <a:t>Populus</a:t>
            </a:r>
            <a:r>
              <a:rPr lang="en-US" sz="1200" i="1" kern="1200" dirty="0" smtClean="0">
                <a:solidFill>
                  <a:schemeClr val="tx1"/>
                </a:solidFill>
                <a:effectLst/>
                <a:latin typeface="+mn-lt"/>
                <a:ea typeface="+mn-ea"/>
                <a:cs typeface="+mn-cs"/>
              </a:rPr>
              <a:t> x </a:t>
            </a:r>
            <a:r>
              <a:rPr lang="en-US" sz="1200" i="1" kern="1200" dirty="0" err="1" smtClean="0">
                <a:solidFill>
                  <a:schemeClr val="tx1"/>
                </a:solidFill>
                <a:effectLst/>
                <a:latin typeface="+mn-lt"/>
                <a:ea typeface="+mn-ea"/>
                <a:cs typeface="+mn-cs"/>
              </a:rPr>
              <a:t>canadensis</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Salix </a:t>
            </a:r>
            <a:r>
              <a:rPr lang="en-US" sz="1200" i="1" kern="1200" dirty="0" err="1" smtClean="0">
                <a:solidFill>
                  <a:schemeClr val="tx1"/>
                </a:solidFill>
                <a:effectLst/>
                <a:latin typeface="+mn-lt"/>
                <a:ea typeface="+mn-ea"/>
                <a:cs typeface="+mn-cs"/>
              </a:rPr>
              <a:t>acmophylla</a:t>
            </a:r>
            <a:r>
              <a:rPr lang="en-US"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Salix </a:t>
            </a:r>
            <a:r>
              <a:rPr lang="en-US" sz="1200" i="1" kern="1200" dirty="0" err="1" smtClean="0">
                <a:solidFill>
                  <a:schemeClr val="tx1"/>
                </a:solidFill>
                <a:effectLst/>
                <a:latin typeface="+mn-lt"/>
                <a:ea typeface="+mn-ea"/>
                <a:cs typeface="+mn-cs"/>
              </a:rPr>
              <a:t>songarica</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Salix </a:t>
            </a:r>
            <a:r>
              <a:rPr lang="en-US" sz="1200" i="1" kern="1200" dirty="0" err="1" smtClean="0">
                <a:solidFill>
                  <a:schemeClr val="tx1"/>
                </a:solidFill>
                <a:effectLst/>
                <a:latin typeface="+mn-lt"/>
                <a:ea typeface="+mn-ea"/>
                <a:cs typeface="+mn-cs"/>
              </a:rPr>
              <a:t>turanica</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err="1" smtClean="0">
                <a:solidFill>
                  <a:schemeClr val="tx1"/>
                </a:solidFill>
                <a:effectLst/>
                <a:latin typeface="+mn-lt"/>
                <a:ea typeface="+mn-ea"/>
                <a:cs typeface="+mn-cs"/>
              </a:rPr>
              <a:t>Platanus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orientalis</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err="1" smtClean="0">
                <a:solidFill>
                  <a:schemeClr val="tx1"/>
                </a:solidFill>
                <a:effectLst/>
                <a:latin typeface="+mn-lt"/>
                <a:ea typeface="+mn-ea"/>
                <a:cs typeface="+mn-cs"/>
              </a:rPr>
              <a:t>Platanus</a:t>
            </a:r>
            <a:r>
              <a:rPr lang="en-US" sz="1200" i="1" kern="1200" dirty="0" smtClean="0">
                <a:solidFill>
                  <a:schemeClr val="tx1"/>
                </a:solidFill>
                <a:effectLst/>
                <a:latin typeface="+mn-lt"/>
                <a:ea typeface="+mn-ea"/>
                <a:cs typeface="+mn-cs"/>
              </a:rPr>
              <a:t> x </a:t>
            </a:r>
            <a:r>
              <a:rPr lang="en-US" sz="1200" i="1" kern="1200" dirty="0" err="1" smtClean="0">
                <a:solidFill>
                  <a:schemeClr val="tx1"/>
                </a:solidFill>
                <a:effectLst/>
                <a:latin typeface="+mn-lt"/>
                <a:ea typeface="+mn-ea"/>
                <a:cs typeface="+mn-cs"/>
              </a:rPr>
              <a:t>hispanica</a:t>
            </a:r>
            <a:r>
              <a:rPr lang="en-US" sz="1200" kern="1200" dirty="0" smtClean="0">
                <a:solidFill>
                  <a:schemeClr val="tx1"/>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err="1" smtClean="0">
                <a:solidFill>
                  <a:schemeClr val="tx1"/>
                </a:solidFill>
                <a:effectLst/>
                <a:latin typeface="+mn-lt"/>
                <a:ea typeface="+mn-ea"/>
                <a:cs typeface="+mn-cs"/>
              </a:rPr>
              <a:t>Malus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domestica</a:t>
            </a:r>
            <a:r>
              <a:rPr lang="en-US" sz="1200" i="1" kern="1200" dirty="0" smtClean="0">
                <a:solidFill>
                  <a:schemeClr val="tx1"/>
                </a:solidFill>
                <a:effectLst/>
                <a:latin typeface="+mn-lt"/>
                <a:ea typeface="+mn-ea"/>
                <a:cs typeface="+mn-cs"/>
              </a:rPr>
              <a:t> </a:t>
            </a:r>
            <a:endParaRPr lang="en-US" sz="1200" i="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err="1" smtClean="0">
                <a:solidFill>
                  <a:schemeClr val="tx1"/>
                </a:solidFill>
                <a:effectLst/>
                <a:latin typeface="+mn-lt"/>
                <a:ea typeface="+mn-ea"/>
                <a:cs typeface="+mn-cs"/>
              </a:rPr>
              <a:t>Juglans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regia</a:t>
            </a:r>
            <a:endParaRPr lang="en-US" dirty="0" smtClean="0"/>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Other</a:t>
            </a:r>
            <a:r>
              <a:rPr lang="en-US" sz="1200" kern="1200" baseline="0" dirty="0" smtClean="0">
                <a:solidFill>
                  <a:schemeClr val="tx1"/>
                </a:solidFill>
                <a:latin typeface="+mn-lt"/>
                <a:ea typeface="+mn-ea"/>
                <a:cs typeface="+mn-cs"/>
              </a:rPr>
              <a:t> hosts:</a:t>
            </a:r>
            <a:endParaRPr lang="en-US" sz="120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Acer (</a:t>
            </a:r>
            <a:r>
              <a:rPr lang="en-US" sz="1200" i="0" kern="1200" dirty="0" smtClean="0">
                <a:solidFill>
                  <a:schemeClr val="tx1"/>
                </a:solidFill>
                <a:latin typeface="+mn-lt"/>
                <a:ea typeface="+mn-ea"/>
                <a:cs typeface="+mn-cs"/>
              </a:rPr>
              <a:t>maples</a:t>
            </a:r>
            <a:r>
              <a:rPr lang="en-US" sz="1200" i="1" kern="1200" dirty="0" smtClean="0">
                <a:solidFill>
                  <a:schemeClr val="tx1"/>
                </a:solidFill>
                <a:latin typeface="+mn-lt"/>
                <a:ea typeface="+mn-ea"/>
                <a:cs typeface="+mn-cs"/>
              </a:rPr>
              <a:t>)</a:t>
            </a:r>
          </a:p>
          <a:p>
            <a:r>
              <a:rPr lang="en-US" sz="1200" i="1" kern="1200" dirty="0" err="1" smtClean="0">
                <a:solidFill>
                  <a:schemeClr val="tx1"/>
                </a:solidFill>
                <a:latin typeface="+mn-lt"/>
                <a:ea typeface="+mn-ea"/>
                <a:cs typeface="+mn-cs"/>
              </a:rPr>
              <a:t>Alnus</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subcordata</a:t>
            </a:r>
            <a:endParaRPr lang="en-US" sz="1200" i="1" kern="1200" dirty="0" smtClean="0">
              <a:solidFill>
                <a:schemeClr val="tx1"/>
              </a:solidFill>
              <a:latin typeface="+mn-lt"/>
              <a:ea typeface="+mn-ea"/>
              <a:cs typeface="+mn-cs"/>
            </a:endParaRPr>
          </a:p>
          <a:p>
            <a:r>
              <a:rPr lang="en-US" sz="1200" i="1" kern="1200" dirty="0" err="1" smtClean="0">
                <a:solidFill>
                  <a:schemeClr val="tx1"/>
                </a:solidFill>
                <a:latin typeface="+mn-lt"/>
                <a:ea typeface="+mn-ea"/>
                <a:cs typeface="+mn-cs"/>
              </a:rPr>
              <a:t>Betula</a:t>
            </a:r>
            <a:r>
              <a:rPr lang="en-US" sz="1200" i="1"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birches</a:t>
            </a:r>
            <a:r>
              <a:rPr lang="en-US" sz="1200" i="1" kern="1200" dirty="0" smtClean="0">
                <a:solidFill>
                  <a:schemeClr val="tx1"/>
                </a:solidFill>
                <a:latin typeface="+mn-lt"/>
                <a:ea typeface="+mn-ea"/>
                <a:cs typeface="+mn-cs"/>
              </a:rPr>
              <a:t>)</a:t>
            </a:r>
          </a:p>
          <a:p>
            <a:r>
              <a:rPr lang="en-US" sz="1200" i="1" kern="1200" dirty="0" err="1" smtClean="0">
                <a:solidFill>
                  <a:schemeClr val="tx1"/>
                </a:solidFill>
                <a:latin typeface="+mn-lt"/>
                <a:ea typeface="+mn-ea"/>
                <a:cs typeface="+mn-cs"/>
              </a:rPr>
              <a:t>Elaeagnus</a:t>
            </a:r>
            <a:endParaRPr lang="en-US" sz="1200" i="1" kern="1200" dirty="0" smtClean="0">
              <a:solidFill>
                <a:schemeClr val="tx1"/>
              </a:solidFill>
              <a:latin typeface="+mn-lt"/>
              <a:ea typeface="+mn-ea"/>
              <a:cs typeface="+mn-cs"/>
            </a:endParaRPr>
          </a:p>
          <a:p>
            <a:r>
              <a:rPr lang="en-US" sz="1200" i="1" kern="1200" dirty="0" err="1" smtClean="0">
                <a:solidFill>
                  <a:schemeClr val="tx1"/>
                </a:solidFill>
                <a:latin typeface="+mn-lt"/>
                <a:ea typeface="+mn-ea"/>
                <a:cs typeface="+mn-cs"/>
              </a:rPr>
              <a:t>Fraxinus</a:t>
            </a:r>
            <a:r>
              <a:rPr lang="en-US" sz="1200" i="1"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ashes</a:t>
            </a:r>
            <a:r>
              <a:rPr lang="en-US" sz="1200" i="1" kern="1200" dirty="0" smtClean="0">
                <a:solidFill>
                  <a:schemeClr val="tx1"/>
                </a:solidFill>
                <a:latin typeface="+mn-lt"/>
                <a:ea typeface="+mn-ea"/>
                <a:cs typeface="+mn-cs"/>
              </a:rPr>
              <a:t>)</a:t>
            </a:r>
          </a:p>
          <a:p>
            <a:r>
              <a:rPr lang="en-US" sz="1200" i="1" kern="1200" dirty="0" err="1" smtClean="0">
                <a:solidFill>
                  <a:schemeClr val="tx1"/>
                </a:solidFill>
                <a:latin typeface="+mn-lt"/>
                <a:ea typeface="+mn-ea"/>
                <a:cs typeface="+mn-cs"/>
              </a:rPr>
              <a:t>Gleditsia</a:t>
            </a:r>
            <a:endParaRPr lang="en-US" sz="1200" i="1" kern="1200" dirty="0" smtClean="0">
              <a:solidFill>
                <a:schemeClr val="tx1"/>
              </a:solidFill>
              <a:latin typeface="+mn-lt"/>
              <a:ea typeface="+mn-ea"/>
              <a:cs typeface="+mn-cs"/>
            </a:endParaRPr>
          </a:p>
          <a:p>
            <a:r>
              <a:rPr lang="en-US" sz="1200" i="1" kern="1200" dirty="0" err="1" smtClean="0">
                <a:solidFill>
                  <a:schemeClr val="tx1"/>
                </a:solidFill>
                <a:latin typeface="+mn-lt"/>
                <a:ea typeface="+mn-ea"/>
                <a:cs typeface="+mn-cs"/>
              </a:rPr>
              <a:t>Juglans</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regia</a:t>
            </a:r>
            <a:r>
              <a:rPr lang="en-US" sz="1200" i="1"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walnut</a:t>
            </a:r>
            <a:r>
              <a:rPr lang="en-US" sz="1200" i="1" kern="1200" dirty="0" smtClean="0">
                <a:solidFill>
                  <a:schemeClr val="tx1"/>
                </a:solidFill>
                <a:latin typeface="+mn-lt"/>
                <a:ea typeface="+mn-ea"/>
                <a:cs typeface="+mn-cs"/>
              </a:rPr>
              <a:t>)</a:t>
            </a:r>
          </a:p>
          <a:p>
            <a:r>
              <a:rPr lang="en-US" sz="1200" i="1" kern="1200" dirty="0" err="1" smtClean="0">
                <a:solidFill>
                  <a:schemeClr val="tx1"/>
                </a:solidFill>
                <a:latin typeface="+mn-lt"/>
                <a:ea typeface="+mn-ea"/>
                <a:cs typeface="+mn-cs"/>
              </a:rPr>
              <a:t>Malus</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domestica</a:t>
            </a:r>
            <a:r>
              <a:rPr lang="en-US" sz="1200" i="1"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apple</a:t>
            </a:r>
            <a:r>
              <a:rPr lang="en-US" sz="1200" i="1" kern="1200" dirty="0" smtClean="0">
                <a:solidFill>
                  <a:schemeClr val="tx1"/>
                </a:solidFill>
                <a:latin typeface="+mn-lt"/>
                <a:ea typeface="+mn-ea"/>
                <a:cs typeface="+mn-cs"/>
              </a:rPr>
              <a:t>)</a:t>
            </a:r>
          </a:p>
          <a:p>
            <a:r>
              <a:rPr lang="en-US" sz="1200" i="1" kern="1200" dirty="0" err="1" smtClean="0">
                <a:solidFill>
                  <a:schemeClr val="tx1"/>
                </a:solidFill>
                <a:latin typeface="+mn-lt"/>
                <a:ea typeface="+mn-ea"/>
                <a:cs typeface="+mn-cs"/>
              </a:rPr>
              <a:t>Morus</a:t>
            </a:r>
            <a:r>
              <a:rPr lang="en-US" sz="1200" i="1" kern="1200" dirty="0" smtClean="0">
                <a:solidFill>
                  <a:schemeClr val="tx1"/>
                </a:solidFill>
                <a:latin typeface="+mn-lt"/>
                <a:ea typeface="+mn-ea"/>
                <a:cs typeface="+mn-cs"/>
              </a:rPr>
              <a:t> (</a:t>
            </a:r>
            <a:r>
              <a:rPr lang="en-US" sz="1200" i="0" kern="1200" dirty="0" err="1" smtClean="0">
                <a:solidFill>
                  <a:schemeClr val="tx1"/>
                </a:solidFill>
                <a:latin typeface="+mn-lt"/>
                <a:ea typeface="+mn-ea"/>
                <a:cs typeface="+mn-cs"/>
              </a:rPr>
              <a:t>mulberrytree</a:t>
            </a:r>
            <a:r>
              <a:rPr lang="en-US" sz="1200" i="1" kern="1200" dirty="0" smtClean="0">
                <a:solidFill>
                  <a:schemeClr val="tx1"/>
                </a:solidFill>
                <a:latin typeface="+mn-lt"/>
                <a:ea typeface="+mn-ea"/>
                <a:cs typeface="+mn-cs"/>
              </a:rPr>
              <a:t>)</a:t>
            </a:r>
          </a:p>
          <a:p>
            <a:r>
              <a:rPr lang="en-US" sz="1200" i="1" kern="1200" dirty="0" err="1" smtClean="0">
                <a:solidFill>
                  <a:schemeClr val="tx1"/>
                </a:solidFill>
                <a:latin typeface="+mn-lt"/>
                <a:ea typeface="+mn-ea"/>
                <a:cs typeface="+mn-cs"/>
              </a:rPr>
              <a:t>Morus</a:t>
            </a:r>
            <a:r>
              <a:rPr lang="en-US" sz="1200" i="1" kern="1200" dirty="0" smtClean="0">
                <a:solidFill>
                  <a:schemeClr val="tx1"/>
                </a:solidFill>
                <a:latin typeface="+mn-lt"/>
                <a:ea typeface="+mn-ea"/>
                <a:cs typeface="+mn-cs"/>
              </a:rPr>
              <a:t> alba (</a:t>
            </a:r>
            <a:r>
              <a:rPr lang="en-US" sz="1200" i="0" kern="1200" dirty="0" err="1" smtClean="0">
                <a:solidFill>
                  <a:schemeClr val="tx1"/>
                </a:solidFill>
                <a:latin typeface="+mn-lt"/>
                <a:ea typeface="+mn-ea"/>
                <a:cs typeface="+mn-cs"/>
              </a:rPr>
              <a:t>mora</a:t>
            </a:r>
            <a:r>
              <a:rPr lang="en-US" sz="1200" i="1" kern="1200" dirty="0" smtClean="0">
                <a:solidFill>
                  <a:schemeClr val="tx1"/>
                </a:solidFill>
                <a:latin typeface="+mn-lt"/>
                <a:ea typeface="+mn-ea"/>
                <a:cs typeface="+mn-cs"/>
              </a:rPr>
              <a:t>)</a:t>
            </a:r>
          </a:p>
          <a:p>
            <a:r>
              <a:rPr lang="en-US" sz="1200" i="1" kern="1200" dirty="0" err="1" smtClean="0">
                <a:solidFill>
                  <a:schemeClr val="tx1"/>
                </a:solidFill>
                <a:latin typeface="+mn-lt"/>
                <a:ea typeface="+mn-ea"/>
                <a:cs typeface="+mn-cs"/>
              </a:rPr>
              <a:t>Platanus</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acerifolia</a:t>
            </a:r>
            <a:r>
              <a:rPr lang="en-US" sz="1200" i="1"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London </a:t>
            </a:r>
            <a:r>
              <a:rPr lang="en-US" sz="1200" i="0" kern="1200" dirty="0" err="1" smtClean="0">
                <a:solidFill>
                  <a:schemeClr val="tx1"/>
                </a:solidFill>
                <a:latin typeface="+mn-lt"/>
                <a:ea typeface="+mn-ea"/>
                <a:cs typeface="+mn-cs"/>
              </a:rPr>
              <a:t>planetree</a:t>
            </a:r>
            <a:r>
              <a:rPr lang="en-US" sz="1200" i="1" kern="1200" dirty="0" smtClean="0">
                <a:solidFill>
                  <a:schemeClr val="tx1"/>
                </a:solidFill>
                <a:latin typeface="+mn-lt"/>
                <a:ea typeface="+mn-ea"/>
                <a:cs typeface="+mn-cs"/>
              </a:rPr>
              <a:t>)</a:t>
            </a:r>
          </a:p>
          <a:p>
            <a:r>
              <a:rPr lang="en-US" sz="1200" i="1" kern="1200" dirty="0" err="1" smtClean="0">
                <a:solidFill>
                  <a:schemeClr val="tx1"/>
                </a:solidFill>
                <a:latin typeface="+mn-lt"/>
                <a:ea typeface="+mn-ea"/>
                <a:cs typeface="+mn-cs"/>
              </a:rPr>
              <a:t>Platanus</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orientalis</a:t>
            </a:r>
            <a:r>
              <a:rPr lang="en-US" sz="1200" i="1"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plane</a:t>
            </a:r>
            <a:r>
              <a:rPr lang="en-US" sz="1200" i="1" kern="1200" dirty="0" smtClean="0">
                <a:solidFill>
                  <a:schemeClr val="tx1"/>
                </a:solidFill>
                <a:latin typeface="+mn-lt"/>
                <a:ea typeface="+mn-ea"/>
                <a:cs typeface="+mn-cs"/>
              </a:rPr>
              <a:t>)</a:t>
            </a:r>
          </a:p>
          <a:p>
            <a:r>
              <a:rPr lang="en-US" sz="1200" i="1" kern="1200" dirty="0" err="1" smtClean="0">
                <a:solidFill>
                  <a:schemeClr val="tx1"/>
                </a:solidFill>
                <a:latin typeface="+mn-lt"/>
                <a:ea typeface="+mn-ea"/>
                <a:cs typeface="+mn-cs"/>
              </a:rPr>
              <a:t>Populus</a:t>
            </a:r>
            <a:r>
              <a:rPr lang="en-US" sz="1200" i="1"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poplars</a:t>
            </a:r>
            <a:r>
              <a:rPr lang="en-US" sz="1200" i="1" kern="1200" dirty="0" smtClean="0">
                <a:solidFill>
                  <a:schemeClr val="tx1"/>
                </a:solidFill>
                <a:latin typeface="+mn-lt"/>
                <a:ea typeface="+mn-ea"/>
                <a:cs typeface="+mn-cs"/>
              </a:rPr>
              <a:t>)</a:t>
            </a:r>
          </a:p>
          <a:p>
            <a:r>
              <a:rPr lang="en-US" sz="1200" i="1" kern="1200" dirty="0" err="1" smtClean="0">
                <a:solidFill>
                  <a:schemeClr val="tx1"/>
                </a:solidFill>
                <a:latin typeface="+mn-lt"/>
                <a:ea typeface="+mn-ea"/>
                <a:cs typeface="+mn-cs"/>
              </a:rPr>
              <a:t>Populus</a:t>
            </a:r>
            <a:r>
              <a:rPr lang="en-US" sz="1200" i="1" kern="1200" dirty="0" smtClean="0">
                <a:solidFill>
                  <a:schemeClr val="tx1"/>
                </a:solidFill>
                <a:latin typeface="+mn-lt"/>
                <a:ea typeface="+mn-ea"/>
                <a:cs typeface="+mn-cs"/>
              </a:rPr>
              <a:t> alba </a:t>
            </a:r>
            <a:r>
              <a:rPr lang="en-US" sz="1200" i="0" kern="1200" dirty="0" smtClean="0">
                <a:solidFill>
                  <a:schemeClr val="tx1"/>
                </a:solidFill>
                <a:latin typeface="+mn-lt"/>
                <a:ea typeface="+mn-ea"/>
                <a:cs typeface="+mn-cs"/>
              </a:rPr>
              <a:t>(silver-leaf poplar)</a:t>
            </a:r>
          </a:p>
          <a:p>
            <a:r>
              <a:rPr lang="en-US" sz="1200" i="1" kern="1200" dirty="0" err="1" smtClean="0">
                <a:solidFill>
                  <a:schemeClr val="tx1"/>
                </a:solidFill>
                <a:latin typeface="+mn-lt"/>
                <a:ea typeface="+mn-ea"/>
                <a:cs typeface="+mn-cs"/>
              </a:rPr>
              <a:t>Populus</a:t>
            </a:r>
            <a:r>
              <a:rPr lang="en-US" sz="1200" i="1" kern="1200" dirty="0" smtClean="0">
                <a:solidFill>
                  <a:schemeClr val="tx1"/>
                </a:solidFill>
                <a:latin typeface="+mn-lt"/>
                <a:ea typeface="+mn-ea"/>
                <a:cs typeface="+mn-cs"/>
              </a:rPr>
              <a:t> alba var. </a:t>
            </a:r>
            <a:r>
              <a:rPr lang="en-US" sz="1200" i="1" kern="1200" dirty="0" err="1" smtClean="0">
                <a:solidFill>
                  <a:schemeClr val="tx1"/>
                </a:solidFill>
                <a:latin typeface="+mn-lt"/>
                <a:ea typeface="+mn-ea"/>
                <a:cs typeface="+mn-cs"/>
              </a:rPr>
              <a:t>pyramidalis</a:t>
            </a:r>
            <a:r>
              <a:rPr lang="en-US" sz="1200" i="1"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(Boll's poplar)</a:t>
            </a:r>
          </a:p>
          <a:p>
            <a:r>
              <a:rPr lang="en-US" sz="1200" i="1" kern="1200" dirty="0" err="1" smtClean="0">
                <a:solidFill>
                  <a:schemeClr val="tx1"/>
                </a:solidFill>
                <a:latin typeface="+mn-lt"/>
                <a:ea typeface="+mn-ea"/>
                <a:cs typeface="+mn-cs"/>
              </a:rPr>
              <a:t>Populus</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euphratica</a:t>
            </a:r>
            <a:r>
              <a:rPr lang="en-US" sz="1200" i="1"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Euphrates poplar)</a:t>
            </a:r>
          </a:p>
          <a:p>
            <a:r>
              <a:rPr lang="en-US" sz="1200" i="1" kern="1200" dirty="0" err="1" smtClean="0">
                <a:solidFill>
                  <a:schemeClr val="tx1"/>
                </a:solidFill>
                <a:latin typeface="+mn-lt"/>
                <a:ea typeface="+mn-ea"/>
                <a:cs typeface="+mn-cs"/>
              </a:rPr>
              <a:t>Populus</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talassica</a:t>
            </a:r>
            <a:endParaRPr lang="en-US" sz="1200" i="1" kern="1200" dirty="0" smtClean="0">
              <a:solidFill>
                <a:schemeClr val="tx1"/>
              </a:solidFill>
              <a:latin typeface="+mn-lt"/>
              <a:ea typeface="+mn-ea"/>
              <a:cs typeface="+mn-cs"/>
            </a:endParaRPr>
          </a:p>
          <a:p>
            <a:r>
              <a:rPr lang="en-US" sz="1200" i="1" kern="1200" dirty="0" err="1" smtClean="0">
                <a:solidFill>
                  <a:schemeClr val="tx1"/>
                </a:solidFill>
                <a:latin typeface="+mn-lt"/>
                <a:ea typeface="+mn-ea"/>
                <a:cs typeface="+mn-cs"/>
              </a:rPr>
              <a:t>Populus</a:t>
            </a:r>
            <a:r>
              <a:rPr lang="en-US" sz="1200" i="1" kern="1200" dirty="0" smtClean="0">
                <a:solidFill>
                  <a:schemeClr val="tx1"/>
                </a:solidFill>
                <a:latin typeface="+mn-lt"/>
                <a:ea typeface="+mn-ea"/>
                <a:cs typeface="+mn-cs"/>
              </a:rPr>
              <a:t> x </a:t>
            </a:r>
            <a:r>
              <a:rPr lang="en-US" sz="1200" i="1" kern="1200" dirty="0" err="1" smtClean="0">
                <a:solidFill>
                  <a:schemeClr val="tx1"/>
                </a:solidFill>
                <a:latin typeface="+mn-lt"/>
                <a:ea typeface="+mn-ea"/>
                <a:cs typeface="+mn-cs"/>
              </a:rPr>
              <a:t>euramericana</a:t>
            </a:r>
            <a:endParaRPr lang="en-US" sz="1200" i="1" kern="1200" dirty="0" smtClean="0">
              <a:solidFill>
                <a:schemeClr val="tx1"/>
              </a:solidFill>
              <a:latin typeface="+mn-lt"/>
              <a:ea typeface="+mn-ea"/>
              <a:cs typeface="+mn-cs"/>
            </a:endParaRPr>
          </a:p>
          <a:p>
            <a:r>
              <a:rPr lang="en-US" sz="1200" i="1" kern="1200" dirty="0" err="1" smtClean="0">
                <a:solidFill>
                  <a:schemeClr val="tx1"/>
                </a:solidFill>
                <a:latin typeface="+mn-lt"/>
                <a:ea typeface="+mn-ea"/>
                <a:cs typeface="+mn-cs"/>
              </a:rPr>
              <a:t>Prunus</a:t>
            </a:r>
            <a:r>
              <a:rPr lang="en-US" sz="1200" i="1"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(stone fruit)</a:t>
            </a:r>
          </a:p>
          <a:p>
            <a:r>
              <a:rPr lang="en-US" sz="1200" i="1" kern="1200" dirty="0" err="1" smtClean="0">
                <a:solidFill>
                  <a:schemeClr val="tx1"/>
                </a:solidFill>
                <a:latin typeface="+mn-lt"/>
                <a:ea typeface="+mn-ea"/>
                <a:cs typeface="+mn-cs"/>
              </a:rPr>
              <a:t>Prunus</a:t>
            </a:r>
            <a:r>
              <a:rPr lang="en-US" sz="1200" i="1"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(stone fruit)</a:t>
            </a:r>
          </a:p>
          <a:p>
            <a:r>
              <a:rPr lang="en-US" sz="1200" i="1" kern="1200" dirty="0" err="1" smtClean="0">
                <a:solidFill>
                  <a:schemeClr val="tx1"/>
                </a:solidFill>
                <a:latin typeface="+mn-lt"/>
                <a:ea typeface="+mn-ea"/>
                <a:cs typeface="+mn-cs"/>
              </a:rPr>
              <a:t>Prunus</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armeniaca</a:t>
            </a:r>
            <a:r>
              <a:rPr lang="en-US" sz="1200" i="1"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(apricot)</a:t>
            </a:r>
          </a:p>
          <a:p>
            <a:r>
              <a:rPr lang="en-US" sz="1200" i="1" kern="1200" dirty="0" err="1" smtClean="0">
                <a:solidFill>
                  <a:schemeClr val="tx1"/>
                </a:solidFill>
                <a:latin typeface="+mn-lt"/>
                <a:ea typeface="+mn-ea"/>
                <a:cs typeface="+mn-cs"/>
              </a:rPr>
              <a:t>Pyrus</a:t>
            </a:r>
            <a:r>
              <a:rPr lang="en-US" sz="1200" i="1"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(pears)</a:t>
            </a:r>
          </a:p>
          <a:p>
            <a:r>
              <a:rPr lang="en-US" sz="1200" i="1" kern="1200" dirty="0" err="1" smtClean="0">
                <a:solidFill>
                  <a:schemeClr val="tx1"/>
                </a:solidFill>
                <a:latin typeface="+mn-lt"/>
                <a:ea typeface="+mn-ea"/>
                <a:cs typeface="+mn-cs"/>
              </a:rPr>
              <a:t>Quercus</a:t>
            </a:r>
            <a:r>
              <a:rPr lang="en-US" sz="1200" i="1"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(oaks)</a:t>
            </a:r>
          </a:p>
          <a:p>
            <a:r>
              <a:rPr lang="en-US" sz="1200" i="1" kern="1200" dirty="0" err="1" smtClean="0">
                <a:solidFill>
                  <a:schemeClr val="tx1"/>
                </a:solidFill>
                <a:latin typeface="+mn-lt"/>
                <a:ea typeface="+mn-ea"/>
                <a:cs typeface="+mn-cs"/>
              </a:rPr>
              <a:t>Robinia</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pseudoacacia</a:t>
            </a:r>
            <a:r>
              <a:rPr lang="en-US" sz="1200" i="1"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(black locust)</a:t>
            </a:r>
          </a:p>
          <a:p>
            <a:r>
              <a:rPr lang="en-US" sz="1200" i="1" kern="1200" dirty="0" smtClean="0">
                <a:solidFill>
                  <a:schemeClr val="tx1"/>
                </a:solidFill>
                <a:latin typeface="+mn-lt"/>
                <a:ea typeface="+mn-ea"/>
                <a:cs typeface="+mn-cs"/>
              </a:rPr>
              <a:t>Salix (</a:t>
            </a:r>
            <a:r>
              <a:rPr lang="en-US" sz="1200" i="0" kern="1200" dirty="0" smtClean="0">
                <a:solidFill>
                  <a:schemeClr val="tx1"/>
                </a:solidFill>
                <a:latin typeface="+mn-lt"/>
                <a:ea typeface="+mn-ea"/>
                <a:cs typeface="+mn-cs"/>
              </a:rPr>
              <a:t>willows</a:t>
            </a:r>
            <a:r>
              <a:rPr lang="en-US" sz="1200" i="1" kern="1200" dirty="0" smtClean="0">
                <a:solidFill>
                  <a:schemeClr val="tx1"/>
                </a:solidFill>
                <a:latin typeface="+mn-lt"/>
                <a:ea typeface="+mn-ea"/>
                <a:cs typeface="+mn-cs"/>
              </a:rPr>
              <a:t>)</a:t>
            </a:r>
          </a:p>
          <a:p>
            <a:r>
              <a:rPr lang="en-US" sz="1200" i="1" kern="1200" dirty="0" smtClean="0">
                <a:solidFill>
                  <a:schemeClr val="tx1"/>
                </a:solidFill>
                <a:latin typeface="+mn-lt"/>
                <a:ea typeface="+mn-ea"/>
                <a:cs typeface="+mn-cs"/>
              </a:rPr>
              <a:t>Salix </a:t>
            </a:r>
            <a:r>
              <a:rPr lang="en-US" sz="1200" i="1" kern="1200" dirty="0" err="1" smtClean="0">
                <a:solidFill>
                  <a:schemeClr val="tx1"/>
                </a:solidFill>
                <a:latin typeface="+mn-lt"/>
                <a:ea typeface="+mn-ea"/>
                <a:cs typeface="+mn-cs"/>
              </a:rPr>
              <a:t>acmophylla</a:t>
            </a:r>
            <a:endParaRPr lang="en-US" sz="1200" i="1" kern="1200" dirty="0" smtClean="0">
              <a:solidFill>
                <a:schemeClr val="tx1"/>
              </a:solidFill>
              <a:latin typeface="+mn-lt"/>
              <a:ea typeface="+mn-ea"/>
              <a:cs typeface="+mn-cs"/>
            </a:endParaRPr>
          </a:p>
          <a:p>
            <a:r>
              <a:rPr lang="en-US" sz="1200" i="1" kern="1200" dirty="0" err="1" smtClean="0">
                <a:solidFill>
                  <a:schemeClr val="tx1"/>
                </a:solidFill>
                <a:latin typeface="+mn-lt"/>
                <a:ea typeface="+mn-ea"/>
                <a:cs typeface="+mn-cs"/>
              </a:rPr>
              <a:t>Ulmus</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densa</a:t>
            </a:r>
            <a:endParaRPr lang="en-US" sz="1200" i="1" kern="1200" dirty="0" smtClean="0">
              <a:solidFill>
                <a:schemeClr val="tx1"/>
              </a:solidFill>
              <a:latin typeface="+mn-lt"/>
              <a:ea typeface="+mn-ea"/>
              <a:cs typeface="+mn-cs"/>
            </a:endParaRPr>
          </a:p>
          <a:p>
            <a:r>
              <a:rPr lang="en-US" sz="1200" i="1" kern="1200" dirty="0" err="1" smtClean="0">
                <a:solidFill>
                  <a:schemeClr val="tx1"/>
                </a:solidFill>
                <a:latin typeface="+mn-lt"/>
                <a:ea typeface="+mn-ea"/>
                <a:cs typeface="+mn-cs"/>
              </a:rPr>
              <a:t>Ulmus</a:t>
            </a:r>
            <a:r>
              <a:rPr lang="en-US" sz="1200" i="1" kern="1200" dirty="0" smtClean="0">
                <a:solidFill>
                  <a:schemeClr val="tx1"/>
                </a:solidFill>
                <a:latin typeface="+mn-lt"/>
                <a:ea typeface="+mn-ea"/>
                <a:cs typeface="+mn-cs"/>
              </a:rPr>
              <a:t> minor </a:t>
            </a:r>
            <a:r>
              <a:rPr lang="en-US" sz="1200" i="0" kern="1200" dirty="0" smtClean="0">
                <a:solidFill>
                  <a:schemeClr val="tx1"/>
                </a:solidFill>
                <a:latin typeface="+mn-lt"/>
                <a:ea typeface="+mn-ea"/>
                <a:cs typeface="+mn-cs"/>
              </a:rPr>
              <a:t>(European field elm)</a:t>
            </a:r>
          </a:p>
          <a:p>
            <a:r>
              <a:rPr lang="en-US" sz="1200" i="1" kern="1200" dirty="0" err="1" smtClean="0">
                <a:solidFill>
                  <a:schemeClr val="tx1"/>
                </a:solidFill>
                <a:latin typeface="+mn-lt"/>
                <a:ea typeface="+mn-ea"/>
                <a:cs typeface="+mn-cs"/>
              </a:rPr>
              <a:t>Ulmus</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pumila</a:t>
            </a:r>
            <a:r>
              <a:rPr lang="en-US" sz="1200" i="1" kern="1200" dirty="0" smtClean="0">
                <a:solidFill>
                  <a:schemeClr val="tx1"/>
                </a:solidFill>
                <a:latin typeface="+mn-lt"/>
                <a:ea typeface="+mn-ea"/>
                <a:cs typeface="+mn-cs"/>
              </a:rPr>
              <a:t> (</a:t>
            </a:r>
            <a:r>
              <a:rPr lang="en-US" sz="1200" i="0" kern="1200" dirty="0" smtClean="0">
                <a:solidFill>
                  <a:schemeClr val="tx1"/>
                </a:solidFill>
                <a:latin typeface="+mn-lt"/>
                <a:ea typeface="+mn-ea"/>
                <a:cs typeface="+mn-cs"/>
              </a:rPr>
              <a:t>dwarf elm)</a:t>
            </a:r>
          </a:p>
          <a:p>
            <a:r>
              <a:rPr lang="en-US" sz="1200" i="1" kern="1200" dirty="0" err="1" smtClean="0">
                <a:solidFill>
                  <a:schemeClr val="tx1"/>
                </a:solidFill>
                <a:latin typeface="+mn-lt"/>
                <a:ea typeface="+mn-ea"/>
                <a:cs typeface="+mn-cs"/>
              </a:rPr>
              <a:t>Ulmus</a:t>
            </a:r>
            <a:r>
              <a:rPr lang="en-US" sz="1200" i="1" kern="1200" dirty="0" smtClean="0">
                <a:solidFill>
                  <a:schemeClr val="tx1"/>
                </a:solidFill>
                <a:latin typeface="+mn-lt"/>
                <a:ea typeface="+mn-ea"/>
                <a:cs typeface="+mn-cs"/>
              </a:rPr>
              <a:t> </a:t>
            </a:r>
            <a:r>
              <a:rPr lang="en-US" sz="1200" i="1" kern="1200" dirty="0" err="1" smtClean="0">
                <a:solidFill>
                  <a:schemeClr val="tx1"/>
                </a:solidFill>
                <a:latin typeface="+mn-lt"/>
                <a:ea typeface="+mn-ea"/>
                <a:cs typeface="+mn-cs"/>
              </a:rPr>
              <a:t>pumila</a:t>
            </a:r>
            <a:r>
              <a:rPr lang="en-US" sz="1200" i="1" kern="1200" dirty="0" smtClean="0">
                <a:solidFill>
                  <a:schemeClr val="tx1"/>
                </a:solidFill>
                <a:latin typeface="+mn-lt"/>
                <a:ea typeface="+mn-ea"/>
                <a:cs typeface="+mn-cs"/>
              </a:rPr>
              <a:t> var. </a:t>
            </a:r>
            <a:r>
              <a:rPr lang="en-US" sz="1200" i="1" kern="1200" dirty="0" err="1" smtClean="0">
                <a:solidFill>
                  <a:schemeClr val="tx1"/>
                </a:solidFill>
                <a:latin typeface="+mn-lt"/>
                <a:ea typeface="+mn-ea"/>
                <a:cs typeface="+mn-cs"/>
              </a:rPr>
              <a:t>arborea</a:t>
            </a:r>
            <a:endParaRPr lang="en-US" i="1" baseline="0"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Information sources:</a:t>
            </a:r>
            <a:r>
              <a:rPr lang="en-US" baseline="0" dirty="0" smtClean="0"/>
              <a:t> 1, 3</a:t>
            </a:r>
            <a:endParaRPr lang="en-US" dirty="0" smtClean="0"/>
          </a:p>
        </p:txBody>
      </p:sp>
      <p:sp>
        <p:nvSpPr>
          <p:cNvPr id="4" name="Slide Number Placeholder 3"/>
          <p:cNvSpPr>
            <a:spLocks noGrp="1"/>
          </p:cNvSpPr>
          <p:nvPr>
            <p:ph type="sldNum" sz="quarter" idx="10"/>
          </p:nvPr>
        </p:nvSpPr>
        <p:spPr/>
        <p:txBody>
          <a:bodyPr/>
          <a:lstStyle/>
          <a:p>
            <a:fld id="{5CCA90EC-84E6-4F64-9E23-D2D711A03EA1}"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The</a:t>
            </a:r>
            <a:r>
              <a:rPr lang="en-US" i="0" baseline="0" dirty="0" smtClean="0"/>
              <a:t> city longhorned beetle </a:t>
            </a:r>
            <a:r>
              <a:rPr lang="en-US" i="0" dirty="0" smtClean="0"/>
              <a:t>causes</a:t>
            </a:r>
            <a:r>
              <a:rPr lang="en-US" i="0" baseline="0" dirty="0" smtClean="0"/>
              <a:t> a large amount of damage to forest trees every year in Western Europe and Asia. Several generations can infect a host before it eventually dies. The main damage is the destruction of the trunks and branches of a healthy tree by larvae. Larval galleries can be seen in the bark created by the feeding insects. Emergence holes are also visible from where adults exit the tree. Some of the visible consequences of city longhorned beetle infection is wilted or dry leaves and tree dieback. Once the host dies, it is no longer a food source for the pest as it can only feed on the living tissues.</a:t>
            </a:r>
          </a:p>
          <a:p>
            <a:endParaRPr lang="en-US" dirty="0" smtClean="0"/>
          </a:p>
          <a:p>
            <a:r>
              <a:rPr lang="en-US" dirty="0" smtClean="0"/>
              <a:t>Information Sources:</a:t>
            </a:r>
            <a:r>
              <a:rPr lang="en-US" baseline="0" dirty="0" smtClean="0"/>
              <a:t> 4 </a:t>
            </a:r>
            <a:endParaRPr lang="en-US" dirty="0" smtClean="0"/>
          </a:p>
        </p:txBody>
      </p:sp>
      <p:sp>
        <p:nvSpPr>
          <p:cNvPr id="4" name="Slide Number Placeholder 3"/>
          <p:cNvSpPr>
            <a:spLocks noGrp="1"/>
          </p:cNvSpPr>
          <p:nvPr>
            <p:ph type="sldNum" sz="quarter" idx="10"/>
          </p:nvPr>
        </p:nvSpPr>
        <p:spPr/>
        <p:txBody>
          <a:bodyPr/>
          <a:lstStyle/>
          <a:p>
            <a:fld id="{5CCA90EC-84E6-4F64-9E23-D2D711A03EA1}" type="slidenum">
              <a:rPr lang="en-US" smtClean="0"/>
              <a:pPr/>
              <a:t>6</a:t>
            </a:fld>
            <a:endParaRPr lang="en-US" dirty="0"/>
          </a:p>
        </p:txBody>
      </p:sp>
    </p:spTree>
    <p:extLst>
      <p:ext uri="{BB962C8B-B14F-4D97-AF65-F5344CB8AC3E}">
        <p14:creationId xmlns:p14="http://schemas.microsoft.com/office/powerpoint/2010/main" val="1579438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Adult city longhorned beetles are dark gray</a:t>
            </a:r>
            <a:r>
              <a:rPr lang="en-US" baseline="0" dirty="0" smtClean="0"/>
              <a:t> to brown bodied. The pest have a fine silver pubescence with two irregular bands on the elytra. Overall, the city longhorned beetles are usually around 28-47mm in length. Typically, m</a:t>
            </a:r>
            <a:r>
              <a:rPr lang="en-US" dirty="0" smtClean="0"/>
              <a:t>ales have antennae that are 2.5 times the length of the body while females have antennae that are shorter than the body. Adults are usually most active</a:t>
            </a:r>
            <a:r>
              <a:rPr lang="en-US" baseline="0" dirty="0" smtClean="0"/>
              <a:t> at night and during the day they will hide in the larval chambers in the bark. Although they have wings, they fly very little and do not feed as adults.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Information sources:</a:t>
            </a:r>
            <a:r>
              <a:rPr lang="en-US" baseline="0" dirty="0" smtClean="0"/>
              <a:t> 6, 7</a:t>
            </a:r>
            <a:endParaRPr lang="en-US" sz="19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5CCA90EC-84E6-4F64-9E23-D2D711A03EA1}" type="slidenum">
              <a:rPr lang="en-US" smtClean="0"/>
              <a:pPr/>
              <a:t>7</a:t>
            </a:fld>
            <a:endParaRPr lang="en-US" dirty="0"/>
          </a:p>
        </p:txBody>
      </p:sp>
    </p:spTree>
    <p:extLst>
      <p:ext uri="{BB962C8B-B14F-4D97-AF65-F5344CB8AC3E}">
        <p14:creationId xmlns:p14="http://schemas.microsoft.com/office/powerpoint/2010/main" val="974882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err="1" smtClean="0"/>
              <a:t>Aeolethes</a:t>
            </a:r>
            <a:r>
              <a:rPr lang="en-US" i="1" dirty="0" smtClean="0"/>
              <a:t> </a:t>
            </a:r>
            <a:r>
              <a:rPr lang="en-US" i="1" dirty="0" err="1" smtClean="0"/>
              <a:t>sarta</a:t>
            </a:r>
            <a:r>
              <a:rPr lang="en-US" i="1" dirty="0" smtClean="0"/>
              <a:t> </a:t>
            </a:r>
            <a:r>
              <a:rPr lang="en-US" i="0" dirty="0" smtClean="0"/>
              <a:t>pupae are creamy yellow with long antennae. They are about 30-40mm in length and 11-15mm</a:t>
            </a:r>
            <a:r>
              <a:rPr lang="en-US" i="0" baseline="0" dirty="0" smtClean="0"/>
              <a:t> in width. They hide in crevices and will overwinter in the cavities in the wood created by larvae. </a:t>
            </a:r>
            <a:endParaRPr lang="en-US" i="1"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Information sources:</a:t>
            </a:r>
            <a:r>
              <a:rPr lang="en-US" baseline="0" dirty="0" smtClean="0"/>
              <a:t> 7</a:t>
            </a:r>
            <a:endParaRPr lang="en-US" dirty="0"/>
          </a:p>
        </p:txBody>
      </p:sp>
      <p:sp>
        <p:nvSpPr>
          <p:cNvPr id="4" name="Slide Number Placeholder 3"/>
          <p:cNvSpPr>
            <a:spLocks noGrp="1"/>
          </p:cNvSpPr>
          <p:nvPr>
            <p:ph type="sldNum" sz="quarter" idx="10"/>
          </p:nvPr>
        </p:nvSpPr>
        <p:spPr/>
        <p:txBody>
          <a:bodyPr/>
          <a:lstStyle/>
          <a:p>
            <a:fld id="{5CCA90EC-84E6-4F64-9E23-D2D711A03EA1}" type="slidenum">
              <a:rPr lang="en-US" smtClean="0"/>
              <a:pPr/>
              <a:t>8</a:t>
            </a:fld>
            <a:endParaRPr lang="en-US" dirty="0"/>
          </a:p>
        </p:txBody>
      </p:sp>
    </p:spTree>
    <p:extLst>
      <p:ext uri="{BB962C8B-B14F-4D97-AF65-F5344CB8AC3E}">
        <p14:creationId xmlns:p14="http://schemas.microsoft.com/office/powerpoint/2010/main" val="38733650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larvae of the city longhorned beetle are a pale yellow color and</a:t>
            </a:r>
            <a:r>
              <a:rPr lang="en-US" baseline="0" dirty="0" smtClean="0"/>
              <a:t> are about 60-70mm in length by their last instar. They are covered in pale yellow or golden hairs and have black mandibles. The larvae are typically found in the bark of trees where they will construct tunnels where they complete 3 instars. They will produce a reddish to yellowish brown frass which can be found on the host. As a whole, the larvae are similar in appearance to many related beetles and are not the best life stage to use for identification. </a:t>
            </a: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Information sources:</a:t>
            </a:r>
            <a:r>
              <a:rPr lang="en-US" baseline="0" dirty="0" smtClean="0"/>
              <a:t> 6, 7</a:t>
            </a:r>
            <a:endParaRPr lang="en-US" dirty="0" smtClean="0"/>
          </a:p>
        </p:txBody>
      </p:sp>
      <p:sp>
        <p:nvSpPr>
          <p:cNvPr id="4" name="Slide Number Placeholder 3"/>
          <p:cNvSpPr>
            <a:spLocks noGrp="1"/>
          </p:cNvSpPr>
          <p:nvPr>
            <p:ph type="sldNum" sz="quarter" idx="10"/>
          </p:nvPr>
        </p:nvSpPr>
        <p:spPr/>
        <p:txBody>
          <a:bodyPr/>
          <a:lstStyle/>
          <a:p>
            <a:fld id="{5CCA90EC-84E6-4F64-9E23-D2D711A03EA1}" type="slidenum">
              <a:rPr lang="en-US" smtClean="0"/>
              <a:pPr/>
              <a:t>9</a:t>
            </a:fld>
            <a:endParaRPr lang="en-US" dirty="0"/>
          </a:p>
        </p:txBody>
      </p:sp>
    </p:spTree>
    <p:extLst>
      <p:ext uri="{BB962C8B-B14F-4D97-AF65-F5344CB8AC3E}">
        <p14:creationId xmlns:p14="http://schemas.microsoft.com/office/powerpoint/2010/main" val="38733650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717454"/>
            <a:ext cx="7772400" cy="1470025"/>
          </a:xfrm>
          <a:prstGeom prst="rect">
            <a:avLst/>
          </a:prstGeom>
        </p:spPr>
        <p:txBody>
          <a:bodyPr/>
          <a:lstStyle>
            <a:lvl1pPr>
              <a:defRPr b="1">
                <a:solidFill>
                  <a:schemeClr val="bg1"/>
                </a:solidFill>
                <a:latin typeface="+mj-lt"/>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197816" y="226722"/>
            <a:ext cx="8787160" cy="8334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242893"/>
            <a:ext cx="4038600" cy="4349042"/>
          </a:xfrm>
          <a:prstGeom prst="rect">
            <a:avLst/>
          </a:prstGeom>
        </p:spPr>
        <p:txBody>
          <a:bodyPr/>
          <a:lstStyle>
            <a:lvl1pPr>
              <a:defRPr sz="2000" b="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3"/>
          <p:cNvSpPr>
            <a:spLocks noGrp="1"/>
          </p:cNvSpPr>
          <p:nvPr>
            <p:ph sz="half" idx="2"/>
          </p:nvPr>
        </p:nvSpPr>
        <p:spPr>
          <a:xfrm>
            <a:off x="4648200" y="1242892"/>
            <a:ext cx="4038600" cy="4405487"/>
          </a:xfrm>
          <a:prstGeom prst="rect">
            <a:avLst/>
          </a:prstGeom>
        </p:spPr>
        <p:txBody>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Text Placeholder 3"/>
          <p:cNvSpPr>
            <a:spLocks noGrp="1"/>
          </p:cNvSpPr>
          <p:nvPr>
            <p:ph type="body" sz="quarter" idx="10" hasCustomPrompt="1"/>
          </p:nvPr>
        </p:nvSpPr>
        <p:spPr>
          <a:xfrm>
            <a:off x="6891130" y="6347103"/>
            <a:ext cx="2252870"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ample photo slide">
    <p:spTree>
      <p:nvGrpSpPr>
        <p:cNvPr id="1" name=""/>
        <p:cNvGrpSpPr/>
        <p:nvPr/>
      </p:nvGrpSpPr>
      <p:grpSpPr>
        <a:xfrm>
          <a:off x="0" y="0"/>
          <a:ext cx="0" cy="0"/>
          <a:chOff x="0" y="0"/>
          <a:chExt cx="0" cy="0"/>
        </a:xfrm>
      </p:grpSpPr>
      <p:pic>
        <p:nvPicPr>
          <p:cNvPr id="3" name="Picture 2" descr="5194045-LGPT.jpg"/>
          <p:cNvPicPr>
            <a:picLocks noChangeAspect="1"/>
          </p:cNvPicPr>
          <p:nvPr/>
        </p:nvPicPr>
        <p:blipFill>
          <a:blip r:embed="rId2" cstate="print"/>
          <a:srcRect l="2285" r="1460" b="6609"/>
          <a:stretch>
            <a:fillRect/>
          </a:stretch>
        </p:blipFill>
        <p:spPr>
          <a:xfrm>
            <a:off x="1326103" y="361390"/>
            <a:ext cx="6581422" cy="4257078"/>
          </a:xfrm>
          <a:prstGeom prst="roundRect">
            <a:avLst/>
          </a:prstGeom>
          <a:ln w="38100">
            <a:solidFill>
              <a:srgbClr val="003366"/>
            </a:solidFill>
          </a:ln>
          <a:effectLst>
            <a:outerShdw blurRad="292100" dist="139700" dir="2700000" algn="tl" rotWithShape="0">
              <a:srgbClr val="333333">
                <a:alpha val="65000"/>
              </a:srgbClr>
            </a:outerShdw>
          </a:effectLst>
        </p:spPr>
      </p:pic>
      <p:sp>
        <p:nvSpPr>
          <p:cNvPr id="5" name="Text Placeholder 3"/>
          <p:cNvSpPr>
            <a:spLocks noGrp="1"/>
          </p:cNvSpPr>
          <p:nvPr>
            <p:ph type="body" sz="quarter" idx="10" hasCustomPrompt="1"/>
          </p:nvPr>
        </p:nvSpPr>
        <p:spPr>
          <a:xfrm>
            <a:off x="7142923" y="6347103"/>
            <a:ext cx="2001078"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7" name="Text Placeholder 5"/>
          <p:cNvSpPr>
            <a:spLocks noGrp="1"/>
          </p:cNvSpPr>
          <p:nvPr>
            <p:ph type="body" sz="quarter" idx="15" hasCustomPrompt="1"/>
          </p:nvPr>
        </p:nvSpPr>
        <p:spPr>
          <a:xfrm>
            <a:off x="1660132" y="4799173"/>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Text Placeholder 5"/>
          <p:cNvSpPr>
            <a:spLocks noGrp="1"/>
          </p:cNvSpPr>
          <p:nvPr>
            <p:ph type="body" sz="quarter" idx="15" hasCustomPrompt="1"/>
          </p:nvPr>
        </p:nvSpPr>
        <p:spPr>
          <a:xfrm>
            <a:off x="1198800" y="5782329"/>
            <a:ext cx="2352675" cy="310319"/>
          </a:xfrm>
          <a:prstGeom prst="rect">
            <a:avLst/>
          </a:prstGeom>
        </p:spPr>
        <p:txBody>
          <a:bodyPr/>
          <a:lstStyle>
            <a:lvl1pPr>
              <a:buFontTx/>
              <a:buNone/>
              <a:defRPr sz="1400">
                <a:solidFill>
                  <a:schemeClr val="tx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
        <p:nvSpPr>
          <p:cNvPr id="7" name="Picture Placeholder 6"/>
          <p:cNvSpPr>
            <a:spLocks noGrp="1"/>
          </p:cNvSpPr>
          <p:nvPr>
            <p:ph type="pic" sz="quarter" idx="16"/>
          </p:nvPr>
        </p:nvSpPr>
        <p:spPr>
          <a:xfrm>
            <a:off x="1274348" y="542640"/>
            <a:ext cx="6705423" cy="4188354"/>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6" name="Text Placeholder 3"/>
          <p:cNvSpPr>
            <a:spLocks noGrp="1"/>
          </p:cNvSpPr>
          <p:nvPr>
            <p:ph type="body" sz="quarter" idx="10" hasCustomPrompt="1"/>
          </p:nvPr>
        </p:nvSpPr>
        <p:spPr>
          <a:xfrm>
            <a:off x="6600675" y="6347103"/>
            <a:ext cx="2543325"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mple layout">
    <p:spTree>
      <p:nvGrpSpPr>
        <p:cNvPr id="1" name=""/>
        <p:cNvGrpSpPr/>
        <p:nvPr/>
      </p:nvGrpSpPr>
      <p:grpSpPr>
        <a:xfrm>
          <a:off x="0" y="0"/>
          <a:ext cx="0" cy="0"/>
          <a:chOff x="0" y="0"/>
          <a:chExt cx="0" cy="0"/>
        </a:xfrm>
      </p:grpSpPr>
      <p:sp>
        <p:nvSpPr>
          <p:cNvPr id="8" name="Text Placeholder 9"/>
          <p:cNvSpPr>
            <a:spLocks noGrp="1"/>
          </p:cNvSpPr>
          <p:nvPr>
            <p:ph type="body" sz="quarter" idx="14" hasCustomPrompt="1"/>
          </p:nvPr>
        </p:nvSpPr>
        <p:spPr>
          <a:xfrm>
            <a:off x="1636874" y="4903659"/>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pic>
        <p:nvPicPr>
          <p:cNvPr id="9" name="Picture 1" descr="nationalquarantinemap.jpg"/>
          <p:cNvPicPr>
            <a:picLocks noChangeAspect="1"/>
          </p:cNvPicPr>
          <p:nvPr/>
        </p:nvPicPr>
        <p:blipFill>
          <a:blip r:embed="rId2" cstate="print"/>
          <a:stretch>
            <a:fillRect/>
          </a:stretch>
        </p:blipFill>
        <p:spPr bwMode="auto">
          <a:xfrm>
            <a:off x="1640314" y="498853"/>
            <a:ext cx="5895266" cy="4396804"/>
          </a:xfrm>
          <a:prstGeom prst="rect">
            <a:avLst/>
          </a:prstGeom>
          <a:ln w="38100">
            <a:solidFill>
              <a:srgbClr val="003366"/>
            </a:solidFill>
          </a:ln>
          <a:effectLst>
            <a:outerShdw blurRad="292100" dist="139700" dir="2700000" algn="tl" rotWithShape="0">
              <a:srgbClr val="333333">
                <a:alpha val="65000"/>
              </a:srgbClr>
            </a:outerShdw>
          </a:effectLst>
        </p:spPr>
      </p:pic>
      <p:sp>
        <p:nvSpPr>
          <p:cNvPr id="6" name="Text Placeholder 3"/>
          <p:cNvSpPr>
            <a:spLocks noGrp="1"/>
          </p:cNvSpPr>
          <p:nvPr>
            <p:ph type="body" sz="quarter" idx="10" hasCustomPrompt="1"/>
          </p:nvPr>
        </p:nvSpPr>
        <p:spPr>
          <a:xfrm>
            <a:off x="6547667" y="6347103"/>
            <a:ext cx="2596333"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3" name="Picture Placeholder 12"/>
          <p:cNvSpPr>
            <a:spLocks noGrp="1"/>
          </p:cNvSpPr>
          <p:nvPr>
            <p:ph type="pic" sz="quarter" idx="16"/>
          </p:nvPr>
        </p:nvSpPr>
        <p:spPr>
          <a:xfrm>
            <a:off x="940555" y="525283"/>
            <a:ext cx="7304087" cy="4392612"/>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5" name="Text Placeholder 3"/>
          <p:cNvSpPr>
            <a:spLocks noGrp="1"/>
          </p:cNvSpPr>
          <p:nvPr>
            <p:ph type="body" sz="quarter" idx="10" hasCustomPrompt="1"/>
          </p:nvPr>
        </p:nvSpPr>
        <p:spPr>
          <a:xfrm>
            <a:off x="6904383" y="6347103"/>
            <a:ext cx="2239617"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6" name="Text Placeholder 9"/>
          <p:cNvSpPr>
            <a:spLocks noGrp="1"/>
          </p:cNvSpPr>
          <p:nvPr>
            <p:ph type="body" sz="quarter" idx="14" hasCustomPrompt="1"/>
          </p:nvPr>
        </p:nvSpPr>
        <p:spPr>
          <a:xfrm>
            <a:off x="927653" y="4916911"/>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73FD8-AE2B-4BDC-B9FD-978E748C58AE}" type="datetimeFigureOut">
              <a:rPr lang="en-US" smtClean="0"/>
              <a:pPr/>
              <a:t>6/20/2017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840D704-5E8D-4809-8132-C558ED60D31F}"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717454"/>
            <a:ext cx="7772400" cy="1470025"/>
          </a:xfrm>
          <a:prstGeom prst="rect">
            <a:avLst/>
          </a:prstGeom>
        </p:spPr>
        <p:txBody>
          <a:bodyPr/>
          <a:lstStyle>
            <a:lvl1pPr>
              <a:defRPr b="1">
                <a:solidFill>
                  <a:schemeClr val="bg1"/>
                </a:solidFill>
                <a:latin typeface="+mj-lt"/>
              </a:defRPr>
            </a:lvl1pPr>
          </a:lstStyle>
          <a:p>
            <a:r>
              <a:rPr lang="en-US" smtClean="0"/>
              <a:t>Click to edit Master title style</a:t>
            </a:r>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197816" y="226722"/>
            <a:ext cx="8787160" cy="8334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242893"/>
            <a:ext cx="4038600" cy="4349042"/>
          </a:xfrm>
          <a:prstGeom prst="rect">
            <a:avLst/>
          </a:prstGeom>
        </p:spPr>
        <p:txBody>
          <a:bodyPr/>
          <a:lstStyle>
            <a:lvl1pPr>
              <a:defRPr sz="2000" b="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3"/>
          <p:cNvSpPr>
            <a:spLocks noGrp="1"/>
          </p:cNvSpPr>
          <p:nvPr>
            <p:ph sz="half" idx="2"/>
          </p:nvPr>
        </p:nvSpPr>
        <p:spPr>
          <a:xfrm>
            <a:off x="4648200" y="1242892"/>
            <a:ext cx="4038600" cy="4405487"/>
          </a:xfrm>
          <a:prstGeom prst="rect">
            <a:avLst/>
          </a:prstGeom>
        </p:spPr>
        <p:txBody>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Text Placeholder 3"/>
          <p:cNvSpPr>
            <a:spLocks noGrp="1"/>
          </p:cNvSpPr>
          <p:nvPr>
            <p:ph type="body" sz="quarter" idx="10" hasCustomPrompt="1"/>
          </p:nvPr>
        </p:nvSpPr>
        <p:spPr>
          <a:xfrm>
            <a:off x="6891130" y="6347103"/>
            <a:ext cx="2252870"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ample photo slide">
    <p:spTree>
      <p:nvGrpSpPr>
        <p:cNvPr id="1" name=""/>
        <p:cNvGrpSpPr/>
        <p:nvPr/>
      </p:nvGrpSpPr>
      <p:grpSpPr>
        <a:xfrm>
          <a:off x="0" y="0"/>
          <a:ext cx="0" cy="0"/>
          <a:chOff x="0" y="0"/>
          <a:chExt cx="0" cy="0"/>
        </a:xfrm>
      </p:grpSpPr>
      <p:pic>
        <p:nvPicPr>
          <p:cNvPr id="3" name="Picture 2" descr="5194045-LGPT.jpg"/>
          <p:cNvPicPr>
            <a:picLocks noChangeAspect="1"/>
          </p:cNvPicPr>
          <p:nvPr/>
        </p:nvPicPr>
        <p:blipFill>
          <a:blip r:embed="rId2" cstate="print"/>
          <a:srcRect l="2285" r="1460" b="6609"/>
          <a:stretch>
            <a:fillRect/>
          </a:stretch>
        </p:blipFill>
        <p:spPr>
          <a:xfrm>
            <a:off x="1326103" y="361390"/>
            <a:ext cx="6581422" cy="4257078"/>
          </a:xfrm>
          <a:prstGeom prst="roundRect">
            <a:avLst/>
          </a:prstGeom>
          <a:ln w="38100">
            <a:solidFill>
              <a:srgbClr val="003366"/>
            </a:solidFill>
          </a:ln>
          <a:effectLst>
            <a:outerShdw blurRad="292100" dist="139700" dir="2700000" algn="tl" rotWithShape="0">
              <a:srgbClr val="333333">
                <a:alpha val="65000"/>
              </a:srgbClr>
            </a:outerShdw>
          </a:effectLst>
        </p:spPr>
      </p:pic>
      <p:sp>
        <p:nvSpPr>
          <p:cNvPr id="5" name="Text Placeholder 3"/>
          <p:cNvSpPr>
            <a:spLocks noGrp="1"/>
          </p:cNvSpPr>
          <p:nvPr>
            <p:ph type="body" sz="quarter" idx="10" hasCustomPrompt="1"/>
          </p:nvPr>
        </p:nvSpPr>
        <p:spPr>
          <a:xfrm>
            <a:off x="7142923" y="6347103"/>
            <a:ext cx="2001078"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7" name="Text Placeholder 5"/>
          <p:cNvSpPr>
            <a:spLocks noGrp="1"/>
          </p:cNvSpPr>
          <p:nvPr>
            <p:ph type="body" sz="quarter" idx="15" hasCustomPrompt="1"/>
          </p:nvPr>
        </p:nvSpPr>
        <p:spPr>
          <a:xfrm>
            <a:off x="1660132" y="4799173"/>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Text Placeholder 5"/>
          <p:cNvSpPr>
            <a:spLocks noGrp="1"/>
          </p:cNvSpPr>
          <p:nvPr>
            <p:ph type="body" sz="quarter" idx="15" hasCustomPrompt="1"/>
          </p:nvPr>
        </p:nvSpPr>
        <p:spPr>
          <a:xfrm>
            <a:off x="1198800" y="5782329"/>
            <a:ext cx="2352675" cy="310319"/>
          </a:xfrm>
          <a:prstGeom prst="rect">
            <a:avLst/>
          </a:prstGeom>
        </p:spPr>
        <p:txBody>
          <a:bodyPr/>
          <a:lstStyle>
            <a:lvl1pPr>
              <a:buFontTx/>
              <a:buNone/>
              <a:defRPr sz="1400">
                <a:solidFill>
                  <a:schemeClr val="tx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
        <p:nvSpPr>
          <p:cNvPr id="7" name="Picture Placeholder 6"/>
          <p:cNvSpPr>
            <a:spLocks noGrp="1"/>
          </p:cNvSpPr>
          <p:nvPr>
            <p:ph type="pic" sz="quarter" idx="16"/>
          </p:nvPr>
        </p:nvSpPr>
        <p:spPr>
          <a:xfrm>
            <a:off x="1274348" y="542640"/>
            <a:ext cx="6705423" cy="4188354"/>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6" name="Text Placeholder 3"/>
          <p:cNvSpPr>
            <a:spLocks noGrp="1"/>
          </p:cNvSpPr>
          <p:nvPr>
            <p:ph type="body" sz="quarter" idx="10" hasCustomPrompt="1"/>
          </p:nvPr>
        </p:nvSpPr>
        <p:spPr>
          <a:xfrm>
            <a:off x="6600675" y="6347103"/>
            <a:ext cx="2543325"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sample layout">
    <p:spTree>
      <p:nvGrpSpPr>
        <p:cNvPr id="1" name=""/>
        <p:cNvGrpSpPr/>
        <p:nvPr/>
      </p:nvGrpSpPr>
      <p:grpSpPr>
        <a:xfrm>
          <a:off x="0" y="0"/>
          <a:ext cx="0" cy="0"/>
          <a:chOff x="0" y="0"/>
          <a:chExt cx="0" cy="0"/>
        </a:xfrm>
      </p:grpSpPr>
      <p:sp>
        <p:nvSpPr>
          <p:cNvPr id="8" name="Text Placeholder 9"/>
          <p:cNvSpPr>
            <a:spLocks noGrp="1"/>
          </p:cNvSpPr>
          <p:nvPr>
            <p:ph type="body" sz="quarter" idx="14" hasCustomPrompt="1"/>
          </p:nvPr>
        </p:nvSpPr>
        <p:spPr>
          <a:xfrm>
            <a:off x="1636874" y="4903659"/>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pic>
        <p:nvPicPr>
          <p:cNvPr id="9" name="Picture 1" descr="nationalquarantinemap.jpg"/>
          <p:cNvPicPr>
            <a:picLocks noChangeAspect="1"/>
          </p:cNvPicPr>
          <p:nvPr/>
        </p:nvPicPr>
        <p:blipFill>
          <a:blip r:embed="rId2" cstate="print"/>
          <a:stretch>
            <a:fillRect/>
          </a:stretch>
        </p:blipFill>
        <p:spPr bwMode="auto">
          <a:xfrm>
            <a:off x="1640314" y="498853"/>
            <a:ext cx="5895266" cy="4396804"/>
          </a:xfrm>
          <a:prstGeom prst="rect">
            <a:avLst/>
          </a:prstGeom>
          <a:ln w="38100">
            <a:solidFill>
              <a:srgbClr val="003366"/>
            </a:solidFill>
          </a:ln>
          <a:effectLst>
            <a:outerShdw blurRad="292100" dist="139700" dir="2700000" algn="tl" rotWithShape="0">
              <a:srgbClr val="333333">
                <a:alpha val="65000"/>
              </a:srgbClr>
            </a:outerShdw>
          </a:effectLst>
        </p:spPr>
      </p:pic>
      <p:sp>
        <p:nvSpPr>
          <p:cNvPr id="6" name="Text Placeholder 3"/>
          <p:cNvSpPr>
            <a:spLocks noGrp="1"/>
          </p:cNvSpPr>
          <p:nvPr>
            <p:ph type="body" sz="quarter" idx="10" hasCustomPrompt="1"/>
          </p:nvPr>
        </p:nvSpPr>
        <p:spPr>
          <a:xfrm>
            <a:off x="6547667" y="6347103"/>
            <a:ext cx="2596333"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3" name="Picture Placeholder 12"/>
          <p:cNvSpPr>
            <a:spLocks noGrp="1"/>
          </p:cNvSpPr>
          <p:nvPr>
            <p:ph type="pic" sz="quarter" idx="16"/>
          </p:nvPr>
        </p:nvSpPr>
        <p:spPr>
          <a:xfrm>
            <a:off x="940555" y="525283"/>
            <a:ext cx="7304087" cy="4392612"/>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5" name="Text Placeholder 3"/>
          <p:cNvSpPr>
            <a:spLocks noGrp="1"/>
          </p:cNvSpPr>
          <p:nvPr>
            <p:ph type="body" sz="quarter" idx="10" hasCustomPrompt="1"/>
          </p:nvPr>
        </p:nvSpPr>
        <p:spPr>
          <a:xfrm>
            <a:off x="6904383" y="6347103"/>
            <a:ext cx="2239617"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6" name="Text Placeholder 9"/>
          <p:cNvSpPr>
            <a:spLocks noGrp="1"/>
          </p:cNvSpPr>
          <p:nvPr>
            <p:ph type="body" sz="quarter" idx="14" hasCustomPrompt="1"/>
          </p:nvPr>
        </p:nvSpPr>
        <p:spPr>
          <a:xfrm>
            <a:off x="927653" y="4916911"/>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73FD8-AE2B-4BDC-B9FD-978E748C58AE}" type="datetimeFigureOut">
              <a:rPr lang="en-US" smtClean="0"/>
              <a:pPr/>
              <a:t>6/20/2017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840D704-5E8D-4809-8132-C558ED60D31F}" type="slidenum">
              <a:rPr lang="en-US" smtClean="0"/>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717454"/>
            <a:ext cx="7772400" cy="1470025"/>
          </a:xfrm>
          <a:prstGeom prst="rect">
            <a:avLst/>
          </a:prstGeom>
        </p:spPr>
        <p:txBody>
          <a:bodyPr/>
          <a:lstStyle>
            <a:lvl1pPr>
              <a:defRPr b="1">
                <a:solidFill>
                  <a:schemeClr val="bg1"/>
                </a:solidFill>
                <a:latin typeface="+mj-lt"/>
              </a:defRPr>
            </a:lvl1pPr>
          </a:lstStyle>
          <a:p>
            <a:r>
              <a:rPr lang="en-US" smtClean="0"/>
              <a:t>Click to edit Master title style</a:t>
            </a:r>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197816" y="226722"/>
            <a:ext cx="8787160" cy="8334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242893"/>
            <a:ext cx="4038600" cy="4349042"/>
          </a:xfrm>
          <a:prstGeom prst="rect">
            <a:avLst/>
          </a:prstGeom>
        </p:spPr>
        <p:txBody>
          <a:bodyPr/>
          <a:lstStyle>
            <a:lvl1pPr>
              <a:defRPr sz="2000" b="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3"/>
          <p:cNvSpPr>
            <a:spLocks noGrp="1"/>
          </p:cNvSpPr>
          <p:nvPr>
            <p:ph sz="half" idx="2"/>
          </p:nvPr>
        </p:nvSpPr>
        <p:spPr>
          <a:xfrm>
            <a:off x="4648200" y="1242892"/>
            <a:ext cx="4038600" cy="4405487"/>
          </a:xfrm>
          <a:prstGeom prst="rect">
            <a:avLst/>
          </a:prstGeom>
        </p:spPr>
        <p:txBody>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Text Placeholder 3"/>
          <p:cNvSpPr>
            <a:spLocks noGrp="1"/>
          </p:cNvSpPr>
          <p:nvPr>
            <p:ph type="body" sz="quarter" idx="10" hasCustomPrompt="1"/>
          </p:nvPr>
        </p:nvSpPr>
        <p:spPr>
          <a:xfrm>
            <a:off x="6891130" y="6347103"/>
            <a:ext cx="2252870"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ample photo slide">
    <p:spTree>
      <p:nvGrpSpPr>
        <p:cNvPr id="1" name=""/>
        <p:cNvGrpSpPr/>
        <p:nvPr/>
      </p:nvGrpSpPr>
      <p:grpSpPr>
        <a:xfrm>
          <a:off x="0" y="0"/>
          <a:ext cx="0" cy="0"/>
          <a:chOff x="0" y="0"/>
          <a:chExt cx="0" cy="0"/>
        </a:xfrm>
      </p:grpSpPr>
      <p:pic>
        <p:nvPicPr>
          <p:cNvPr id="3" name="Picture 2" descr="5194045-LGPT.jpg"/>
          <p:cNvPicPr>
            <a:picLocks noChangeAspect="1"/>
          </p:cNvPicPr>
          <p:nvPr/>
        </p:nvPicPr>
        <p:blipFill>
          <a:blip r:embed="rId2" cstate="print"/>
          <a:srcRect l="2285" r="1460" b="6609"/>
          <a:stretch>
            <a:fillRect/>
          </a:stretch>
        </p:blipFill>
        <p:spPr>
          <a:xfrm>
            <a:off x="1326103" y="361390"/>
            <a:ext cx="6581422" cy="4257078"/>
          </a:xfrm>
          <a:prstGeom prst="roundRect">
            <a:avLst/>
          </a:prstGeom>
          <a:ln w="38100">
            <a:solidFill>
              <a:srgbClr val="003366"/>
            </a:solidFill>
          </a:ln>
          <a:effectLst>
            <a:outerShdw blurRad="292100" dist="139700" dir="2700000" algn="tl" rotWithShape="0">
              <a:srgbClr val="333333">
                <a:alpha val="65000"/>
              </a:srgbClr>
            </a:outerShdw>
          </a:effectLst>
        </p:spPr>
      </p:pic>
      <p:sp>
        <p:nvSpPr>
          <p:cNvPr id="5" name="Text Placeholder 3"/>
          <p:cNvSpPr>
            <a:spLocks noGrp="1"/>
          </p:cNvSpPr>
          <p:nvPr>
            <p:ph type="body" sz="quarter" idx="10" hasCustomPrompt="1"/>
          </p:nvPr>
        </p:nvSpPr>
        <p:spPr>
          <a:xfrm>
            <a:off x="7142923" y="6347103"/>
            <a:ext cx="2001078"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7" name="Text Placeholder 5"/>
          <p:cNvSpPr>
            <a:spLocks noGrp="1"/>
          </p:cNvSpPr>
          <p:nvPr>
            <p:ph type="body" sz="quarter" idx="15" hasCustomPrompt="1"/>
          </p:nvPr>
        </p:nvSpPr>
        <p:spPr>
          <a:xfrm>
            <a:off x="1660132" y="4799173"/>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Text Placeholder 5"/>
          <p:cNvSpPr>
            <a:spLocks noGrp="1"/>
          </p:cNvSpPr>
          <p:nvPr>
            <p:ph type="body" sz="quarter" idx="15" hasCustomPrompt="1"/>
          </p:nvPr>
        </p:nvSpPr>
        <p:spPr>
          <a:xfrm>
            <a:off x="1198800" y="5782329"/>
            <a:ext cx="2352675" cy="310319"/>
          </a:xfrm>
          <a:prstGeom prst="rect">
            <a:avLst/>
          </a:prstGeom>
        </p:spPr>
        <p:txBody>
          <a:bodyPr/>
          <a:lstStyle>
            <a:lvl1pPr>
              <a:buFontTx/>
              <a:buNone/>
              <a:defRPr sz="1400">
                <a:solidFill>
                  <a:schemeClr val="tx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
        <p:nvSpPr>
          <p:cNvPr id="7" name="Picture Placeholder 6"/>
          <p:cNvSpPr>
            <a:spLocks noGrp="1"/>
          </p:cNvSpPr>
          <p:nvPr>
            <p:ph type="pic" sz="quarter" idx="16"/>
          </p:nvPr>
        </p:nvSpPr>
        <p:spPr>
          <a:xfrm>
            <a:off x="1274348" y="542640"/>
            <a:ext cx="6705423" cy="4188354"/>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6" name="Text Placeholder 3"/>
          <p:cNvSpPr>
            <a:spLocks noGrp="1"/>
          </p:cNvSpPr>
          <p:nvPr>
            <p:ph type="body" sz="quarter" idx="10" hasCustomPrompt="1"/>
          </p:nvPr>
        </p:nvSpPr>
        <p:spPr>
          <a:xfrm>
            <a:off x="6600675" y="6347103"/>
            <a:ext cx="2543325"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197816" y="226722"/>
            <a:ext cx="8787160" cy="8334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242893"/>
            <a:ext cx="4038600" cy="4349042"/>
          </a:xfrm>
          <a:prstGeom prst="rect">
            <a:avLst/>
          </a:prstGeom>
        </p:spPr>
        <p:txBody>
          <a:bodyPr/>
          <a:lstStyle>
            <a:lvl1pPr>
              <a:defRPr sz="2000" b="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3"/>
          <p:cNvSpPr>
            <a:spLocks noGrp="1"/>
          </p:cNvSpPr>
          <p:nvPr>
            <p:ph sz="half" idx="2"/>
          </p:nvPr>
        </p:nvSpPr>
        <p:spPr>
          <a:xfrm>
            <a:off x="4648200" y="1242892"/>
            <a:ext cx="4038600" cy="4405487"/>
          </a:xfrm>
          <a:prstGeom prst="rect">
            <a:avLst/>
          </a:prstGeom>
        </p:spPr>
        <p:txBody>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Text Placeholder 3"/>
          <p:cNvSpPr>
            <a:spLocks noGrp="1"/>
          </p:cNvSpPr>
          <p:nvPr>
            <p:ph type="body" sz="quarter" idx="10" hasCustomPrompt="1"/>
          </p:nvPr>
        </p:nvSpPr>
        <p:spPr>
          <a:xfrm>
            <a:off x="6891130" y="6347103"/>
            <a:ext cx="2252870"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ample layout">
    <p:spTree>
      <p:nvGrpSpPr>
        <p:cNvPr id="1" name=""/>
        <p:cNvGrpSpPr/>
        <p:nvPr/>
      </p:nvGrpSpPr>
      <p:grpSpPr>
        <a:xfrm>
          <a:off x="0" y="0"/>
          <a:ext cx="0" cy="0"/>
          <a:chOff x="0" y="0"/>
          <a:chExt cx="0" cy="0"/>
        </a:xfrm>
      </p:grpSpPr>
      <p:sp>
        <p:nvSpPr>
          <p:cNvPr id="8" name="Text Placeholder 9"/>
          <p:cNvSpPr>
            <a:spLocks noGrp="1"/>
          </p:cNvSpPr>
          <p:nvPr>
            <p:ph type="body" sz="quarter" idx="14" hasCustomPrompt="1"/>
          </p:nvPr>
        </p:nvSpPr>
        <p:spPr>
          <a:xfrm>
            <a:off x="1636874" y="4903659"/>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pic>
        <p:nvPicPr>
          <p:cNvPr id="9" name="Picture 1" descr="nationalquarantinemap.jpg"/>
          <p:cNvPicPr>
            <a:picLocks noChangeAspect="1"/>
          </p:cNvPicPr>
          <p:nvPr/>
        </p:nvPicPr>
        <p:blipFill>
          <a:blip r:embed="rId2" cstate="print"/>
          <a:stretch>
            <a:fillRect/>
          </a:stretch>
        </p:blipFill>
        <p:spPr bwMode="auto">
          <a:xfrm>
            <a:off x="1640314" y="498853"/>
            <a:ext cx="5895266" cy="4396804"/>
          </a:xfrm>
          <a:prstGeom prst="rect">
            <a:avLst/>
          </a:prstGeom>
          <a:ln w="38100">
            <a:solidFill>
              <a:srgbClr val="003366"/>
            </a:solidFill>
          </a:ln>
          <a:effectLst>
            <a:outerShdw blurRad="292100" dist="139700" dir="2700000" algn="tl" rotWithShape="0">
              <a:srgbClr val="333333">
                <a:alpha val="65000"/>
              </a:srgbClr>
            </a:outerShdw>
          </a:effectLst>
        </p:spPr>
      </p:pic>
      <p:sp>
        <p:nvSpPr>
          <p:cNvPr id="6" name="Text Placeholder 3"/>
          <p:cNvSpPr>
            <a:spLocks noGrp="1"/>
          </p:cNvSpPr>
          <p:nvPr>
            <p:ph type="body" sz="quarter" idx="10" hasCustomPrompt="1"/>
          </p:nvPr>
        </p:nvSpPr>
        <p:spPr>
          <a:xfrm>
            <a:off x="6547667" y="6347103"/>
            <a:ext cx="2596333"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3" name="Picture Placeholder 12"/>
          <p:cNvSpPr>
            <a:spLocks noGrp="1"/>
          </p:cNvSpPr>
          <p:nvPr>
            <p:ph type="pic" sz="quarter" idx="16"/>
          </p:nvPr>
        </p:nvSpPr>
        <p:spPr>
          <a:xfrm>
            <a:off x="940555" y="525283"/>
            <a:ext cx="7304087" cy="4392612"/>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5" name="Text Placeholder 3"/>
          <p:cNvSpPr>
            <a:spLocks noGrp="1"/>
          </p:cNvSpPr>
          <p:nvPr>
            <p:ph type="body" sz="quarter" idx="10" hasCustomPrompt="1"/>
          </p:nvPr>
        </p:nvSpPr>
        <p:spPr>
          <a:xfrm>
            <a:off x="6904383" y="6347103"/>
            <a:ext cx="2239617"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6" name="Text Placeholder 9"/>
          <p:cNvSpPr>
            <a:spLocks noGrp="1"/>
          </p:cNvSpPr>
          <p:nvPr>
            <p:ph type="body" sz="quarter" idx="14" hasCustomPrompt="1"/>
          </p:nvPr>
        </p:nvSpPr>
        <p:spPr>
          <a:xfrm>
            <a:off x="927653" y="4916911"/>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73FD8-AE2B-4BDC-B9FD-978E748C58AE}" type="datetimeFigureOut">
              <a:rPr lang="en-US" smtClean="0"/>
              <a:pPr/>
              <a:t>6/20/2017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840D704-5E8D-4809-8132-C558ED60D31F}" type="slidenum">
              <a:rPr lang="en-US" smtClean="0"/>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3075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2336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57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576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717454"/>
            <a:ext cx="7772400" cy="1470025"/>
          </a:xfrm>
          <a:prstGeom prst="rect">
            <a:avLst/>
          </a:prstGeom>
        </p:spPr>
        <p:txBody>
          <a:bodyPr/>
          <a:lstStyle>
            <a:lvl1pPr>
              <a:defRPr b="1">
                <a:solidFill>
                  <a:schemeClr val="bg1"/>
                </a:solidFill>
                <a:latin typeface="+mj-lt"/>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ample photo slide">
    <p:spTree>
      <p:nvGrpSpPr>
        <p:cNvPr id="1" name=""/>
        <p:cNvGrpSpPr/>
        <p:nvPr/>
      </p:nvGrpSpPr>
      <p:grpSpPr>
        <a:xfrm>
          <a:off x="0" y="0"/>
          <a:ext cx="0" cy="0"/>
          <a:chOff x="0" y="0"/>
          <a:chExt cx="0" cy="0"/>
        </a:xfrm>
      </p:grpSpPr>
      <p:pic>
        <p:nvPicPr>
          <p:cNvPr id="3" name="Picture 2" descr="5194045-LGPT.jpg"/>
          <p:cNvPicPr>
            <a:picLocks noChangeAspect="1"/>
          </p:cNvPicPr>
          <p:nvPr/>
        </p:nvPicPr>
        <p:blipFill>
          <a:blip r:embed="rId2" cstate="print"/>
          <a:srcRect l="2285" r="1460" b="6609"/>
          <a:stretch>
            <a:fillRect/>
          </a:stretch>
        </p:blipFill>
        <p:spPr>
          <a:xfrm>
            <a:off x="1326103" y="361390"/>
            <a:ext cx="6581422" cy="4257078"/>
          </a:xfrm>
          <a:prstGeom prst="roundRect">
            <a:avLst/>
          </a:prstGeom>
          <a:ln w="38100">
            <a:solidFill>
              <a:srgbClr val="003366"/>
            </a:solidFill>
          </a:ln>
          <a:effectLst>
            <a:outerShdw blurRad="292100" dist="139700" dir="2700000" algn="tl" rotWithShape="0">
              <a:srgbClr val="333333">
                <a:alpha val="65000"/>
              </a:srgbClr>
            </a:outerShdw>
          </a:effectLst>
        </p:spPr>
      </p:pic>
      <p:sp>
        <p:nvSpPr>
          <p:cNvPr id="5" name="Text Placeholder 3"/>
          <p:cNvSpPr>
            <a:spLocks noGrp="1"/>
          </p:cNvSpPr>
          <p:nvPr>
            <p:ph type="body" sz="quarter" idx="10" hasCustomPrompt="1"/>
          </p:nvPr>
        </p:nvSpPr>
        <p:spPr>
          <a:xfrm>
            <a:off x="7142923" y="6347103"/>
            <a:ext cx="2001078"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7" name="Text Placeholder 5"/>
          <p:cNvSpPr>
            <a:spLocks noGrp="1"/>
          </p:cNvSpPr>
          <p:nvPr>
            <p:ph type="body" sz="quarter" idx="15" hasCustomPrompt="1"/>
          </p:nvPr>
        </p:nvSpPr>
        <p:spPr>
          <a:xfrm>
            <a:off x="1660132" y="4799173"/>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0"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7" name="Title 1"/>
          <p:cNvSpPr>
            <a:spLocks noGrp="1"/>
          </p:cNvSpPr>
          <p:nvPr>
            <p:ph type="title"/>
          </p:nvPr>
        </p:nvSpPr>
        <p:spPr>
          <a:xfrm>
            <a:off x="197816" y="226722"/>
            <a:ext cx="8787160" cy="833451"/>
          </a:xfrm>
          <a:prstGeom prst="rect">
            <a:avLst/>
          </a:prstGeom>
        </p:spPr>
        <p:txBody>
          <a:bodyPr/>
          <a:lstStyle>
            <a:lvl1pPr>
              <a:defRPr sz="4000" b="1">
                <a:solidFill>
                  <a:schemeClr val="bg1"/>
                </a:solidFill>
              </a:defRPr>
            </a:lvl1pPr>
          </a:lstStyle>
          <a:p>
            <a:r>
              <a:rPr lang="en-US" smtClean="0"/>
              <a:t>Click to edit Master title style</a:t>
            </a:r>
            <a:endParaRPr lang="en-US" dirty="0"/>
          </a:p>
        </p:txBody>
      </p:sp>
      <p:sp>
        <p:nvSpPr>
          <p:cNvPr id="8" name="Content Placeholder 2"/>
          <p:cNvSpPr>
            <a:spLocks noGrp="1"/>
          </p:cNvSpPr>
          <p:nvPr>
            <p:ph sz="half" idx="1"/>
          </p:nvPr>
        </p:nvSpPr>
        <p:spPr>
          <a:xfrm>
            <a:off x="457200" y="1242893"/>
            <a:ext cx="4038600" cy="4349042"/>
          </a:xfrm>
          <a:prstGeom prst="rect">
            <a:avLst/>
          </a:prstGeom>
        </p:spPr>
        <p:txBody>
          <a:bodyPr/>
          <a:lstStyle>
            <a:lvl1pPr>
              <a:defRPr sz="2000" b="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9" name="Content Placeholder 3"/>
          <p:cNvSpPr>
            <a:spLocks noGrp="1"/>
          </p:cNvSpPr>
          <p:nvPr>
            <p:ph sz="half" idx="2"/>
          </p:nvPr>
        </p:nvSpPr>
        <p:spPr>
          <a:xfrm>
            <a:off x="4648200" y="1242892"/>
            <a:ext cx="4038600" cy="4405487"/>
          </a:xfrm>
          <a:prstGeom prst="rect">
            <a:avLst/>
          </a:prstGeom>
        </p:spPr>
        <p:txBody>
          <a:bodyPr/>
          <a:lstStyle>
            <a:lvl1pPr>
              <a:defRPr sz="2000">
                <a:solidFill>
                  <a:schemeClr val="bg1"/>
                </a:solidFill>
              </a:defRPr>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10" name="Text Placeholder 3"/>
          <p:cNvSpPr>
            <a:spLocks noGrp="1"/>
          </p:cNvSpPr>
          <p:nvPr>
            <p:ph type="body" sz="quarter" idx="10" hasCustomPrompt="1"/>
          </p:nvPr>
        </p:nvSpPr>
        <p:spPr>
          <a:xfrm>
            <a:off x="0" y="6347103"/>
            <a:ext cx="2252870"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Sample photo slide">
    <p:spTree>
      <p:nvGrpSpPr>
        <p:cNvPr id="1" name=""/>
        <p:cNvGrpSpPr/>
        <p:nvPr/>
      </p:nvGrpSpPr>
      <p:grpSpPr>
        <a:xfrm>
          <a:off x="0" y="0"/>
          <a:ext cx="0" cy="0"/>
          <a:chOff x="0" y="0"/>
          <a:chExt cx="0" cy="0"/>
        </a:xfrm>
      </p:grpSpPr>
      <p:pic>
        <p:nvPicPr>
          <p:cNvPr id="3" name="Picture 2" descr="5194045-LGPT.jpg"/>
          <p:cNvPicPr>
            <a:picLocks noChangeAspect="1"/>
          </p:cNvPicPr>
          <p:nvPr/>
        </p:nvPicPr>
        <p:blipFill>
          <a:blip r:embed="rId2" cstate="print"/>
          <a:srcRect l="2285" r="1460" b="6609"/>
          <a:stretch>
            <a:fillRect/>
          </a:stretch>
        </p:blipFill>
        <p:spPr>
          <a:xfrm>
            <a:off x="1326103" y="361390"/>
            <a:ext cx="6581422" cy="4257078"/>
          </a:xfrm>
          <a:prstGeom prst="roundRect">
            <a:avLst/>
          </a:prstGeom>
          <a:ln w="38100">
            <a:solidFill>
              <a:srgbClr val="003366"/>
            </a:solidFill>
          </a:ln>
          <a:effectLst>
            <a:outerShdw blurRad="292100" dist="139700" dir="2700000" algn="tl" rotWithShape="0">
              <a:srgbClr val="333333">
                <a:alpha val="65000"/>
              </a:srgbClr>
            </a:outerShdw>
          </a:effectLst>
        </p:spPr>
      </p:pic>
      <p:sp>
        <p:nvSpPr>
          <p:cNvPr id="5" name="Text Placeholder 3"/>
          <p:cNvSpPr>
            <a:spLocks noGrp="1"/>
          </p:cNvSpPr>
          <p:nvPr>
            <p:ph type="body" sz="quarter" idx="10" hasCustomPrompt="1"/>
          </p:nvPr>
        </p:nvSpPr>
        <p:spPr>
          <a:xfrm>
            <a:off x="0" y="6347103"/>
            <a:ext cx="2001078"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7" name="Text Placeholder 5"/>
          <p:cNvSpPr>
            <a:spLocks noGrp="1"/>
          </p:cNvSpPr>
          <p:nvPr>
            <p:ph type="body" sz="quarter" idx="15" hasCustomPrompt="1"/>
          </p:nvPr>
        </p:nvSpPr>
        <p:spPr>
          <a:xfrm>
            <a:off x="1660132" y="4799173"/>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cSld name="1_Custom Layout">
    <p:spTree>
      <p:nvGrpSpPr>
        <p:cNvPr id="1" name=""/>
        <p:cNvGrpSpPr/>
        <p:nvPr/>
      </p:nvGrpSpPr>
      <p:grpSpPr>
        <a:xfrm>
          <a:off x="0" y="0"/>
          <a:ext cx="0" cy="0"/>
          <a:chOff x="0" y="0"/>
          <a:chExt cx="0" cy="0"/>
        </a:xfrm>
      </p:grpSpPr>
      <p:sp>
        <p:nvSpPr>
          <p:cNvPr id="5" name="Text Placeholder 5"/>
          <p:cNvSpPr>
            <a:spLocks noGrp="1"/>
          </p:cNvSpPr>
          <p:nvPr>
            <p:ph type="body" sz="quarter" idx="15" hasCustomPrompt="1"/>
          </p:nvPr>
        </p:nvSpPr>
        <p:spPr>
          <a:xfrm>
            <a:off x="1291565" y="4735407"/>
            <a:ext cx="2352675" cy="310319"/>
          </a:xfrm>
          <a:prstGeom prst="rect">
            <a:avLst/>
          </a:prstGeom>
        </p:spPr>
        <p:txBody>
          <a:bodyPr/>
          <a:lstStyle>
            <a:lvl1pPr>
              <a:buFontTx/>
              <a:buNone/>
              <a:defRPr sz="1400">
                <a:solidFill>
                  <a:schemeClr val="bg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
        <p:nvSpPr>
          <p:cNvPr id="7" name="Picture Placeholder 6"/>
          <p:cNvSpPr>
            <a:spLocks noGrp="1"/>
          </p:cNvSpPr>
          <p:nvPr>
            <p:ph type="pic" sz="quarter" idx="16"/>
          </p:nvPr>
        </p:nvSpPr>
        <p:spPr>
          <a:xfrm>
            <a:off x="1274348" y="542640"/>
            <a:ext cx="6705423" cy="4188354"/>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6" name="Text Placeholder 3"/>
          <p:cNvSpPr>
            <a:spLocks noGrp="1"/>
          </p:cNvSpPr>
          <p:nvPr>
            <p:ph type="body" sz="quarter" idx="10" hasCustomPrompt="1"/>
          </p:nvPr>
        </p:nvSpPr>
        <p:spPr>
          <a:xfrm>
            <a:off x="0" y="6347103"/>
            <a:ext cx="2543325"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cSld name="sample layout">
    <p:spTree>
      <p:nvGrpSpPr>
        <p:cNvPr id="1" name=""/>
        <p:cNvGrpSpPr/>
        <p:nvPr/>
      </p:nvGrpSpPr>
      <p:grpSpPr>
        <a:xfrm>
          <a:off x="0" y="0"/>
          <a:ext cx="0" cy="0"/>
          <a:chOff x="0" y="0"/>
          <a:chExt cx="0" cy="0"/>
        </a:xfrm>
      </p:grpSpPr>
      <p:sp>
        <p:nvSpPr>
          <p:cNvPr id="8" name="Text Placeholder 9"/>
          <p:cNvSpPr>
            <a:spLocks noGrp="1"/>
          </p:cNvSpPr>
          <p:nvPr>
            <p:ph type="body" sz="quarter" idx="14" hasCustomPrompt="1"/>
          </p:nvPr>
        </p:nvSpPr>
        <p:spPr>
          <a:xfrm>
            <a:off x="1636874" y="4903659"/>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pic>
        <p:nvPicPr>
          <p:cNvPr id="9" name="Picture 1" descr="nationalquarantinemap.jpg"/>
          <p:cNvPicPr>
            <a:picLocks noChangeAspect="1"/>
          </p:cNvPicPr>
          <p:nvPr/>
        </p:nvPicPr>
        <p:blipFill>
          <a:blip r:embed="rId2" cstate="print"/>
          <a:stretch>
            <a:fillRect/>
          </a:stretch>
        </p:blipFill>
        <p:spPr bwMode="auto">
          <a:xfrm>
            <a:off x="1640314" y="498853"/>
            <a:ext cx="5895266" cy="4396804"/>
          </a:xfrm>
          <a:prstGeom prst="rect">
            <a:avLst/>
          </a:prstGeom>
          <a:ln w="38100">
            <a:solidFill>
              <a:srgbClr val="003366"/>
            </a:solidFill>
          </a:ln>
          <a:effectLst>
            <a:outerShdw blurRad="292100" dist="139700" dir="2700000" algn="tl" rotWithShape="0">
              <a:srgbClr val="333333">
                <a:alpha val="65000"/>
              </a:srgbClr>
            </a:outerShdw>
          </a:effectLst>
        </p:spPr>
      </p:pic>
      <p:sp>
        <p:nvSpPr>
          <p:cNvPr id="6" name="Text Placeholder 3"/>
          <p:cNvSpPr>
            <a:spLocks noGrp="1"/>
          </p:cNvSpPr>
          <p:nvPr>
            <p:ph type="body" sz="quarter" idx="10" hasCustomPrompt="1"/>
          </p:nvPr>
        </p:nvSpPr>
        <p:spPr>
          <a:xfrm>
            <a:off x="0" y="6347103"/>
            <a:ext cx="2596333"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1_Two Content">
    <p:spTree>
      <p:nvGrpSpPr>
        <p:cNvPr id="1" name=""/>
        <p:cNvGrpSpPr/>
        <p:nvPr/>
      </p:nvGrpSpPr>
      <p:grpSpPr>
        <a:xfrm>
          <a:off x="0" y="0"/>
          <a:ext cx="0" cy="0"/>
          <a:chOff x="0" y="0"/>
          <a:chExt cx="0" cy="0"/>
        </a:xfrm>
      </p:grpSpPr>
      <p:sp>
        <p:nvSpPr>
          <p:cNvPr id="13" name="Picture Placeholder 12"/>
          <p:cNvSpPr>
            <a:spLocks noGrp="1"/>
          </p:cNvSpPr>
          <p:nvPr>
            <p:ph type="pic" sz="quarter" idx="16"/>
          </p:nvPr>
        </p:nvSpPr>
        <p:spPr>
          <a:xfrm>
            <a:off x="940555" y="525283"/>
            <a:ext cx="7304087" cy="4392612"/>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5" name="Text Placeholder 3"/>
          <p:cNvSpPr>
            <a:spLocks noGrp="1"/>
          </p:cNvSpPr>
          <p:nvPr>
            <p:ph type="body" sz="quarter" idx="10" hasCustomPrompt="1"/>
          </p:nvPr>
        </p:nvSpPr>
        <p:spPr>
          <a:xfrm>
            <a:off x="0" y="6347103"/>
            <a:ext cx="2239617"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6" name="Text Placeholder 9"/>
          <p:cNvSpPr>
            <a:spLocks noGrp="1"/>
          </p:cNvSpPr>
          <p:nvPr>
            <p:ph type="body" sz="quarter" idx="14" hasCustomPrompt="1"/>
          </p:nvPr>
        </p:nvSpPr>
        <p:spPr>
          <a:xfrm>
            <a:off x="927653" y="4916911"/>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7569713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5" name="Text Placeholder 5"/>
          <p:cNvSpPr>
            <a:spLocks noGrp="1"/>
          </p:cNvSpPr>
          <p:nvPr>
            <p:ph type="body" sz="quarter" idx="15" hasCustomPrompt="1"/>
          </p:nvPr>
        </p:nvSpPr>
        <p:spPr>
          <a:xfrm>
            <a:off x="1198800" y="5782329"/>
            <a:ext cx="2352675" cy="310319"/>
          </a:xfrm>
          <a:prstGeom prst="rect">
            <a:avLst/>
          </a:prstGeom>
        </p:spPr>
        <p:txBody>
          <a:bodyPr/>
          <a:lstStyle>
            <a:lvl1pPr>
              <a:buFontTx/>
              <a:buNone/>
              <a:defRPr sz="1400">
                <a:solidFill>
                  <a:schemeClr val="tx1"/>
                </a:solidFill>
              </a:defRPr>
            </a:lvl1pPr>
            <a:lvl2pPr>
              <a:buFontTx/>
              <a:buNone/>
              <a:defRPr sz="1400"/>
            </a:lvl2pPr>
            <a:lvl3pPr>
              <a:buFontTx/>
              <a:buNone/>
              <a:defRPr sz="1400"/>
            </a:lvl3pPr>
            <a:lvl4pPr>
              <a:buFontTx/>
              <a:buNone/>
              <a:defRPr sz="1400"/>
            </a:lvl4pPr>
            <a:lvl5pPr>
              <a:buFontTx/>
              <a:buNone/>
              <a:defRPr sz="1400"/>
            </a:lvl5pPr>
          </a:lstStyle>
          <a:p>
            <a:pPr lvl="0"/>
            <a:r>
              <a:rPr lang="en-US" dirty="0" smtClean="0"/>
              <a:t>Photo caption 14 pt</a:t>
            </a:r>
            <a:endParaRPr lang="en-US" dirty="0"/>
          </a:p>
        </p:txBody>
      </p:sp>
      <p:sp>
        <p:nvSpPr>
          <p:cNvPr id="7" name="Picture Placeholder 6"/>
          <p:cNvSpPr>
            <a:spLocks noGrp="1"/>
          </p:cNvSpPr>
          <p:nvPr>
            <p:ph type="pic" sz="quarter" idx="16"/>
          </p:nvPr>
        </p:nvSpPr>
        <p:spPr>
          <a:xfrm>
            <a:off x="1274348" y="542640"/>
            <a:ext cx="6705423" cy="4188354"/>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6" name="Text Placeholder 3"/>
          <p:cNvSpPr>
            <a:spLocks noGrp="1"/>
          </p:cNvSpPr>
          <p:nvPr>
            <p:ph type="body" sz="quarter" idx="10" hasCustomPrompt="1"/>
          </p:nvPr>
        </p:nvSpPr>
        <p:spPr>
          <a:xfrm>
            <a:off x="6600675" y="6347103"/>
            <a:ext cx="2543325"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416149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198548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0284969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384614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94655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390292" y="237003"/>
            <a:ext cx="8363415" cy="755151"/>
          </a:xfrm>
          <a:prstGeom prst="rect">
            <a:avLst/>
          </a:prstGeom>
        </p:spPr>
        <p:txBody>
          <a:bodyPr/>
          <a:lstStyle>
            <a:lvl1pPr>
              <a:defRPr sz="4000" b="1">
                <a:solidFill>
                  <a:schemeClr val="bg1"/>
                </a:solidFill>
              </a:defRPr>
            </a:lvl1pPr>
          </a:lstStyle>
          <a:p>
            <a:r>
              <a:rPr lang="en-US" dirty="0" smtClean="0"/>
              <a:t>Title is 44pt Calibri, in this location</a:t>
            </a:r>
            <a:endParaRPr lang="en-US" dirty="0"/>
          </a:p>
        </p:txBody>
      </p:sp>
      <p:sp>
        <p:nvSpPr>
          <p:cNvPr id="8" name="Subtitle 2"/>
          <p:cNvSpPr>
            <a:spLocks noGrp="1"/>
          </p:cNvSpPr>
          <p:nvPr>
            <p:ph type="subTitle" idx="1" hasCustomPrompt="1"/>
          </p:nvPr>
        </p:nvSpPr>
        <p:spPr>
          <a:xfrm>
            <a:off x="881876" y="1192696"/>
            <a:ext cx="7347724" cy="4200939"/>
          </a:xfrm>
          <a:prstGeom prst="rect">
            <a:avLst/>
          </a:prstGeom>
        </p:spPr>
        <p:txBody>
          <a:bodyPr/>
          <a:lstStyle>
            <a:lvl1pPr marL="457200" indent="-457200" algn="l">
              <a:buFont typeface="Arial" pitchFamily="34" charset="0"/>
              <a:buChar char="•"/>
              <a:defRPr sz="20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Content goes here in 20pt Calibri</a:t>
            </a:r>
          </a:p>
          <a:p>
            <a:endParaRPr lang="en-US" dirty="0" smtClean="0"/>
          </a:p>
          <a:p>
            <a:endParaRPr lang="en-US" dirty="0" smtClean="0"/>
          </a:p>
          <a:p>
            <a:endParaRPr lang="en-US" dirty="0" smtClean="0"/>
          </a:p>
          <a:p>
            <a:r>
              <a:rPr lang="en-US" dirty="0" smtClean="0"/>
              <a:t>Even bulleted text</a:t>
            </a:r>
            <a:endParaRPr lang="en-US" dirty="0"/>
          </a:p>
        </p:txBody>
      </p:sp>
      <p:sp>
        <p:nvSpPr>
          <p:cNvPr id="9" name="Text Placeholder 8"/>
          <p:cNvSpPr>
            <a:spLocks noGrp="1"/>
          </p:cNvSpPr>
          <p:nvPr>
            <p:ph type="body" sz="quarter" idx="13" hasCustomPrompt="1"/>
          </p:nvPr>
        </p:nvSpPr>
        <p:spPr>
          <a:xfrm>
            <a:off x="901148" y="5452129"/>
            <a:ext cx="7315199" cy="501651"/>
          </a:xfrm>
          <a:prstGeom prst="rect">
            <a:avLst/>
          </a:prstGeom>
        </p:spPr>
        <p:txBody>
          <a:bodyPr/>
          <a:lstStyle>
            <a:lvl1pPr>
              <a:buFontTx/>
              <a:buNone/>
              <a:defRPr sz="1200">
                <a:solidFill>
                  <a:schemeClr val="bg1"/>
                </a:solidFill>
              </a:defRPr>
            </a:lvl1pPr>
          </a:lstStyle>
          <a:p>
            <a:pPr>
              <a:defRPr/>
            </a:pPr>
            <a:r>
              <a:rPr lang="en-US" dirty="0" smtClean="0"/>
              <a:t>If photo has caption, it goes here  and  is 14 pt </a:t>
            </a:r>
            <a:r>
              <a:rPr lang="en-US" dirty="0" err="1" smtClean="0"/>
              <a:t>callibri</a:t>
            </a:r>
            <a:endParaRPr lang="en-US" dirty="0"/>
          </a:p>
        </p:txBody>
      </p:sp>
      <p:sp>
        <p:nvSpPr>
          <p:cNvPr id="6" name="Text Placeholder 3"/>
          <p:cNvSpPr>
            <a:spLocks noGrp="1"/>
          </p:cNvSpPr>
          <p:nvPr>
            <p:ph type="body" sz="quarter" idx="10" hasCustomPrompt="1"/>
          </p:nvPr>
        </p:nvSpPr>
        <p:spPr>
          <a:xfrm>
            <a:off x="7077754" y="6347103"/>
            <a:ext cx="2066246"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ample layout">
    <p:spTree>
      <p:nvGrpSpPr>
        <p:cNvPr id="1" name=""/>
        <p:cNvGrpSpPr/>
        <p:nvPr/>
      </p:nvGrpSpPr>
      <p:grpSpPr>
        <a:xfrm>
          <a:off x="0" y="0"/>
          <a:ext cx="0" cy="0"/>
          <a:chOff x="0" y="0"/>
          <a:chExt cx="0" cy="0"/>
        </a:xfrm>
      </p:grpSpPr>
      <p:sp>
        <p:nvSpPr>
          <p:cNvPr id="8" name="Text Placeholder 9"/>
          <p:cNvSpPr>
            <a:spLocks noGrp="1"/>
          </p:cNvSpPr>
          <p:nvPr>
            <p:ph type="body" sz="quarter" idx="14" hasCustomPrompt="1"/>
          </p:nvPr>
        </p:nvSpPr>
        <p:spPr>
          <a:xfrm>
            <a:off x="1636874" y="4903659"/>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pic>
        <p:nvPicPr>
          <p:cNvPr id="9" name="Picture 1" descr="nationalquarantinemap.jpg"/>
          <p:cNvPicPr>
            <a:picLocks noChangeAspect="1"/>
          </p:cNvPicPr>
          <p:nvPr/>
        </p:nvPicPr>
        <p:blipFill>
          <a:blip r:embed="rId2" cstate="print"/>
          <a:stretch>
            <a:fillRect/>
          </a:stretch>
        </p:blipFill>
        <p:spPr bwMode="auto">
          <a:xfrm>
            <a:off x="1640314" y="498853"/>
            <a:ext cx="5895266" cy="4396804"/>
          </a:xfrm>
          <a:prstGeom prst="rect">
            <a:avLst/>
          </a:prstGeom>
          <a:ln w="38100">
            <a:solidFill>
              <a:srgbClr val="003366"/>
            </a:solidFill>
          </a:ln>
          <a:effectLst>
            <a:outerShdw blurRad="292100" dist="139700" dir="2700000" algn="tl" rotWithShape="0">
              <a:srgbClr val="333333">
                <a:alpha val="65000"/>
              </a:srgbClr>
            </a:outerShdw>
          </a:effectLst>
        </p:spPr>
      </p:pic>
      <p:sp>
        <p:nvSpPr>
          <p:cNvPr id="6" name="Text Placeholder 3"/>
          <p:cNvSpPr>
            <a:spLocks noGrp="1"/>
          </p:cNvSpPr>
          <p:nvPr>
            <p:ph type="body" sz="quarter" idx="10" hasCustomPrompt="1"/>
          </p:nvPr>
        </p:nvSpPr>
        <p:spPr>
          <a:xfrm>
            <a:off x="6547667" y="6347103"/>
            <a:ext cx="2596333"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13" name="Picture Placeholder 12"/>
          <p:cNvSpPr>
            <a:spLocks noGrp="1"/>
          </p:cNvSpPr>
          <p:nvPr>
            <p:ph type="pic" sz="quarter" idx="16"/>
          </p:nvPr>
        </p:nvSpPr>
        <p:spPr>
          <a:xfrm>
            <a:off x="940555" y="525283"/>
            <a:ext cx="7304087" cy="4392612"/>
          </a:xfrm>
          <a:prstGeom prst="rect">
            <a:avLst/>
          </a:prstGeom>
        </p:spPr>
        <p:txBody>
          <a:bodyPr/>
          <a:lstStyle>
            <a:lvl1pPr>
              <a:defRPr>
                <a:solidFill>
                  <a:schemeClr val="bg1"/>
                </a:solidFill>
              </a:defRPr>
            </a:lvl1pPr>
          </a:lstStyle>
          <a:p>
            <a:r>
              <a:rPr lang="en-US" dirty="0" smtClean="0"/>
              <a:t>Click icon to add picture</a:t>
            </a:r>
            <a:endParaRPr lang="en-US" dirty="0"/>
          </a:p>
        </p:txBody>
      </p:sp>
      <p:sp>
        <p:nvSpPr>
          <p:cNvPr id="5" name="Text Placeholder 3"/>
          <p:cNvSpPr>
            <a:spLocks noGrp="1"/>
          </p:cNvSpPr>
          <p:nvPr>
            <p:ph type="body" sz="quarter" idx="10" hasCustomPrompt="1"/>
          </p:nvPr>
        </p:nvSpPr>
        <p:spPr>
          <a:xfrm>
            <a:off x="6904383" y="6347103"/>
            <a:ext cx="2239617" cy="510897"/>
          </a:xfrm>
          <a:prstGeom prst="rect">
            <a:avLst/>
          </a:prstGeom>
        </p:spPr>
        <p:txBody>
          <a:bodyPr/>
          <a:lstStyle>
            <a:lvl1pPr>
              <a:buNone/>
              <a:defRPr sz="1100">
                <a:solidFill>
                  <a:schemeClr val="bg1"/>
                </a:solidFill>
              </a:defRPr>
            </a:lvl1pPr>
            <a:lvl2pPr>
              <a:buNone/>
              <a:defRPr sz="1100"/>
            </a:lvl2pPr>
            <a:lvl3pPr>
              <a:buNone/>
              <a:defRPr sz="1100"/>
            </a:lvl3pPr>
            <a:lvl4pPr>
              <a:buNone/>
              <a:defRPr sz="1100"/>
            </a:lvl4pPr>
            <a:lvl5pPr>
              <a:buNone/>
              <a:defRPr sz="1100"/>
            </a:lvl5pPr>
          </a:lstStyle>
          <a:p>
            <a:pPr lvl="0"/>
            <a:r>
              <a:rPr lang="en-US" dirty="0" smtClean="0"/>
              <a:t>Photo credit goes here</a:t>
            </a:r>
            <a:endParaRPr lang="en-US" dirty="0"/>
          </a:p>
        </p:txBody>
      </p:sp>
      <p:sp>
        <p:nvSpPr>
          <p:cNvPr id="6" name="Text Placeholder 9"/>
          <p:cNvSpPr>
            <a:spLocks noGrp="1"/>
          </p:cNvSpPr>
          <p:nvPr>
            <p:ph type="body" sz="quarter" idx="14" hasCustomPrompt="1"/>
          </p:nvPr>
        </p:nvSpPr>
        <p:spPr>
          <a:xfrm>
            <a:off x="927653" y="4916911"/>
            <a:ext cx="2352675" cy="377825"/>
          </a:xfrm>
          <a:prstGeom prst="rect">
            <a:avLst/>
          </a:prstGeom>
        </p:spPr>
        <p:txBody>
          <a:bodyPr/>
          <a:lstStyle>
            <a:lvl1pPr>
              <a:buFontTx/>
              <a:buNone/>
              <a:defRPr sz="1400">
                <a:solidFill>
                  <a:schemeClr val="bg1"/>
                </a:solidFill>
              </a:defRPr>
            </a:lvl1pPr>
          </a:lstStyle>
          <a:p>
            <a:pPr lvl="0"/>
            <a:r>
              <a:rPr lang="en-US" dirty="0" smtClean="0"/>
              <a:t>Photo caption here @ 14 pt</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9C73FD8-AE2B-4BDC-B9FD-978E748C58AE}" type="datetimeFigureOut">
              <a:rPr lang="en-US" smtClean="0"/>
              <a:pPr/>
              <a:t>6/20/2017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6840D704-5E8D-4809-8132-C558ED60D31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6" name="Title 1"/>
          <p:cNvSpPr>
            <a:spLocks noGrp="1"/>
          </p:cNvSpPr>
          <p:nvPr>
            <p:ph type="ctrTitle"/>
          </p:nvPr>
        </p:nvSpPr>
        <p:spPr>
          <a:xfrm>
            <a:off x="685800" y="2717454"/>
            <a:ext cx="7772400" cy="1470025"/>
          </a:xfrm>
          <a:prstGeom prst="rect">
            <a:avLst/>
          </a:prstGeom>
        </p:spPr>
        <p:txBody>
          <a:bodyPr/>
          <a:lstStyle>
            <a:lvl1pPr>
              <a:defRPr b="1">
                <a:solidFill>
                  <a:schemeClr val="bg1"/>
                </a:solidFill>
                <a:latin typeface="+mj-lt"/>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10" Type="http://schemas.openxmlformats.org/officeDocument/2006/relationships/image" Target="../media/image1.png"/><Relationship Id="rId4" Type="http://schemas.openxmlformats.org/officeDocument/2006/relationships/slideLayout" Target="../slideLayouts/slideLayout12.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5" Type="http://schemas.openxmlformats.org/officeDocument/2006/relationships/slideLayout" Target="../slideLayouts/slideLayout21.xml"/><Relationship Id="rId10"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10" Type="http://schemas.openxmlformats.org/officeDocument/2006/relationships/image" Target="../media/image1.png"/><Relationship Id="rId4" Type="http://schemas.openxmlformats.org/officeDocument/2006/relationships/slideLayout" Target="../slideLayouts/slideLayout28.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18" Type="http://schemas.openxmlformats.org/officeDocument/2006/relationships/image" Target="../media/image1.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5.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6.xml"/><Relationship Id="rId3" Type="http://schemas.openxmlformats.org/officeDocument/2006/relationships/slideLayout" Target="../slideLayouts/slideLayout51.xml"/><Relationship Id="rId7" Type="http://schemas.openxmlformats.org/officeDocument/2006/relationships/slideLayout" Target="../slideLayouts/slideLayout55.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5" Type="http://schemas.openxmlformats.org/officeDocument/2006/relationships/slideLayout" Target="../slideLayouts/slideLayout53.xml"/><Relationship Id="rId10" Type="http://schemas.openxmlformats.org/officeDocument/2006/relationships/image" Target="../media/image4.jpeg"/><Relationship Id="rId4" Type="http://schemas.openxmlformats.org/officeDocument/2006/relationships/slideLayout" Target="../slideLayouts/slideLayout52.xml"/><Relationship Id="rId9" Type="http://schemas.openxmlformats.org/officeDocument/2006/relationships/theme" Target="../theme/theme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21A5"/>
        </a:solidFill>
        <a:effectLst/>
      </p:bgPr>
    </p:bg>
    <p:spTree>
      <p:nvGrpSpPr>
        <p:cNvPr id="1" name=""/>
        <p:cNvGrpSpPr/>
        <p:nvPr/>
      </p:nvGrpSpPr>
      <p:grpSpPr>
        <a:xfrm>
          <a:off x="0" y="0"/>
          <a:ext cx="0" cy="0"/>
          <a:chOff x="0" y="0"/>
          <a:chExt cx="0" cy="0"/>
        </a:xfrm>
      </p:grpSpPr>
      <p:sp>
        <p:nvSpPr>
          <p:cNvPr id="9" name="Rectangle 8"/>
          <p:cNvSpPr/>
          <p:nvPr/>
        </p:nvSpPr>
        <p:spPr>
          <a:xfrm flipH="1">
            <a:off x="-1" y="914400"/>
            <a:ext cx="9144000" cy="594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0"/>
          <p:cNvSpPr txBox="1">
            <a:spLocks/>
          </p:cNvSpPr>
          <p:nvPr/>
        </p:nvSpPr>
        <p:spPr>
          <a:xfrm>
            <a:off x="0" y="6276622"/>
            <a:ext cx="6581422" cy="581379"/>
          </a:xfrm>
          <a:prstGeom prst="rect">
            <a:avLst/>
          </a:prstGeom>
        </p:spPr>
        <p:txBody>
          <a:bodyPr/>
          <a:lstStyle>
            <a:lvl1pPr>
              <a:buFontTx/>
              <a:buNone/>
              <a:defRPr sz="1100">
                <a:solidFill>
                  <a:schemeClr val="bg1"/>
                </a:solidFill>
              </a:defRPr>
            </a:lvl1pPr>
            <a:lvl2pPr>
              <a:defRPr sz="1100"/>
            </a:lvl2pPr>
            <a:lvl3pPr>
              <a:defRPr sz="1100"/>
            </a:lvl3pPr>
            <a:lvl4pPr>
              <a:defRPr sz="1100"/>
            </a:lvl4pPr>
            <a:lvl5pPr>
              <a:defRPr sz="1100"/>
            </a:lvl5p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Rectangle 9"/>
          <p:cNvSpPr/>
          <p:nvPr/>
        </p:nvSpPr>
        <p:spPr>
          <a:xfrm>
            <a:off x="0" y="892366"/>
            <a:ext cx="9144000" cy="5965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orange ifas logo.png"/>
          <p:cNvPicPr>
            <a:picLocks noChangeAspect="1"/>
          </p:cNvPicPr>
          <p:nvPr/>
        </p:nvPicPr>
        <p:blipFill>
          <a:blip r:embed="rId10" cstate="print"/>
          <a:stretch>
            <a:fillRect/>
          </a:stretch>
        </p:blipFill>
        <p:spPr>
          <a:xfrm>
            <a:off x="79512" y="6109251"/>
            <a:ext cx="2099960" cy="682487"/>
          </a:xfrm>
          <a:prstGeom prst="rect">
            <a:avLst/>
          </a:prstGeom>
        </p:spPr>
      </p:pic>
      <p:sp>
        <p:nvSpPr>
          <p:cNvPr id="14" name="Rectangle 13"/>
          <p:cNvSpPr/>
          <p:nvPr/>
        </p:nvSpPr>
        <p:spPr>
          <a:xfrm>
            <a:off x="27432" y="5976728"/>
            <a:ext cx="9116568" cy="53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021A5"/>
        </a:solidFill>
        <a:effectLst/>
      </p:bgPr>
    </p:bg>
    <p:spTree>
      <p:nvGrpSpPr>
        <p:cNvPr id="1" name=""/>
        <p:cNvGrpSpPr/>
        <p:nvPr/>
      </p:nvGrpSpPr>
      <p:grpSpPr>
        <a:xfrm>
          <a:off x="0" y="0"/>
          <a:ext cx="0" cy="0"/>
          <a:chOff x="0" y="0"/>
          <a:chExt cx="0" cy="0"/>
        </a:xfrm>
      </p:grpSpPr>
      <p:sp>
        <p:nvSpPr>
          <p:cNvPr id="9" name="Rectangle 8"/>
          <p:cNvSpPr/>
          <p:nvPr/>
        </p:nvSpPr>
        <p:spPr>
          <a:xfrm flipH="1">
            <a:off x="-1" y="914400"/>
            <a:ext cx="9144000" cy="594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0"/>
          <p:cNvSpPr txBox="1">
            <a:spLocks/>
          </p:cNvSpPr>
          <p:nvPr/>
        </p:nvSpPr>
        <p:spPr>
          <a:xfrm>
            <a:off x="0" y="6276622"/>
            <a:ext cx="6581422" cy="581379"/>
          </a:xfrm>
          <a:prstGeom prst="rect">
            <a:avLst/>
          </a:prstGeom>
        </p:spPr>
        <p:txBody>
          <a:bodyPr/>
          <a:lstStyle>
            <a:lvl1pPr>
              <a:buFontTx/>
              <a:buNone/>
              <a:defRPr sz="1100">
                <a:solidFill>
                  <a:schemeClr val="bg1"/>
                </a:solidFill>
              </a:defRPr>
            </a:lvl1pPr>
            <a:lvl2pPr>
              <a:defRPr sz="1100"/>
            </a:lvl2pPr>
            <a:lvl3pPr>
              <a:defRPr sz="1100"/>
            </a:lvl3pPr>
            <a:lvl4pPr>
              <a:defRPr sz="1100"/>
            </a:lvl4pPr>
            <a:lvl5pPr>
              <a:defRPr sz="1100"/>
            </a:lvl5p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Rectangle 9"/>
          <p:cNvSpPr/>
          <p:nvPr/>
        </p:nvSpPr>
        <p:spPr>
          <a:xfrm>
            <a:off x="0" y="892366"/>
            <a:ext cx="9144000" cy="5965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orange ifas logo.png"/>
          <p:cNvPicPr>
            <a:picLocks noChangeAspect="1"/>
          </p:cNvPicPr>
          <p:nvPr/>
        </p:nvPicPr>
        <p:blipFill>
          <a:blip r:embed="rId10" cstate="print"/>
          <a:stretch>
            <a:fillRect/>
          </a:stretch>
        </p:blipFill>
        <p:spPr>
          <a:xfrm>
            <a:off x="6977780" y="6069497"/>
            <a:ext cx="2099960" cy="682487"/>
          </a:xfrm>
          <a:prstGeom prst="rect">
            <a:avLst/>
          </a:prstGeom>
        </p:spPr>
      </p:pic>
      <p:sp>
        <p:nvSpPr>
          <p:cNvPr id="14" name="Rectangle 13"/>
          <p:cNvSpPr/>
          <p:nvPr/>
        </p:nvSpPr>
        <p:spPr>
          <a:xfrm>
            <a:off x="27432" y="5910468"/>
            <a:ext cx="9116568" cy="53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21A5"/>
        </a:solidFill>
        <a:effectLst/>
      </p:bgPr>
    </p:bg>
    <p:spTree>
      <p:nvGrpSpPr>
        <p:cNvPr id="1" name=""/>
        <p:cNvGrpSpPr/>
        <p:nvPr/>
      </p:nvGrpSpPr>
      <p:grpSpPr>
        <a:xfrm>
          <a:off x="0" y="0"/>
          <a:ext cx="0" cy="0"/>
          <a:chOff x="0" y="0"/>
          <a:chExt cx="0" cy="0"/>
        </a:xfrm>
      </p:grpSpPr>
      <p:sp>
        <p:nvSpPr>
          <p:cNvPr id="9" name="Rectangle 8"/>
          <p:cNvSpPr/>
          <p:nvPr/>
        </p:nvSpPr>
        <p:spPr>
          <a:xfrm flipH="1">
            <a:off x="-1" y="914400"/>
            <a:ext cx="9144000" cy="594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0"/>
          <p:cNvSpPr txBox="1">
            <a:spLocks/>
          </p:cNvSpPr>
          <p:nvPr/>
        </p:nvSpPr>
        <p:spPr>
          <a:xfrm>
            <a:off x="0" y="6276622"/>
            <a:ext cx="6581422" cy="581379"/>
          </a:xfrm>
          <a:prstGeom prst="rect">
            <a:avLst/>
          </a:prstGeom>
        </p:spPr>
        <p:txBody>
          <a:bodyPr/>
          <a:lstStyle>
            <a:lvl1pPr>
              <a:buFontTx/>
              <a:buNone/>
              <a:defRPr sz="1100">
                <a:solidFill>
                  <a:schemeClr val="bg1"/>
                </a:solidFill>
              </a:defRPr>
            </a:lvl1pPr>
            <a:lvl2pPr>
              <a:defRPr sz="1100"/>
            </a:lvl2pPr>
            <a:lvl3pPr>
              <a:defRPr sz="1100"/>
            </a:lvl3pPr>
            <a:lvl4pPr>
              <a:defRPr sz="1100"/>
            </a:lvl4pPr>
            <a:lvl5pPr>
              <a:defRPr sz="1100"/>
            </a:lvl5p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Rectangle 9"/>
          <p:cNvSpPr/>
          <p:nvPr/>
        </p:nvSpPr>
        <p:spPr>
          <a:xfrm>
            <a:off x="0" y="892366"/>
            <a:ext cx="9144000" cy="5965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orange ifas logo.png"/>
          <p:cNvPicPr>
            <a:picLocks noChangeAspect="1"/>
          </p:cNvPicPr>
          <p:nvPr/>
        </p:nvPicPr>
        <p:blipFill>
          <a:blip r:embed="rId10" cstate="print"/>
          <a:stretch>
            <a:fillRect/>
          </a:stretch>
        </p:blipFill>
        <p:spPr>
          <a:xfrm>
            <a:off x="6977780" y="6069497"/>
            <a:ext cx="2099960" cy="682487"/>
          </a:xfrm>
          <a:prstGeom prst="rect">
            <a:avLst/>
          </a:prstGeom>
        </p:spPr>
      </p:pic>
      <p:sp>
        <p:nvSpPr>
          <p:cNvPr id="14" name="Rectangle 13"/>
          <p:cNvSpPr/>
          <p:nvPr/>
        </p:nvSpPr>
        <p:spPr>
          <a:xfrm>
            <a:off x="27432" y="5910468"/>
            <a:ext cx="9116568" cy="53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6"/>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021A5"/>
        </a:solidFill>
        <a:effectLst/>
      </p:bgPr>
    </p:bg>
    <p:spTree>
      <p:nvGrpSpPr>
        <p:cNvPr id="1" name=""/>
        <p:cNvGrpSpPr/>
        <p:nvPr/>
      </p:nvGrpSpPr>
      <p:grpSpPr>
        <a:xfrm>
          <a:off x="0" y="0"/>
          <a:ext cx="0" cy="0"/>
          <a:chOff x="0" y="0"/>
          <a:chExt cx="0" cy="0"/>
        </a:xfrm>
      </p:grpSpPr>
      <p:sp>
        <p:nvSpPr>
          <p:cNvPr id="9" name="Rectangle 8"/>
          <p:cNvSpPr/>
          <p:nvPr/>
        </p:nvSpPr>
        <p:spPr>
          <a:xfrm flipH="1">
            <a:off x="-1" y="914400"/>
            <a:ext cx="9144000" cy="5943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10"/>
          <p:cNvSpPr txBox="1">
            <a:spLocks/>
          </p:cNvSpPr>
          <p:nvPr/>
        </p:nvSpPr>
        <p:spPr>
          <a:xfrm>
            <a:off x="0" y="6276622"/>
            <a:ext cx="6581422" cy="581379"/>
          </a:xfrm>
          <a:prstGeom prst="rect">
            <a:avLst/>
          </a:prstGeom>
        </p:spPr>
        <p:txBody>
          <a:bodyPr/>
          <a:lstStyle>
            <a:lvl1pPr>
              <a:buFontTx/>
              <a:buNone/>
              <a:defRPr sz="1100">
                <a:solidFill>
                  <a:schemeClr val="bg1"/>
                </a:solidFill>
              </a:defRPr>
            </a:lvl1pPr>
            <a:lvl2pPr>
              <a:defRPr sz="1100"/>
            </a:lvl2pPr>
            <a:lvl3pPr>
              <a:defRPr sz="1100"/>
            </a:lvl3pPr>
            <a:lvl4pPr>
              <a:defRPr sz="1100"/>
            </a:lvl4pPr>
            <a:lvl5pPr>
              <a:defRPr sz="1100"/>
            </a:lvl5pPr>
          </a:lstStyle>
          <a:p>
            <a:pPr marL="342900" marR="0" lvl="0" indent="-342900" algn="l" defTabSz="914400" rtl="0" eaLnBrk="1" fontAlgn="auto" latinLnBrk="0" hangingPunct="1">
              <a:lnSpc>
                <a:spcPct val="100000"/>
              </a:lnSpc>
              <a:spcBef>
                <a:spcPct val="20000"/>
              </a:spcBef>
              <a:spcAft>
                <a:spcPts val="0"/>
              </a:spcAft>
              <a:buClrTx/>
              <a:buSzTx/>
              <a:buFontTx/>
              <a:buNone/>
              <a:tabLst/>
              <a:defRPr/>
            </a:pPr>
            <a:endParaRPr kumimoji="0" lang="en-US" sz="11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Rectangle 9"/>
          <p:cNvSpPr/>
          <p:nvPr/>
        </p:nvSpPr>
        <p:spPr>
          <a:xfrm>
            <a:off x="0" y="892366"/>
            <a:ext cx="9144000" cy="59656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orange ifas logo.png"/>
          <p:cNvPicPr>
            <a:picLocks noChangeAspect="1"/>
          </p:cNvPicPr>
          <p:nvPr/>
        </p:nvPicPr>
        <p:blipFill>
          <a:blip r:embed="rId10" cstate="print"/>
          <a:stretch>
            <a:fillRect/>
          </a:stretch>
        </p:blipFill>
        <p:spPr>
          <a:xfrm>
            <a:off x="6977780" y="6069497"/>
            <a:ext cx="2099960" cy="682487"/>
          </a:xfrm>
          <a:prstGeom prst="rect">
            <a:avLst/>
          </a:prstGeom>
        </p:spPr>
      </p:pic>
      <p:sp>
        <p:nvSpPr>
          <p:cNvPr id="14" name="Rectangle 13"/>
          <p:cNvSpPr/>
          <p:nvPr/>
        </p:nvSpPr>
        <p:spPr>
          <a:xfrm>
            <a:off x="27432" y="5910468"/>
            <a:ext cx="9116568" cy="53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Placeholder 6"/>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11" name="Text Placeholder 10"/>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0021A5"/>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13799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descr="orange ifas logo.png"/>
          <p:cNvPicPr>
            <a:picLocks noChangeAspect="1"/>
          </p:cNvPicPr>
          <p:nvPr/>
        </p:nvPicPr>
        <p:blipFill>
          <a:blip r:embed="rId18" cstate="print"/>
          <a:stretch>
            <a:fillRect/>
          </a:stretch>
        </p:blipFill>
        <p:spPr>
          <a:xfrm>
            <a:off x="6977780" y="6069497"/>
            <a:ext cx="2099960" cy="682487"/>
          </a:xfrm>
          <a:prstGeom prst="rect">
            <a:avLst/>
          </a:prstGeom>
        </p:spPr>
      </p:pic>
      <p:sp>
        <p:nvSpPr>
          <p:cNvPr id="8" name="Rectangle 7"/>
          <p:cNvSpPr/>
          <p:nvPr/>
        </p:nvSpPr>
        <p:spPr>
          <a:xfrm>
            <a:off x="27432" y="5910468"/>
            <a:ext cx="9116568" cy="5300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Lst>
  <p:txStyles>
    <p:titleStyle>
      <a:lvl1pPr algn="ctr" defTabSz="9144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bg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bg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bg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6" descr="Picture1.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Lst>
  <p:txStyles>
    <p:titleStyle>
      <a:lvl1pPr algn="ctr" defTabSz="457200" rtl="0" eaLnBrk="1" fontAlgn="base" hangingPunct="1">
        <a:spcBef>
          <a:spcPct val="0"/>
        </a:spcBef>
        <a:spcAft>
          <a:spcPct val="0"/>
        </a:spcAft>
        <a:defRPr sz="4400" kern="1200">
          <a:solidFill>
            <a:schemeClr val="tx1"/>
          </a:solidFill>
          <a:latin typeface="+mj-lt"/>
          <a:ea typeface="ＭＳ Ｐゴシック" pitchFamily="33" charset="-128"/>
          <a:cs typeface="ＭＳ Ｐゴシック" pitchFamily="33" charset="-128"/>
        </a:defRPr>
      </a:lvl1pPr>
      <a:lvl2pPr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2pPr>
      <a:lvl3pPr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3pPr>
      <a:lvl4pPr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4pPr>
      <a:lvl5pPr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5pPr>
      <a:lvl6pPr marL="457200"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6pPr>
      <a:lvl7pPr marL="914400"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7pPr>
      <a:lvl8pPr marL="1371600"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8pPr>
      <a:lvl9pPr marL="1828800" algn="ctr" defTabSz="457200" rtl="0" eaLnBrk="1" fontAlgn="base" hangingPunct="1">
        <a:spcBef>
          <a:spcPct val="0"/>
        </a:spcBef>
        <a:spcAft>
          <a:spcPct val="0"/>
        </a:spcAft>
        <a:defRPr sz="4400">
          <a:solidFill>
            <a:schemeClr val="tx1"/>
          </a:solidFill>
          <a:latin typeface="Calibri" pitchFamily="33" charset="0"/>
          <a:ea typeface="ＭＳ Ｐゴシック" pitchFamily="33" charset="-128"/>
          <a:cs typeface="ＭＳ Ｐゴシック" pitchFamily="33"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ＭＳ Ｐゴシック" pitchFamily="33" charset="-128"/>
          <a:cs typeface="ＭＳ Ｐゴシック" pitchFamily="33" charset="-128"/>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ＭＳ Ｐゴシック" pitchFamily="33"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ＭＳ Ｐゴシック" pitchFamily="33"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33"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ＭＳ Ｐゴシック" pitchFamily="3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9.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0.xml"/><Relationship Id="rId5" Type="http://schemas.microsoft.com/office/2007/relationships/hdphoto" Target="../media/hdphoto3.wdp"/><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50.xml"/><Relationship Id="rId6" Type="http://schemas.microsoft.com/office/2007/relationships/hdphoto" Target="../media/hdphoto4.wdp"/><Relationship Id="rId5" Type="http://schemas.openxmlformats.org/officeDocument/2006/relationships/image" Target="../media/image14.jpe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50.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50.xml"/></Relationships>
</file>

<file path=ppt/slides/_rels/slide16.xml.rels><?xml version="1.0" encoding="UTF-8" standalone="yes"?>
<Relationships xmlns="http://schemas.openxmlformats.org/package/2006/relationships"><Relationship Id="rId3" Type="http://schemas.openxmlformats.org/officeDocument/2006/relationships/hyperlink" Target="http://www.npdn.org/home" TargetMode="External"/><Relationship Id="rId2" Type="http://schemas.openxmlformats.org/officeDocument/2006/relationships/notesSlide" Target="../notesSlides/notesSlide16.xml"/><Relationship Id="rId1" Type="http://schemas.openxmlformats.org/officeDocument/2006/relationships/slideLayout" Target="../slideLayouts/slideLayout50.xml"/><Relationship Id="rId5" Type="http://schemas.openxmlformats.org/officeDocument/2006/relationships/image" Target="../media/image28.png"/><Relationship Id="rId4" Type="http://schemas.openxmlformats.org/officeDocument/2006/relationships/hyperlink" Target="https://www.aphis.usda.gov/library/forms/pdf/PPQ_Form_391.pdf"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nationalplantboard.org/" TargetMode="External"/><Relationship Id="rId3" Type="http://schemas.openxmlformats.org/officeDocument/2006/relationships/hyperlink" Target="https://www.aphis.usda.gov/aphis/ourfocus/planthealth/ppq-program-overview/ct_sphd" TargetMode="External"/><Relationship Id="rId7" Type="http://schemas.openxmlformats.org/officeDocument/2006/relationships/hyperlink" Target="http://www.usda.gov/wps/portal/usda/usdahome" TargetMode="External"/><Relationship Id="rId2" Type="http://schemas.openxmlformats.org/officeDocument/2006/relationships/notesSlide" Target="../notesSlides/notesSlide17.xml"/><Relationship Id="rId1" Type="http://schemas.openxmlformats.org/officeDocument/2006/relationships/slideLayout" Target="../slideLayouts/slideLayout50.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hyperlink" Target="http://nationalplantboard.org/membership/"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0.xml"/><Relationship Id="rId1" Type="http://schemas.openxmlformats.org/officeDocument/2006/relationships/slideLayout" Target="../slideLayouts/slideLayout5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53.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50.xml"/><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50.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50.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50.xml"/><Relationship Id="rId5" Type="http://schemas.openxmlformats.org/officeDocument/2006/relationships/image" Target="../media/image15.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50.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143000"/>
            <a:ext cx="8839200" cy="4114801"/>
          </a:xfrm>
        </p:spPr>
        <p:txBody>
          <a:bodyPr/>
          <a:lstStyle/>
          <a:p>
            <a:r>
              <a:rPr lang="en-US" sz="6000" dirty="0" smtClean="0"/>
              <a:t>City Longhorned Beetle</a:t>
            </a:r>
            <a:br>
              <a:rPr lang="en-US" sz="6000" dirty="0" smtClean="0"/>
            </a:br>
            <a:r>
              <a:rPr lang="en-US" sz="4800" i="1" dirty="0" err="1" smtClean="0"/>
              <a:t>Aeolesthes</a:t>
            </a:r>
            <a:r>
              <a:rPr lang="en-US" sz="4800" i="1" dirty="0" smtClean="0"/>
              <a:t> </a:t>
            </a:r>
            <a:r>
              <a:rPr lang="en-US" sz="4800" i="1" dirty="0" err="1" smtClean="0"/>
              <a:t>sarta</a:t>
            </a:r>
            <a:endParaRPr lang="en-US" sz="5400" i="1"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8800" y="304800"/>
            <a:ext cx="8229600" cy="1143000"/>
          </a:xfrm>
        </p:spPr>
        <p:txBody>
          <a:bodyPr/>
          <a:lstStyle/>
          <a:p>
            <a:r>
              <a:rPr lang="en-US" dirty="0" smtClean="0"/>
              <a:t>Identification </a:t>
            </a:r>
            <a:endParaRPr lang="en-US" dirty="0"/>
          </a:p>
        </p:txBody>
      </p:sp>
      <p:sp>
        <p:nvSpPr>
          <p:cNvPr id="3" name="Content Placeholder 2"/>
          <p:cNvSpPr>
            <a:spLocks noGrp="1"/>
          </p:cNvSpPr>
          <p:nvPr>
            <p:ph idx="1"/>
          </p:nvPr>
        </p:nvSpPr>
        <p:spPr>
          <a:xfrm>
            <a:off x="914400" y="1524000"/>
            <a:ext cx="4191000" cy="4525963"/>
          </a:xfrm>
        </p:spPr>
        <p:txBody>
          <a:bodyPr/>
          <a:lstStyle/>
          <a:p>
            <a:r>
              <a:rPr lang="en-US" dirty="0" smtClean="0"/>
              <a:t>Eggs</a:t>
            </a:r>
          </a:p>
          <a:p>
            <a:pPr lvl="1"/>
            <a:r>
              <a:rPr lang="en-US" dirty="0" smtClean="0"/>
              <a:t>White </a:t>
            </a:r>
          </a:p>
          <a:p>
            <a:pPr lvl="1"/>
            <a:r>
              <a:rPr lang="en-US" dirty="0" smtClean="0"/>
              <a:t>3-4mm long</a:t>
            </a:r>
          </a:p>
          <a:p>
            <a:pPr lvl="1"/>
            <a:r>
              <a:rPr lang="en-US" dirty="0" smtClean="0"/>
              <a:t>Slit-like cluster of 4-13 eggs</a:t>
            </a:r>
          </a:p>
          <a:p>
            <a:pPr lvl="1"/>
            <a:r>
              <a:rPr lang="en-US" dirty="0" smtClean="0"/>
              <a:t>Found in crevices of host </a:t>
            </a:r>
          </a:p>
        </p:txBody>
      </p:sp>
      <p:sp>
        <p:nvSpPr>
          <p:cNvPr id="5" name="TextBox 4"/>
          <p:cNvSpPr txBox="1"/>
          <p:nvPr/>
        </p:nvSpPr>
        <p:spPr>
          <a:xfrm>
            <a:off x="0" y="6324600"/>
            <a:ext cx="4724400" cy="215444"/>
          </a:xfrm>
          <a:prstGeom prst="rect">
            <a:avLst/>
          </a:prstGeom>
          <a:noFill/>
        </p:spPr>
        <p:txBody>
          <a:bodyPr wrap="square" rtlCol="0">
            <a:spAutoFit/>
          </a:bodyPr>
          <a:lstStyle/>
          <a:p>
            <a:r>
              <a:rPr lang="en-US" sz="800" dirty="0" smtClean="0"/>
              <a:t>Image credits: Khan, S.A., S. Bhatia, and N. </a:t>
            </a:r>
            <a:r>
              <a:rPr lang="en-US" sz="800" dirty="0" err="1" smtClean="0"/>
              <a:t>Tripathi</a:t>
            </a:r>
            <a:r>
              <a:rPr lang="en-US" sz="800" dirty="0" smtClean="0"/>
              <a:t>. </a:t>
            </a:r>
            <a:r>
              <a:rPr lang="en-US" sz="800" dirty="0"/>
              <a:t>- http://</a:t>
            </a:r>
            <a:r>
              <a:rPr lang="en-US" sz="800" dirty="0" err="1"/>
              <a:t>jairjp.com</a:t>
            </a:r>
            <a:r>
              <a:rPr lang="en-US" sz="800" dirty="0"/>
              <a:t>/NOVEMBER%202013/03%20SAJAD.pdf</a:t>
            </a:r>
            <a:endParaRPr lang="en-US" sz="800" dirty="0" smtClean="0"/>
          </a:p>
        </p:txBody>
      </p:sp>
      <p:pic>
        <p:nvPicPr>
          <p:cNvPr id="4" name="Picture 3"/>
          <p:cNvPicPr>
            <a:picLocks noChangeAspect="1"/>
          </p:cNvPicPr>
          <p:nvPr/>
        </p:nvPicPr>
        <p:blipFill>
          <a:blip r:embed="rId3"/>
          <a:stretch>
            <a:fillRect/>
          </a:stretch>
        </p:blipFill>
        <p:spPr>
          <a:xfrm rot="5400000">
            <a:off x="4656699" y="2429901"/>
            <a:ext cx="4936000" cy="160019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rotWithShape="1">
          <a:blip r:embed="rId4">
            <a:extLst>
              <a:ext uri="{BEBA8EAE-BF5A-486C-A8C5-ECC9F3942E4B}">
                <a14:imgProps xmlns:a14="http://schemas.microsoft.com/office/drawing/2010/main">
                  <a14:imgLayer r:embed="rId5">
                    <a14:imgEffect>
                      <a14:sharpenSoften amount="50000"/>
                    </a14:imgEffect>
                    <a14:imgEffect>
                      <a14:brightnessContrast bright="20000"/>
                    </a14:imgEffect>
                  </a14:imgLayer>
                </a14:imgProps>
              </a:ext>
            </a:extLst>
          </a:blip>
          <a:srcRect l="30891" b="10078"/>
          <a:stretch/>
        </p:blipFill>
        <p:spPr>
          <a:xfrm>
            <a:off x="4572000" y="1295400"/>
            <a:ext cx="918773" cy="163132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5818346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dirty="0" smtClean="0"/>
              <a:t>Life cycle</a:t>
            </a:r>
            <a:endParaRPr lang="en-US" dirty="0"/>
          </a:p>
        </p:txBody>
      </p:sp>
      <p:sp>
        <p:nvSpPr>
          <p:cNvPr id="10" name="Up Arrow 9"/>
          <p:cNvSpPr/>
          <p:nvPr/>
        </p:nvSpPr>
        <p:spPr>
          <a:xfrm rot="3142500">
            <a:off x="2582270" y="1163251"/>
            <a:ext cx="810715" cy="7620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Up Arrow 11"/>
          <p:cNvSpPr/>
          <p:nvPr/>
        </p:nvSpPr>
        <p:spPr>
          <a:xfrm rot="19068428">
            <a:off x="2589257" y="4135927"/>
            <a:ext cx="810715" cy="7620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TextBox 14"/>
          <p:cNvSpPr txBox="1"/>
          <p:nvPr/>
        </p:nvSpPr>
        <p:spPr>
          <a:xfrm>
            <a:off x="6094849" y="3810000"/>
            <a:ext cx="3048000" cy="1477328"/>
          </a:xfrm>
          <a:prstGeom prst="rect">
            <a:avLst/>
          </a:prstGeom>
          <a:noFill/>
        </p:spPr>
        <p:txBody>
          <a:bodyPr wrap="square" rtlCol="0">
            <a:spAutoFit/>
          </a:bodyPr>
          <a:lstStyle/>
          <a:p>
            <a:pPr algn="ctr"/>
            <a:r>
              <a:rPr lang="en-US" b="1" dirty="0" smtClean="0"/>
              <a:t>Larvae</a:t>
            </a:r>
            <a:br>
              <a:rPr lang="en-US" b="1" dirty="0" smtClean="0"/>
            </a:br>
            <a:endParaRPr lang="en-US" dirty="0" smtClean="0"/>
          </a:p>
          <a:p>
            <a:pPr algn="ctr"/>
            <a:r>
              <a:rPr lang="en-US" dirty="0" smtClean="0"/>
              <a:t/>
            </a:r>
            <a:br>
              <a:rPr lang="en-US" dirty="0" smtClean="0"/>
            </a:br>
            <a:endParaRPr lang="en-US" dirty="0" smtClean="0"/>
          </a:p>
          <a:p>
            <a:pPr algn="ctr"/>
            <a:endParaRPr lang="en-US" dirty="0"/>
          </a:p>
        </p:txBody>
      </p:sp>
      <p:sp>
        <p:nvSpPr>
          <p:cNvPr id="17" name="TextBox 16"/>
          <p:cNvSpPr txBox="1"/>
          <p:nvPr/>
        </p:nvSpPr>
        <p:spPr>
          <a:xfrm>
            <a:off x="152400" y="3810000"/>
            <a:ext cx="2438400" cy="369332"/>
          </a:xfrm>
          <a:prstGeom prst="rect">
            <a:avLst/>
          </a:prstGeom>
          <a:noFill/>
        </p:spPr>
        <p:txBody>
          <a:bodyPr wrap="square" rtlCol="0">
            <a:spAutoFit/>
          </a:bodyPr>
          <a:lstStyle/>
          <a:p>
            <a:pPr algn="ctr"/>
            <a:r>
              <a:rPr lang="en-US" b="1" dirty="0" smtClean="0"/>
              <a:t>Adult</a:t>
            </a:r>
          </a:p>
        </p:txBody>
      </p:sp>
      <p:sp>
        <p:nvSpPr>
          <p:cNvPr id="18" name="TextBox 17"/>
          <p:cNvSpPr txBox="1"/>
          <p:nvPr/>
        </p:nvSpPr>
        <p:spPr>
          <a:xfrm>
            <a:off x="-11590" y="6172200"/>
            <a:ext cx="5955189" cy="830997"/>
          </a:xfrm>
          <a:prstGeom prst="rect">
            <a:avLst/>
          </a:prstGeom>
          <a:noFill/>
        </p:spPr>
        <p:txBody>
          <a:bodyPr wrap="square" rtlCol="0">
            <a:spAutoFit/>
          </a:bodyPr>
          <a:lstStyle/>
          <a:p>
            <a:r>
              <a:rPr lang="en-US" sz="800" dirty="0" smtClean="0"/>
              <a:t>Image credits</a:t>
            </a:r>
            <a:r>
              <a:rPr lang="en-US" sz="800" dirty="0"/>
              <a:t>: long-horned beetle (</a:t>
            </a:r>
            <a:r>
              <a:rPr lang="en-US" sz="800" i="1" dirty="0" err="1"/>
              <a:t>Aeolesthes</a:t>
            </a:r>
            <a:r>
              <a:rPr lang="en-US" sz="800" dirty="0"/>
              <a:t> spp.) </a:t>
            </a:r>
            <a:r>
              <a:rPr lang="en-US" sz="800" dirty="0" err="1"/>
              <a:t>Gahan</a:t>
            </a:r>
            <a:r>
              <a:rPr lang="en-US" sz="800" dirty="0"/>
              <a:t> </a:t>
            </a:r>
            <a:r>
              <a:rPr lang="en-US" sz="800" dirty="0" smtClean="0"/>
              <a:t>1890 - </a:t>
            </a:r>
            <a:r>
              <a:rPr lang="en-US" sz="800" dirty="0"/>
              <a:t>James D. Young, USDA APHIS </a:t>
            </a:r>
            <a:r>
              <a:rPr lang="en-US" sz="800" dirty="0" smtClean="0"/>
              <a:t>PPQ -  </a:t>
            </a:r>
            <a:r>
              <a:rPr lang="en-US" sz="800" dirty="0" err="1" smtClean="0"/>
              <a:t>Bugwood.org</a:t>
            </a:r>
            <a:r>
              <a:rPr lang="en-US" sz="800" dirty="0" smtClean="0"/>
              <a:t>, #</a:t>
            </a:r>
            <a:r>
              <a:rPr lang="en-US" sz="800" dirty="0"/>
              <a:t>5436030; </a:t>
            </a:r>
            <a:r>
              <a:rPr lang="en-US" sz="800" i="1" dirty="0" err="1"/>
              <a:t>Aeolesthes</a:t>
            </a:r>
            <a:r>
              <a:rPr lang="en-US" sz="800" i="1" dirty="0"/>
              <a:t> (</a:t>
            </a:r>
            <a:r>
              <a:rPr lang="en-US" sz="800" i="1" dirty="0" err="1"/>
              <a:t>Aeolesthes</a:t>
            </a:r>
            <a:r>
              <a:rPr lang="en-US" sz="800" i="1" dirty="0"/>
              <a:t>) </a:t>
            </a:r>
            <a:r>
              <a:rPr lang="en-US" sz="800" i="1" dirty="0" err="1"/>
              <a:t>sarta</a:t>
            </a:r>
            <a:r>
              <a:rPr lang="en-US" sz="800" i="1" dirty="0"/>
              <a:t> </a:t>
            </a:r>
            <a:r>
              <a:rPr lang="en-US" sz="800" dirty="0"/>
              <a:t>(</a:t>
            </a:r>
            <a:r>
              <a:rPr lang="en-US" sz="800" dirty="0" err="1"/>
              <a:t>Solsky</a:t>
            </a:r>
            <a:r>
              <a:rPr lang="en-US" sz="800" dirty="0"/>
              <a:t>, 1871) -Lech </a:t>
            </a:r>
            <a:r>
              <a:rPr lang="en-US" sz="800" dirty="0" err="1"/>
              <a:t>Karpinski</a:t>
            </a:r>
            <a:r>
              <a:rPr lang="en-US" sz="800" dirty="0"/>
              <a:t> - http://</a:t>
            </a:r>
            <a:r>
              <a:rPr lang="en-US" sz="800" dirty="0" err="1"/>
              <a:t>cerambycidae.org</a:t>
            </a:r>
            <a:r>
              <a:rPr lang="en-US" sz="800" dirty="0"/>
              <a:t>/taxa/</a:t>
            </a:r>
            <a:r>
              <a:rPr lang="en-US" sz="800" dirty="0" err="1"/>
              <a:t>sarta</a:t>
            </a:r>
            <a:r>
              <a:rPr lang="en-US" sz="800" dirty="0"/>
              <a:t>-(Solsky-1871</a:t>
            </a:r>
            <a:r>
              <a:rPr lang="en-US" sz="800" dirty="0" smtClean="0"/>
              <a:t>); </a:t>
            </a:r>
            <a:r>
              <a:rPr lang="en-US" sz="800" dirty="0"/>
              <a:t>Khan, S.A., S. Bhatia, and N. </a:t>
            </a:r>
            <a:r>
              <a:rPr lang="en-US" sz="800" dirty="0" err="1"/>
              <a:t>Tripathi</a:t>
            </a:r>
            <a:r>
              <a:rPr lang="en-US" sz="800" dirty="0"/>
              <a:t>. - http://</a:t>
            </a:r>
            <a:r>
              <a:rPr lang="en-US" sz="800" dirty="0" err="1"/>
              <a:t>jairjp.com</a:t>
            </a:r>
            <a:r>
              <a:rPr lang="en-US" sz="800" dirty="0"/>
              <a:t>/NOVEMBER%202013/03%</a:t>
            </a:r>
            <a:r>
              <a:rPr lang="en-US" sz="800" dirty="0" smtClean="0"/>
              <a:t>20SAJAD.pdf; </a:t>
            </a:r>
            <a:endParaRPr lang="en-US" sz="800" dirty="0"/>
          </a:p>
          <a:p>
            <a:endParaRPr lang="en-US" sz="800" dirty="0"/>
          </a:p>
          <a:p>
            <a:r>
              <a:rPr lang="en-US" sz="800" dirty="0" smtClean="0"/>
              <a:t> </a:t>
            </a:r>
            <a:endParaRPr lang="en-US" sz="800" dirty="0"/>
          </a:p>
          <a:p>
            <a:endParaRPr lang="en-US" sz="800" dirty="0" smtClean="0"/>
          </a:p>
        </p:txBody>
      </p:sp>
      <p:sp>
        <p:nvSpPr>
          <p:cNvPr id="19" name="Up Arrow 18"/>
          <p:cNvSpPr/>
          <p:nvPr/>
        </p:nvSpPr>
        <p:spPr>
          <a:xfrm rot="13323206">
            <a:off x="5713432" y="4288219"/>
            <a:ext cx="810715" cy="7620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2" name="TextBox 21"/>
          <p:cNvSpPr txBox="1"/>
          <p:nvPr/>
        </p:nvSpPr>
        <p:spPr>
          <a:xfrm>
            <a:off x="3657600" y="5257800"/>
            <a:ext cx="1828800" cy="2031325"/>
          </a:xfrm>
          <a:prstGeom prst="rect">
            <a:avLst/>
          </a:prstGeom>
          <a:noFill/>
        </p:spPr>
        <p:txBody>
          <a:bodyPr wrap="square" rtlCol="0">
            <a:spAutoFit/>
          </a:bodyPr>
          <a:lstStyle/>
          <a:p>
            <a:pPr algn="ctr"/>
            <a:r>
              <a:rPr lang="en-US" b="1" dirty="0" smtClean="0"/>
              <a:t>Pupae</a:t>
            </a:r>
          </a:p>
          <a:p>
            <a:pPr algn="ctr"/>
            <a:r>
              <a:rPr lang="en-US" dirty="0" smtClean="0"/>
              <a:t>10-20 days</a:t>
            </a:r>
          </a:p>
          <a:p>
            <a:pPr algn="ctr"/>
            <a:endParaRPr lang="en-US" b="1" dirty="0" smtClean="0"/>
          </a:p>
          <a:p>
            <a:pPr algn="ctr"/>
            <a:endParaRPr lang="en-US" b="1" dirty="0" smtClean="0"/>
          </a:p>
          <a:p>
            <a:pPr algn="ctr"/>
            <a:endParaRPr lang="en-US" dirty="0" smtClean="0"/>
          </a:p>
          <a:p>
            <a:pPr algn="ctr"/>
            <a:r>
              <a:rPr lang="en-US" dirty="0" smtClean="0"/>
              <a:t/>
            </a:r>
            <a:br>
              <a:rPr lang="en-US" dirty="0" smtClean="0"/>
            </a:br>
            <a:endParaRPr lang="en-US" dirty="0"/>
          </a:p>
        </p:txBody>
      </p:sp>
      <p:sp>
        <p:nvSpPr>
          <p:cNvPr id="23" name="TextBox 22"/>
          <p:cNvSpPr txBox="1"/>
          <p:nvPr/>
        </p:nvSpPr>
        <p:spPr>
          <a:xfrm>
            <a:off x="3695700" y="2514600"/>
            <a:ext cx="1752600" cy="923330"/>
          </a:xfrm>
          <a:prstGeom prst="rect">
            <a:avLst/>
          </a:prstGeom>
          <a:noFill/>
        </p:spPr>
        <p:txBody>
          <a:bodyPr wrap="square" rtlCol="0">
            <a:spAutoFit/>
          </a:bodyPr>
          <a:lstStyle/>
          <a:p>
            <a:pPr algn="ctr"/>
            <a:r>
              <a:rPr lang="en-US" b="1" dirty="0" smtClean="0"/>
              <a:t>Eggs</a:t>
            </a:r>
          </a:p>
          <a:p>
            <a:pPr algn="ctr"/>
            <a:r>
              <a:rPr lang="en-US" dirty="0" smtClean="0"/>
              <a:t>10-15 days</a:t>
            </a:r>
            <a:br>
              <a:rPr lang="en-US" dirty="0" smtClean="0"/>
            </a:br>
            <a:endParaRPr lang="en-US" dirty="0"/>
          </a:p>
        </p:txBody>
      </p:sp>
      <p:sp>
        <p:nvSpPr>
          <p:cNvPr id="24" name="Up Arrow 23"/>
          <p:cNvSpPr/>
          <p:nvPr/>
        </p:nvSpPr>
        <p:spPr>
          <a:xfrm rot="7735665">
            <a:off x="5708340" y="1164342"/>
            <a:ext cx="810715" cy="762000"/>
          </a:xfrm>
          <a:prstGeom prst="up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2" name="Picture 1"/>
          <p:cNvPicPr>
            <a:picLocks noChangeAspect="1"/>
          </p:cNvPicPr>
          <p:nvPr/>
        </p:nvPicPr>
        <p:blipFill rotWithShape="1">
          <a:blip r:embed="rId3"/>
          <a:srcRect b="4547"/>
          <a:stretch/>
        </p:blipFill>
        <p:spPr>
          <a:xfrm>
            <a:off x="304800" y="2362200"/>
            <a:ext cx="2391102" cy="1295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3"/>
          <p:cNvPicPr>
            <a:picLocks noChangeAspect="1"/>
          </p:cNvPicPr>
          <p:nvPr/>
        </p:nvPicPr>
        <p:blipFill>
          <a:blip r:embed="rId4"/>
          <a:stretch>
            <a:fillRect/>
          </a:stretch>
        </p:blipFill>
        <p:spPr>
          <a:xfrm>
            <a:off x="6400800" y="2286000"/>
            <a:ext cx="2267915" cy="1447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4" name="Picture 13"/>
          <p:cNvPicPr>
            <a:picLocks noChangeAspect="1"/>
          </p:cNvPicPr>
          <p:nvPr/>
        </p:nvPicPr>
        <p:blipFill>
          <a:blip r:embed="rId5">
            <a:extLst>
              <a:ext uri="{BEBA8EAE-BF5A-486C-A8C5-ECC9F3942E4B}">
                <a14:imgProps xmlns:a14="http://schemas.microsoft.com/office/drawing/2010/main">
                  <a14:imgLayer r:embed="rId6">
                    <a14:imgEffect>
                      <a14:brightnessContrast bright="20000"/>
                    </a14:imgEffect>
                  </a14:imgLayer>
                </a14:imgProps>
              </a:ext>
            </a:extLst>
          </a:blip>
          <a:stretch>
            <a:fillRect/>
          </a:stretch>
        </p:blipFill>
        <p:spPr>
          <a:xfrm>
            <a:off x="3733800" y="3581400"/>
            <a:ext cx="1676400" cy="16245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7"/>
          <a:stretch>
            <a:fillRect/>
          </a:stretch>
        </p:blipFill>
        <p:spPr>
          <a:xfrm rot="16200000">
            <a:off x="4114801" y="1091485"/>
            <a:ext cx="914398" cy="10174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Monitoring </a:t>
            </a:r>
            <a:endParaRPr lang="en-US" dirty="0"/>
          </a:p>
        </p:txBody>
      </p:sp>
      <p:sp>
        <p:nvSpPr>
          <p:cNvPr id="5" name="TextBox 4"/>
          <p:cNvSpPr txBox="1"/>
          <p:nvPr/>
        </p:nvSpPr>
        <p:spPr>
          <a:xfrm>
            <a:off x="152400" y="6172200"/>
            <a:ext cx="4724400" cy="830997"/>
          </a:xfrm>
          <a:prstGeom prst="rect">
            <a:avLst/>
          </a:prstGeom>
          <a:noFill/>
        </p:spPr>
        <p:txBody>
          <a:bodyPr wrap="square" rtlCol="0">
            <a:spAutoFit/>
          </a:bodyPr>
          <a:lstStyle/>
          <a:p>
            <a:r>
              <a:rPr lang="en-US" sz="800" dirty="0" smtClean="0"/>
              <a:t>Image credits</a:t>
            </a:r>
            <a:r>
              <a:rPr lang="en-US" sz="800" dirty="0"/>
              <a:t>: Asian longhorned beetle (</a:t>
            </a:r>
            <a:r>
              <a:rPr lang="en-US" sz="800" i="1" dirty="0" err="1"/>
              <a:t>Anoplophora</a:t>
            </a:r>
            <a:r>
              <a:rPr lang="en-US" sz="800" i="1" dirty="0"/>
              <a:t> </a:t>
            </a:r>
            <a:r>
              <a:rPr lang="en-US" sz="800" i="1" dirty="0" err="1"/>
              <a:t>glabripennis</a:t>
            </a:r>
            <a:r>
              <a:rPr lang="en-US" sz="800" dirty="0"/>
              <a:t>) (</a:t>
            </a:r>
            <a:r>
              <a:rPr lang="en-US" sz="800" dirty="0" err="1"/>
              <a:t>Motschulsky</a:t>
            </a:r>
            <a:r>
              <a:rPr lang="en-US" sz="800" dirty="0"/>
              <a:t>, 1853) - Thomas B. </a:t>
            </a:r>
            <a:r>
              <a:rPr lang="en-US" sz="800" dirty="0" err="1"/>
              <a:t>Denholm</a:t>
            </a:r>
            <a:r>
              <a:rPr lang="en-US" sz="800" dirty="0"/>
              <a:t>, New Jersey Department of Agriculture - </a:t>
            </a:r>
            <a:r>
              <a:rPr lang="en-US" sz="800" dirty="0" err="1"/>
              <a:t>Bugwood.org</a:t>
            </a:r>
            <a:r>
              <a:rPr lang="en-US" sz="800" dirty="0"/>
              <a:t>, #</a:t>
            </a:r>
            <a:r>
              <a:rPr lang="en-US" sz="800" dirty="0" smtClean="0"/>
              <a:t>1253008, </a:t>
            </a:r>
            <a:r>
              <a:rPr lang="en-US" sz="800" dirty="0"/>
              <a:t>; </a:t>
            </a:r>
            <a:r>
              <a:rPr lang="en-US" sz="800" dirty="0" err="1"/>
              <a:t>Oviposition</a:t>
            </a:r>
            <a:r>
              <a:rPr lang="en-US" sz="800" dirty="0"/>
              <a:t> niche - http://</a:t>
            </a:r>
            <a:r>
              <a:rPr lang="en-US" sz="800" dirty="0" err="1"/>
              <a:t>www.na.fs.fed.us</a:t>
            </a:r>
            <a:r>
              <a:rPr lang="en-US" sz="800" dirty="0"/>
              <a:t>/</a:t>
            </a:r>
            <a:r>
              <a:rPr lang="en-US" sz="800" dirty="0" err="1"/>
              <a:t>fhp</a:t>
            </a:r>
            <a:r>
              <a:rPr lang="en-US" sz="800" dirty="0"/>
              <a:t>/</a:t>
            </a:r>
            <a:r>
              <a:rPr lang="en-US" sz="800" dirty="0" err="1"/>
              <a:t>alb</a:t>
            </a:r>
            <a:r>
              <a:rPr lang="en-US" sz="800" dirty="0"/>
              <a:t>/</a:t>
            </a:r>
            <a:r>
              <a:rPr lang="en-US" sz="800" dirty="0" err="1"/>
              <a:t>slides_images</a:t>
            </a:r>
            <a:r>
              <a:rPr lang="en-US" sz="800" dirty="0"/>
              <a:t>/slides/</a:t>
            </a:r>
            <a:r>
              <a:rPr lang="en-US" sz="800" dirty="0" err="1"/>
              <a:t>ovi.htm</a:t>
            </a:r>
            <a:r>
              <a:rPr lang="en-US" sz="800" dirty="0"/>
              <a:t>; </a:t>
            </a:r>
          </a:p>
          <a:p>
            <a:endParaRPr lang="en-US" sz="800" dirty="0"/>
          </a:p>
          <a:p>
            <a:r>
              <a:rPr lang="en-US" sz="800" dirty="0" smtClean="0"/>
              <a:t> </a:t>
            </a:r>
            <a:endParaRPr lang="en-US" sz="800" dirty="0"/>
          </a:p>
          <a:p>
            <a:endParaRPr lang="en-US" sz="800" dirty="0" smtClean="0"/>
          </a:p>
        </p:txBody>
      </p:sp>
      <p:sp>
        <p:nvSpPr>
          <p:cNvPr id="4" name="Content Placeholder 3"/>
          <p:cNvSpPr>
            <a:spLocks noGrp="1"/>
          </p:cNvSpPr>
          <p:nvPr>
            <p:ph idx="1"/>
          </p:nvPr>
        </p:nvSpPr>
        <p:spPr>
          <a:xfrm>
            <a:off x="533400" y="1371600"/>
            <a:ext cx="8229600" cy="4525963"/>
          </a:xfrm>
        </p:spPr>
        <p:txBody>
          <a:bodyPr/>
          <a:lstStyle/>
          <a:p>
            <a:r>
              <a:rPr lang="en-US" dirty="0" smtClean="0"/>
              <a:t>Look for:</a:t>
            </a:r>
          </a:p>
          <a:p>
            <a:pPr lvl="1"/>
            <a:r>
              <a:rPr lang="en-US" dirty="0" smtClean="0"/>
              <a:t>Emergence holes</a:t>
            </a:r>
          </a:p>
          <a:p>
            <a:pPr lvl="1"/>
            <a:r>
              <a:rPr lang="en-US" dirty="0" smtClean="0"/>
              <a:t>Boring debris </a:t>
            </a:r>
          </a:p>
          <a:p>
            <a:pPr lvl="1"/>
            <a:r>
              <a:rPr lang="en-US" dirty="0" smtClean="0"/>
              <a:t>Wilted or dry leaves</a:t>
            </a:r>
          </a:p>
          <a:p>
            <a:pPr lvl="1"/>
            <a:r>
              <a:rPr lang="en-US" dirty="0" smtClean="0"/>
              <a:t>Tree dieback </a:t>
            </a:r>
          </a:p>
          <a:p>
            <a:pPr lvl="1"/>
            <a:r>
              <a:rPr lang="en-US" dirty="0" smtClean="0"/>
              <a:t>Larval galleries </a:t>
            </a:r>
          </a:p>
          <a:p>
            <a:pPr lvl="1"/>
            <a:r>
              <a:rPr lang="en-US" dirty="0" smtClean="0"/>
              <a:t>Reddish yellow frass</a:t>
            </a:r>
          </a:p>
        </p:txBody>
      </p:sp>
      <p:pic>
        <p:nvPicPr>
          <p:cNvPr id="3" name="Picture 2"/>
          <p:cNvPicPr>
            <a:picLocks noChangeAspect="1"/>
          </p:cNvPicPr>
          <p:nvPr/>
        </p:nvPicPr>
        <p:blipFill>
          <a:blip r:embed="rId3"/>
          <a:stretch>
            <a:fillRect/>
          </a:stretch>
        </p:blipFill>
        <p:spPr>
          <a:xfrm>
            <a:off x="6019800" y="1981200"/>
            <a:ext cx="2057400" cy="23822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rotWithShape="1">
          <a:blip r:embed="rId4"/>
          <a:srcRect b="10196"/>
          <a:stretch/>
        </p:blipFill>
        <p:spPr>
          <a:xfrm>
            <a:off x="5257800" y="4038600"/>
            <a:ext cx="1049068" cy="91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54539637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lstStyle/>
          <a:p>
            <a:r>
              <a:rPr lang="en-US" dirty="0" smtClean="0"/>
              <a:t>Chemical Control</a:t>
            </a:r>
            <a:endParaRPr lang="en-US" dirty="0"/>
          </a:p>
        </p:txBody>
      </p:sp>
      <p:sp>
        <p:nvSpPr>
          <p:cNvPr id="5" name="Content Placeholder 4"/>
          <p:cNvSpPr>
            <a:spLocks noGrp="1"/>
          </p:cNvSpPr>
          <p:nvPr>
            <p:ph idx="1"/>
          </p:nvPr>
        </p:nvSpPr>
        <p:spPr>
          <a:xfrm>
            <a:off x="609600" y="1447800"/>
            <a:ext cx="8077200" cy="4343400"/>
          </a:xfrm>
        </p:spPr>
        <p:txBody>
          <a:bodyPr/>
          <a:lstStyle/>
          <a:p>
            <a:r>
              <a:rPr lang="en-US" dirty="0" err="1" smtClean="0"/>
              <a:t>Imidacloprid</a:t>
            </a:r>
            <a:r>
              <a:rPr lang="en-US" dirty="0" smtClean="0"/>
              <a:t>, </a:t>
            </a:r>
            <a:r>
              <a:rPr lang="en-US" dirty="0" err="1" smtClean="0"/>
              <a:t>chlorpyrifos</a:t>
            </a:r>
            <a:r>
              <a:rPr lang="en-US" dirty="0" smtClean="0"/>
              <a:t>, </a:t>
            </a:r>
            <a:r>
              <a:rPr lang="en-US" dirty="0" err="1" smtClean="0"/>
              <a:t>cyfluthrin</a:t>
            </a:r>
            <a:r>
              <a:rPr lang="en-US" dirty="0"/>
              <a:t> </a:t>
            </a:r>
            <a:r>
              <a:rPr lang="en-US" dirty="0" smtClean="0"/>
              <a:t>and </a:t>
            </a:r>
            <a:r>
              <a:rPr lang="en-US" dirty="0" err="1" smtClean="0"/>
              <a:t>bifenthrin</a:t>
            </a:r>
            <a:r>
              <a:rPr lang="en-US" dirty="0" smtClean="0"/>
              <a:t> </a:t>
            </a:r>
            <a:endParaRPr lang="en-US" dirty="0"/>
          </a:p>
          <a:p>
            <a:endParaRPr lang="en-US" dirty="0"/>
          </a:p>
          <a:p>
            <a:endParaRPr lang="en-US" dirty="0" smtClean="0"/>
          </a:p>
        </p:txBody>
      </p:sp>
      <p:sp>
        <p:nvSpPr>
          <p:cNvPr id="6" name="TextBox 5"/>
          <p:cNvSpPr txBox="1"/>
          <p:nvPr/>
        </p:nvSpPr>
        <p:spPr>
          <a:xfrm>
            <a:off x="152400" y="6400800"/>
            <a:ext cx="4724400" cy="215444"/>
          </a:xfrm>
          <a:prstGeom prst="rect">
            <a:avLst/>
          </a:prstGeom>
          <a:noFill/>
        </p:spPr>
        <p:txBody>
          <a:bodyPr wrap="square" rtlCol="0">
            <a:spAutoFit/>
          </a:bodyPr>
          <a:lstStyle/>
          <a:p>
            <a:r>
              <a:rPr lang="en-US" sz="800" dirty="0" smtClean="0"/>
              <a:t>Image credits: tree injections </a:t>
            </a:r>
            <a:r>
              <a:rPr lang="en-US" sz="800" dirty="0"/>
              <a:t>- David </a:t>
            </a:r>
            <a:r>
              <a:rPr lang="en-US" sz="800" dirty="0" err="1"/>
              <a:t>Cappaert</a:t>
            </a:r>
            <a:r>
              <a:rPr lang="en-US" sz="800" dirty="0"/>
              <a:t>, Michigan State </a:t>
            </a:r>
            <a:r>
              <a:rPr lang="en-US" sz="800" dirty="0" smtClean="0"/>
              <a:t>University</a:t>
            </a:r>
            <a:r>
              <a:rPr lang="en-US" sz="800" dirty="0"/>
              <a:t> </a:t>
            </a:r>
            <a:r>
              <a:rPr lang="en-US" sz="800" dirty="0" smtClean="0"/>
              <a:t>- </a:t>
            </a:r>
            <a:r>
              <a:rPr lang="en-US" sz="800" dirty="0" err="1" smtClean="0"/>
              <a:t>Bugwood.org</a:t>
            </a:r>
            <a:r>
              <a:rPr lang="en-US" sz="800" dirty="0" smtClean="0"/>
              <a:t>, #</a:t>
            </a:r>
            <a:r>
              <a:rPr lang="en-US" sz="800" dirty="0"/>
              <a:t>5371032</a:t>
            </a:r>
          </a:p>
        </p:txBody>
      </p:sp>
      <p:pic>
        <p:nvPicPr>
          <p:cNvPr id="4" name="Picture 3"/>
          <p:cNvPicPr>
            <a:picLocks noChangeAspect="1"/>
          </p:cNvPicPr>
          <p:nvPr/>
        </p:nvPicPr>
        <p:blipFill rotWithShape="1">
          <a:blip r:embed="rId3"/>
          <a:srcRect b="4885"/>
          <a:stretch/>
        </p:blipFill>
        <p:spPr>
          <a:xfrm>
            <a:off x="2209800" y="2667000"/>
            <a:ext cx="4673600" cy="29068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2473939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8109" y="228600"/>
            <a:ext cx="8229600" cy="1143000"/>
          </a:xfrm>
        </p:spPr>
        <p:txBody>
          <a:bodyPr/>
          <a:lstStyle/>
          <a:p>
            <a:r>
              <a:rPr lang="en-US" dirty="0" smtClean="0"/>
              <a:t>Biological Control</a:t>
            </a:r>
            <a:endParaRPr lang="en-US" dirty="0"/>
          </a:p>
        </p:txBody>
      </p:sp>
      <p:sp>
        <p:nvSpPr>
          <p:cNvPr id="3" name="Content Placeholder 2"/>
          <p:cNvSpPr>
            <a:spLocks noGrp="1"/>
          </p:cNvSpPr>
          <p:nvPr>
            <p:ph idx="1"/>
          </p:nvPr>
        </p:nvSpPr>
        <p:spPr>
          <a:xfrm>
            <a:off x="381000" y="1828800"/>
            <a:ext cx="4572000" cy="3429000"/>
          </a:xfrm>
        </p:spPr>
        <p:txBody>
          <a:bodyPr/>
          <a:lstStyle/>
          <a:p>
            <a:r>
              <a:rPr lang="en-US" dirty="0" smtClean="0"/>
              <a:t>White </a:t>
            </a:r>
            <a:r>
              <a:rPr lang="en-US" dirty="0" err="1" smtClean="0"/>
              <a:t>muscardine</a:t>
            </a:r>
            <a:r>
              <a:rPr lang="en-US" dirty="0" smtClean="0"/>
              <a:t> fungus (</a:t>
            </a:r>
            <a:r>
              <a:rPr lang="en-US" i="1" dirty="0" err="1" smtClean="0"/>
              <a:t>Beauveria</a:t>
            </a:r>
            <a:r>
              <a:rPr lang="en-US" i="1" dirty="0" smtClean="0"/>
              <a:t> </a:t>
            </a:r>
            <a:r>
              <a:rPr lang="en-US" i="1" dirty="0" err="1" smtClean="0"/>
              <a:t>bassiana</a:t>
            </a:r>
            <a:r>
              <a:rPr lang="en-US" i="1" dirty="0" smtClean="0"/>
              <a:t>)</a:t>
            </a:r>
          </a:p>
          <a:p>
            <a:r>
              <a:rPr lang="en-US" dirty="0" err="1"/>
              <a:t>Bethylidae</a:t>
            </a:r>
            <a:r>
              <a:rPr lang="en-US" dirty="0" smtClean="0"/>
              <a:t> wasp </a:t>
            </a:r>
            <a:r>
              <a:rPr lang="en-US" i="1" dirty="0" smtClean="0"/>
              <a:t>(</a:t>
            </a:r>
            <a:r>
              <a:rPr lang="en-US" i="1" dirty="0" err="1" smtClean="0"/>
              <a:t>Sclerodermus</a:t>
            </a:r>
            <a:r>
              <a:rPr lang="en-US" i="1" dirty="0" smtClean="0"/>
              <a:t> </a:t>
            </a:r>
            <a:r>
              <a:rPr lang="en-US" i="1" dirty="0" err="1" smtClean="0"/>
              <a:t>turkmenicus</a:t>
            </a:r>
            <a:r>
              <a:rPr lang="en-US" i="1" dirty="0" smtClean="0"/>
              <a:t>)</a:t>
            </a:r>
            <a:endParaRPr lang="en-US" i="1" dirty="0"/>
          </a:p>
          <a:p>
            <a:endParaRPr lang="en-US" i="1" dirty="0" smtClean="0"/>
          </a:p>
        </p:txBody>
      </p:sp>
      <p:sp>
        <p:nvSpPr>
          <p:cNvPr id="10" name="TextBox 9"/>
          <p:cNvSpPr txBox="1"/>
          <p:nvPr/>
        </p:nvSpPr>
        <p:spPr>
          <a:xfrm>
            <a:off x="3936" y="6248400"/>
            <a:ext cx="5482464" cy="215444"/>
          </a:xfrm>
          <a:prstGeom prst="rect">
            <a:avLst/>
          </a:prstGeom>
          <a:noFill/>
        </p:spPr>
        <p:txBody>
          <a:bodyPr wrap="square" rtlCol="0">
            <a:spAutoFit/>
          </a:bodyPr>
          <a:lstStyle/>
          <a:p>
            <a:r>
              <a:rPr lang="en-US" sz="800" dirty="0" smtClean="0"/>
              <a:t>Image credits: line drawing - </a:t>
            </a:r>
            <a:r>
              <a:rPr lang="en-US" sz="800" dirty="0"/>
              <a:t>Dave Minter/CABI </a:t>
            </a:r>
            <a:r>
              <a:rPr lang="en-US" sz="800" dirty="0" err="1" smtClean="0"/>
              <a:t>BioScience</a:t>
            </a:r>
            <a:r>
              <a:rPr lang="en-US" sz="800" dirty="0"/>
              <a:t> - http://</a:t>
            </a:r>
            <a:r>
              <a:rPr lang="en-US" sz="800" dirty="0" err="1"/>
              <a:t>www.cabi.org</a:t>
            </a:r>
            <a:r>
              <a:rPr lang="en-US" sz="800" dirty="0"/>
              <a:t>/</a:t>
            </a:r>
            <a:r>
              <a:rPr lang="en-US" sz="800" dirty="0" err="1"/>
              <a:t>isc</a:t>
            </a:r>
            <a:r>
              <a:rPr lang="en-US" sz="800" dirty="0"/>
              <a:t>/datasheet/8785</a:t>
            </a:r>
          </a:p>
        </p:txBody>
      </p:sp>
      <p:pic>
        <p:nvPicPr>
          <p:cNvPr id="4" name="Picture 3"/>
          <p:cNvPicPr>
            <a:picLocks noChangeAspect="1"/>
          </p:cNvPicPr>
          <p:nvPr/>
        </p:nvPicPr>
        <p:blipFill>
          <a:blip r:embed="rId3"/>
          <a:stretch>
            <a:fillRect/>
          </a:stretch>
        </p:blipFill>
        <p:spPr>
          <a:xfrm>
            <a:off x="4724400" y="2133600"/>
            <a:ext cx="3429000" cy="21380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5181600" y="4419600"/>
            <a:ext cx="2589020" cy="369332"/>
          </a:xfrm>
          <a:prstGeom prst="rect">
            <a:avLst/>
          </a:prstGeom>
        </p:spPr>
        <p:txBody>
          <a:bodyPr wrap="none">
            <a:spAutoFit/>
          </a:bodyPr>
          <a:lstStyle/>
          <a:p>
            <a:r>
              <a:rPr lang="en-US" dirty="0"/>
              <a:t>White </a:t>
            </a:r>
            <a:r>
              <a:rPr lang="en-US" dirty="0" err="1"/>
              <a:t>muscardine</a:t>
            </a:r>
            <a:r>
              <a:rPr lang="en-US" dirty="0"/>
              <a:t> fungus </a:t>
            </a:r>
          </a:p>
        </p:txBody>
      </p:sp>
    </p:spTree>
    <p:extLst>
      <p:ext uri="{BB962C8B-B14F-4D97-AF65-F5344CB8AC3E}">
        <p14:creationId xmlns:p14="http://schemas.microsoft.com/office/powerpoint/2010/main" val="37010425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Control</a:t>
            </a:r>
            <a:endParaRPr lang="en-US" dirty="0"/>
          </a:p>
        </p:txBody>
      </p:sp>
      <p:sp>
        <p:nvSpPr>
          <p:cNvPr id="3" name="Content Placeholder 2"/>
          <p:cNvSpPr>
            <a:spLocks noGrp="1"/>
          </p:cNvSpPr>
          <p:nvPr>
            <p:ph idx="1"/>
          </p:nvPr>
        </p:nvSpPr>
        <p:spPr>
          <a:xfrm>
            <a:off x="457200" y="1676400"/>
            <a:ext cx="4724400" cy="4525963"/>
          </a:xfrm>
        </p:spPr>
        <p:txBody>
          <a:bodyPr/>
          <a:lstStyle/>
          <a:p>
            <a:r>
              <a:rPr lang="en-US" dirty="0" err="1" smtClean="0"/>
              <a:t>Phytosanitary</a:t>
            </a:r>
            <a:r>
              <a:rPr lang="en-US" dirty="0" smtClean="0"/>
              <a:t> measures</a:t>
            </a:r>
          </a:p>
          <a:p>
            <a:pPr lvl="1"/>
            <a:r>
              <a:rPr lang="en-US" dirty="0"/>
              <a:t>Monitoring nurseries </a:t>
            </a:r>
          </a:p>
          <a:p>
            <a:pPr lvl="1"/>
            <a:r>
              <a:rPr lang="en-US" dirty="0" smtClean="0"/>
              <a:t>Cutting and burning infested trees</a:t>
            </a:r>
          </a:p>
          <a:p>
            <a:pPr lvl="1"/>
            <a:r>
              <a:rPr lang="en-US" dirty="0" smtClean="0"/>
              <a:t>Debarking wood before movement</a:t>
            </a:r>
          </a:p>
          <a:p>
            <a:r>
              <a:rPr lang="en-US" dirty="0" smtClean="0"/>
              <a:t>Planting more resistant tree species</a:t>
            </a:r>
          </a:p>
        </p:txBody>
      </p:sp>
      <p:sp>
        <p:nvSpPr>
          <p:cNvPr id="5" name="TextBox 4"/>
          <p:cNvSpPr txBox="1"/>
          <p:nvPr/>
        </p:nvSpPr>
        <p:spPr>
          <a:xfrm>
            <a:off x="152400" y="6400800"/>
            <a:ext cx="4724400" cy="338554"/>
          </a:xfrm>
          <a:prstGeom prst="rect">
            <a:avLst/>
          </a:prstGeom>
          <a:noFill/>
        </p:spPr>
        <p:txBody>
          <a:bodyPr wrap="square" rtlCol="0">
            <a:spAutoFit/>
          </a:bodyPr>
          <a:lstStyle/>
          <a:p>
            <a:r>
              <a:rPr lang="en-US" sz="800" dirty="0" smtClean="0"/>
              <a:t>Image credits</a:t>
            </a:r>
            <a:r>
              <a:rPr lang="en-US" sz="800" dirty="0"/>
              <a:t>: visual tree </a:t>
            </a:r>
            <a:r>
              <a:rPr lang="en-US" sz="800" dirty="0" smtClean="0"/>
              <a:t>inspection </a:t>
            </a:r>
            <a:r>
              <a:rPr lang="en-US" sz="800" dirty="0"/>
              <a:t>- Andrew </a:t>
            </a:r>
            <a:r>
              <a:rPr lang="en-US" sz="800" dirty="0" err="1"/>
              <a:t>Koeser</a:t>
            </a:r>
            <a:r>
              <a:rPr lang="en-US" sz="800" dirty="0"/>
              <a:t>, International Society of Arboriculture</a:t>
            </a:r>
            <a:r>
              <a:rPr lang="en-US" sz="800" dirty="0" smtClean="0"/>
              <a:t>, - </a:t>
            </a:r>
            <a:r>
              <a:rPr lang="en-US" sz="800" dirty="0" err="1" smtClean="0"/>
              <a:t>Bugwood.org</a:t>
            </a:r>
            <a:r>
              <a:rPr lang="en-US" sz="800" dirty="0" smtClean="0"/>
              <a:t>, #</a:t>
            </a:r>
            <a:r>
              <a:rPr lang="en-US" sz="800" dirty="0"/>
              <a:t>5375292</a:t>
            </a:r>
            <a:r>
              <a:rPr lang="en-US" sz="800" dirty="0" smtClean="0"/>
              <a:t>  </a:t>
            </a:r>
            <a:endParaRPr lang="en-US" sz="800" dirty="0"/>
          </a:p>
        </p:txBody>
      </p:sp>
      <p:pic>
        <p:nvPicPr>
          <p:cNvPr id="4" name="Picture 3"/>
          <p:cNvPicPr>
            <a:picLocks noChangeAspect="1"/>
          </p:cNvPicPr>
          <p:nvPr/>
        </p:nvPicPr>
        <p:blipFill rotWithShape="1">
          <a:blip r:embed="rId3"/>
          <a:srcRect b="2992"/>
          <a:stretch/>
        </p:blipFill>
        <p:spPr>
          <a:xfrm>
            <a:off x="5562600" y="1447800"/>
            <a:ext cx="2963938" cy="38438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7184697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0" y="228600"/>
            <a:ext cx="4419600" cy="1143000"/>
          </a:xfrm>
        </p:spPr>
        <p:txBody>
          <a:bodyPr/>
          <a:lstStyle/>
          <a:p>
            <a:r>
              <a:rPr lang="en-US" dirty="0" smtClean="0"/>
              <a:t>Suspect Sample Submissions</a:t>
            </a:r>
            <a:endParaRPr lang="en-US" dirty="0"/>
          </a:p>
        </p:txBody>
      </p:sp>
      <p:sp>
        <p:nvSpPr>
          <p:cNvPr id="3" name="Content Placeholder 2"/>
          <p:cNvSpPr>
            <a:spLocks noGrp="1"/>
          </p:cNvSpPr>
          <p:nvPr>
            <p:ph idx="1"/>
          </p:nvPr>
        </p:nvSpPr>
        <p:spPr>
          <a:xfrm>
            <a:off x="4648200" y="1600200"/>
            <a:ext cx="4343400" cy="4068763"/>
          </a:xfrm>
        </p:spPr>
        <p:txBody>
          <a:bodyPr/>
          <a:lstStyle/>
          <a:p>
            <a:r>
              <a:rPr lang="en-US" sz="2800" dirty="0" smtClean="0"/>
              <a:t>Contact your State Department of Agriculture or University Cooperative Extension laboratory </a:t>
            </a:r>
          </a:p>
          <a:p>
            <a:pPr lvl="1"/>
            <a:r>
              <a:rPr lang="en-US" sz="1600" dirty="0">
                <a:hlinkClick r:id="rId3"/>
              </a:rPr>
              <a:t>http://</a:t>
            </a:r>
            <a:r>
              <a:rPr lang="en-US" sz="1600" dirty="0" err="1">
                <a:hlinkClick r:id="rId3"/>
              </a:rPr>
              <a:t>www.npdn.org</a:t>
            </a:r>
            <a:r>
              <a:rPr lang="en-US" sz="1600" dirty="0">
                <a:hlinkClick r:id="rId3"/>
              </a:rPr>
              <a:t>/</a:t>
            </a:r>
            <a:r>
              <a:rPr lang="en-US" sz="1600" dirty="0" smtClean="0">
                <a:hlinkClick r:id="rId3"/>
              </a:rPr>
              <a:t>home</a:t>
            </a:r>
            <a:endParaRPr lang="en-US" sz="1600" dirty="0" smtClean="0"/>
          </a:p>
          <a:p>
            <a:r>
              <a:rPr lang="en-US" sz="2800" dirty="0" smtClean="0"/>
              <a:t>PPQ </a:t>
            </a:r>
            <a:r>
              <a:rPr lang="en-US" sz="2800" dirty="0"/>
              <a:t>form 391, Specimens for </a:t>
            </a:r>
            <a:r>
              <a:rPr lang="en-US" sz="2800" dirty="0" smtClean="0"/>
              <a:t>Determination</a:t>
            </a:r>
          </a:p>
          <a:p>
            <a:pPr lvl="1"/>
            <a:r>
              <a:rPr lang="en-US" sz="1600" dirty="0">
                <a:hlinkClick r:id="rId4"/>
              </a:rPr>
              <a:t>https://www.aphis.usda.gov/library/forms/pdf/PPQ_Form_391.pdf </a:t>
            </a:r>
            <a:endParaRPr lang="en-US" sz="1600" dirty="0" smtClean="0"/>
          </a:p>
          <a:p>
            <a:pPr marL="0" indent="0">
              <a:buNone/>
            </a:pPr>
            <a:endParaRPr lang="en-US" sz="2000" dirty="0"/>
          </a:p>
          <a:p>
            <a:pPr marL="0" indent="0">
              <a:buNone/>
            </a:pPr>
            <a:endParaRPr lang="en-US" dirty="0"/>
          </a:p>
        </p:txBody>
      </p:sp>
      <p:pic>
        <p:nvPicPr>
          <p:cNvPr id="5" name="Picture 4"/>
          <p:cNvPicPr>
            <a:picLocks noChangeAspect="1"/>
          </p:cNvPicPr>
          <p:nvPr/>
        </p:nvPicPr>
        <p:blipFill>
          <a:blip r:embed="rId5"/>
          <a:stretch>
            <a:fillRect/>
          </a:stretch>
        </p:blipFill>
        <p:spPr>
          <a:xfrm>
            <a:off x="304800" y="304800"/>
            <a:ext cx="4267200" cy="550699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304800" y="6477000"/>
            <a:ext cx="4724400" cy="530915"/>
          </a:xfrm>
          <a:prstGeom prst="rect">
            <a:avLst/>
          </a:prstGeom>
          <a:noFill/>
        </p:spPr>
        <p:txBody>
          <a:bodyPr wrap="square" rtlCol="0">
            <a:spAutoFit/>
          </a:bodyPr>
          <a:lstStyle/>
          <a:p>
            <a:pPr marL="0" lvl="1"/>
            <a:r>
              <a:rPr lang="en-US" sz="1050" dirty="0" smtClean="0"/>
              <a:t>Image credits: </a:t>
            </a:r>
            <a:r>
              <a:rPr lang="en-US" sz="1000" dirty="0" smtClean="0">
                <a:hlinkClick r:id="rId4"/>
              </a:rPr>
              <a:t>https</a:t>
            </a:r>
            <a:r>
              <a:rPr lang="en-US" sz="1000" dirty="0">
                <a:hlinkClick r:id="rId4"/>
              </a:rPr>
              <a:t>://www.aphis.usda.gov/library/forms/pdf/PPQ_Form_391.pdf </a:t>
            </a:r>
            <a:endParaRPr lang="en-US" sz="1000" dirty="0"/>
          </a:p>
          <a:p>
            <a:endParaRPr lang="en-US" dirty="0"/>
          </a:p>
        </p:txBody>
      </p:sp>
      <p:sp>
        <p:nvSpPr>
          <p:cNvPr id="6" name="Rectangle 5"/>
          <p:cNvSpPr/>
          <p:nvPr/>
        </p:nvSpPr>
        <p:spPr>
          <a:xfrm>
            <a:off x="33867" y="5867400"/>
            <a:ext cx="4572000" cy="677108"/>
          </a:xfrm>
          <a:prstGeom prst="rect">
            <a:avLst/>
          </a:prstGeom>
        </p:spPr>
        <p:txBody>
          <a:bodyPr>
            <a:spAutoFit/>
          </a:bodyPr>
          <a:lstStyle/>
          <a:p>
            <a:pPr algn="ctr"/>
            <a:r>
              <a:rPr lang="en-US" sz="1900" dirty="0" smtClean="0"/>
              <a:t>An example of a PPQ form for sample submissions </a:t>
            </a:r>
            <a:endParaRPr lang="en-US" sz="1900" dirty="0"/>
          </a:p>
        </p:txBody>
      </p:sp>
    </p:spTree>
    <p:extLst>
      <p:ext uri="{BB962C8B-B14F-4D97-AF65-F5344CB8AC3E}">
        <p14:creationId xmlns:p14="http://schemas.microsoft.com/office/powerpoint/2010/main" val="2105757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Communications</a:t>
            </a:r>
            <a:endParaRPr lang="en-US" dirty="0"/>
          </a:p>
        </p:txBody>
      </p:sp>
      <p:sp>
        <p:nvSpPr>
          <p:cNvPr id="3" name="Content Placeholder 2"/>
          <p:cNvSpPr>
            <a:spLocks noGrp="1"/>
          </p:cNvSpPr>
          <p:nvPr>
            <p:ph idx="1"/>
          </p:nvPr>
        </p:nvSpPr>
        <p:spPr>
          <a:xfrm>
            <a:off x="3048000" y="1371600"/>
            <a:ext cx="6096000" cy="4525963"/>
          </a:xfrm>
        </p:spPr>
        <p:txBody>
          <a:bodyPr/>
          <a:lstStyle/>
          <a:p>
            <a:r>
              <a:rPr lang="en-US" dirty="0"/>
              <a:t>Contact your State Plant Health Director</a:t>
            </a:r>
          </a:p>
          <a:p>
            <a:pPr lvl="1"/>
            <a:r>
              <a:rPr lang="en-US" dirty="0">
                <a:hlinkClick r:id="rId3"/>
              </a:rPr>
              <a:t>https://www.aphis.usda.gov/aphis/ourfocus/planthealth/ppq-program-overview/ct_sphd</a:t>
            </a:r>
            <a:endParaRPr lang="en-US" dirty="0"/>
          </a:p>
          <a:p>
            <a:r>
              <a:rPr lang="en-US" dirty="0" smtClean="0"/>
              <a:t>Contact </a:t>
            </a:r>
            <a:r>
              <a:rPr lang="en-US" dirty="0"/>
              <a:t>your State Plant Regulatory Official </a:t>
            </a:r>
          </a:p>
          <a:p>
            <a:pPr lvl="1"/>
            <a:r>
              <a:rPr lang="en-US" dirty="0">
                <a:hlinkClick r:id="rId4"/>
              </a:rPr>
              <a:t>http://nationalplantboard.org/membership</a:t>
            </a:r>
            <a:r>
              <a:rPr lang="en-US" dirty="0" smtClean="0">
                <a:hlinkClick r:id="rId4"/>
              </a:rPr>
              <a:t>/</a:t>
            </a:r>
            <a:endParaRPr lang="en-US" dirty="0"/>
          </a:p>
        </p:txBody>
      </p:sp>
      <p:pic>
        <p:nvPicPr>
          <p:cNvPr id="5" name="Picture 4"/>
          <p:cNvPicPr>
            <a:picLocks noChangeAspect="1"/>
          </p:cNvPicPr>
          <p:nvPr/>
        </p:nvPicPr>
        <p:blipFill>
          <a:blip r:embed="rId5"/>
          <a:stretch>
            <a:fillRect/>
          </a:stretch>
        </p:blipFill>
        <p:spPr>
          <a:xfrm>
            <a:off x="381000" y="4419600"/>
            <a:ext cx="2489200" cy="1117600"/>
          </a:xfrm>
          <a:prstGeom prst="rect">
            <a:avLst/>
          </a:prstGeom>
        </p:spPr>
      </p:pic>
      <p:pic>
        <p:nvPicPr>
          <p:cNvPr id="7" name="Picture 6"/>
          <p:cNvPicPr>
            <a:picLocks noChangeAspect="1"/>
          </p:cNvPicPr>
          <p:nvPr/>
        </p:nvPicPr>
        <p:blipFill>
          <a:blip r:embed="rId6"/>
          <a:stretch>
            <a:fillRect/>
          </a:stretch>
        </p:blipFill>
        <p:spPr>
          <a:xfrm>
            <a:off x="685800" y="1752600"/>
            <a:ext cx="1803817" cy="1828800"/>
          </a:xfrm>
          <a:prstGeom prst="rect">
            <a:avLst/>
          </a:prstGeom>
        </p:spPr>
      </p:pic>
      <p:sp>
        <p:nvSpPr>
          <p:cNvPr id="8" name="TextBox 7"/>
          <p:cNvSpPr txBox="1"/>
          <p:nvPr/>
        </p:nvSpPr>
        <p:spPr>
          <a:xfrm>
            <a:off x="304800" y="6400800"/>
            <a:ext cx="5638800" cy="530915"/>
          </a:xfrm>
          <a:prstGeom prst="rect">
            <a:avLst/>
          </a:prstGeom>
          <a:noFill/>
        </p:spPr>
        <p:txBody>
          <a:bodyPr wrap="square" rtlCol="0">
            <a:spAutoFit/>
          </a:bodyPr>
          <a:lstStyle/>
          <a:p>
            <a:pPr marL="0" lvl="1"/>
            <a:r>
              <a:rPr lang="en-US" sz="1050" dirty="0" smtClean="0"/>
              <a:t>Image credits</a:t>
            </a:r>
            <a:r>
              <a:rPr lang="en-US" sz="1050" dirty="0"/>
              <a:t>: </a:t>
            </a:r>
            <a:r>
              <a:rPr lang="en-US" sz="1050" dirty="0">
                <a:hlinkClick r:id="rId7"/>
              </a:rPr>
              <a:t>http://</a:t>
            </a:r>
            <a:r>
              <a:rPr lang="en-US" sz="1050" dirty="0" err="1">
                <a:hlinkClick r:id="rId7"/>
              </a:rPr>
              <a:t>www.usda.gov</a:t>
            </a:r>
            <a:r>
              <a:rPr lang="en-US" sz="1050" dirty="0">
                <a:hlinkClick r:id="rId7"/>
              </a:rPr>
              <a:t>/</a:t>
            </a:r>
            <a:r>
              <a:rPr lang="en-US" sz="1050" dirty="0" err="1">
                <a:hlinkClick r:id="rId7"/>
              </a:rPr>
              <a:t>wps</a:t>
            </a:r>
            <a:r>
              <a:rPr lang="en-US" sz="1050" dirty="0">
                <a:hlinkClick r:id="rId7"/>
              </a:rPr>
              <a:t>/portal/</a:t>
            </a:r>
            <a:r>
              <a:rPr lang="en-US" sz="1050" dirty="0" err="1">
                <a:hlinkClick r:id="rId7"/>
              </a:rPr>
              <a:t>usda</a:t>
            </a:r>
            <a:r>
              <a:rPr lang="en-US" sz="1050" dirty="0">
                <a:hlinkClick r:id="rId7"/>
              </a:rPr>
              <a:t>/</a:t>
            </a:r>
            <a:r>
              <a:rPr lang="en-US" sz="1050" dirty="0" err="1" smtClean="0">
                <a:hlinkClick r:id="rId7"/>
              </a:rPr>
              <a:t>usdahome</a:t>
            </a:r>
            <a:r>
              <a:rPr lang="en-US" sz="1050" dirty="0" smtClean="0"/>
              <a:t>; </a:t>
            </a:r>
            <a:r>
              <a:rPr lang="en-US" sz="1050" dirty="0" smtClean="0">
                <a:hlinkClick r:id="rId8"/>
              </a:rPr>
              <a:t>http://</a:t>
            </a:r>
            <a:r>
              <a:rPr lang="en-US" sz="1050" dirty="0" err="1" smtClean="0">
                <a:hlinkClick r:id="rId8"/>
              </a:rPr>
              <a:t>nationalplantboard.org</a:t>
            </a:r>
            <a:r>
              <a:rPr lang="en-US" sz="1050" dirty="0">
                <a:hlinkClick r:id="rId8"/>
              </a:rPr>
              <a:t>/</a:t>
            </a:r>
            <a:endParaRPr lang="en-US" sz="1000" dirty="0"/>
          </a:p>
          <a:p>
            <a:endParaRPr lang="en-US" dirty="0"/>
          </a:p>
        </p:txBody>
      </p:sp>
    </p:spTree>
    <p:extLst>
      <p:ext uri="{BB962C8B-B14F-4D97-AF65-F5344CB8AC3E}">
        <p14:creationId xmlns:p14="http://schemas.microsoft.com/office/powerpoint/2010/main" val="2403323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76200"/>
            <a:ext cx="8229600" cy="1143000"/>
          </a:xfrm>
        </p:spPr>
        <p:txBody>
          <a:bodyPr/>
          <a:lstStyle/>
          <a:p>
            <a:r>
              <a:rPr lang="en-US" dirty="0" smtClean="0"/>
              <a:t>Author and Publication Dates</a:t>
            </a:r>
            <a:endParaRPr lang="en-US" dirty="0"/>
          </a:p>
        </p:txBody>
      </p:sp>
      <p:sp>
        <p:nvSpPr>
          <p:cNvPr id="2" name="Content Placeholder 1"/>
          <p:cNvSpPr>
            <a:spLocks noGrp="1"/>
          </p:cNvSpPr>
          <p:nvPr>
            <p:ph idx="1"/>
          </p:nvPr>
        </p:nvSpPr>
        <p:spPr>
          <a:xfrm>
            <a:off x="457200" y="1295400"/>
            <a:ext cx="8229600" cy="4442791"/>
          </a:xfrm>
        </p:spPr>
        <p:txBody>
          <a:bodyPr>
            <a:normAutofit/>
          </a:bodyPr>
          <a:lstStyle/>
          <a:p>
            <a:r>
              <a:rPr lang="en-US" dirty="0"/>
              <a:t>Morgan Pinkerton</a:t>
            </a:r>
          </a:p>
          <a:p>
            <a:pPr lvl="1"/>
            <a:r>
              <a:rPr lang="en-US" dirty="0"/>
              <a:t>Lab Technician, Department of Entomology and Nematology, University of Florida</a:t>
            </a:r>
          </a:p>
          <a:p>
            <a:r>
              <a:rPr lang="en-US" dirty="0" smtClean="0"/>
              <a:t>Amanda </a:t>
            </a:r>
            <a:r>
              <a:rPr lang="en-US" dirty="0"/>
              <a:t>Hodges, Ph.D.</a:t>
            </a:r>
          </a:p>
          <a:p>
            <a:pPr lvl="1"/>
            <a:r>
              <a:rPr lang="en-US" dirty="0">
                <a:ea typeface="ＭＳ Ｐゴシック" pitchFamily="34" charset="-128"/>
                <a:cs typeface="Calibri"/>
              </a:rPr>
              <a:t>Associate Extension Scientist, Department of Entomology and Nematology, University of </a:t>
            </a:r>
            <a:r>
              <a:rPr lang="en-US" dirty="0" smtClean="0">
                <a:ea typeface="ＭＳ Ｐゴシック" pitchFamily="34" charset="-128"/>
                <a:cs typeface="Calibri"/>
              </a:rPr>
              <a:t>Florida</a:t>
            </a:r>
          </a:p>
          <a:p>
            <a:pPr marL="457200" lvl="1" indent="0">
              <a:buNone/>
            </a:pPr>
            <a:r>
              <a:rPr lang="en-US" dirty="0" smtClean="0">
                <a:ea typeface="ＭＳ Ｐゴシック" pitchFamily="34" charset="-128"/>
                <a:cs typeface="Calibri"/>
              </a:rPr>
              <a:t>Publication date: October 2016 </a:t>
            </a:r>
            <a:endParaRPr lang="en-US" dirty="0">
              <a:ea typeface="ＭＳ Ｐゴシック" pitchFamily="34" charset="-128"/>
              <a:cs typeface="Calibri"/>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Reviewers</a:t>
            </a:r>
            <a:endParaRPr lang="en-US" dirty="0"/>
          </a:p>
        </p:txBody>
      </p:sp>
      <p:sp>
        <p:nvSpPr>
          <p:cNvPr id="2" name="Content Placeholder 1"/>
          <p:cNvSpPr>
            <a:spLocks noGrp="1"/>
          </p:cNvSpPr>
          <p:nvPr>
            <p:ph idx="1"/>
          </p:nvPr>
        </p:nvSpPr>
        <p:spPr>
          <a:xfrm>
            <a:off x="457200" y="1295400"/>
            <a:ext cx="8229600" cy="4442791"/>
          </a:xfrm>
        </p:spPr>
        <p:txBody>
          <a:bodyPr>
            <a:normAutofit/>
          </a:bodyPr>
          <a:lstStyle/>
          <a:p>
            <a:r>
              <a:rPr lang="en-US" dirty="0"/>
              <a:t>Catherine A. </a:t>
            </a:r>
            <a:r>
              <a:rPr lang="en-US" dirty="0" err="1"/>
              <a:t>Marzolf</a:t>
            </a:r>
            <a:endParaRPr lang="en-US" dirty="0"/>
          </a:p>
          <a:p>
            <a:pPr lvl="1"/>
            <a:r>
              <a:rPr lang="en-US"/>
              <a:t>Assistant State Plant Health Director, USDA APHIS PPQ</a:t>
            </a:r>
          </a:p>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0" dirty="0" smtClean="0">
                <a:solidFill>
                  <a:schemeClr val="tx1"/>
                </a:solidFill>
              </a:rPr>
              <a:t>City Longhorned Beetle</a:t>
            </a:r>
            <a:endParaRPr lang="en-US" sz="4400" b="0" dirty="0">
              <a:solidFill>
                <a:schemeClr val="tx1"/>
              </a:solidFill>
            </a:endParaRPr>
          </a:p>
        </p:txBody>
      </p:sp>
      <p:sp>
        <p:nvSpPr>
          <p:cNvPr id="3" name="Subtitle 2"/>
          <p:cNvSpPr>
            <a:spLocks noGrp="1"/>
          </p:cNvSpPr>
          <p:nvPr>
            <p:ph idx="1"/>
          </p:nvPr>
        </p:nvSpPr>
        <p:spPr/>
        <p:txBody>
          <a:bodyPr>
            <a:normAutofit/>
          </a:bodyPr>
          <a:lstStyle/>
          <a:p>
            <a:r>
              <a:rPr lang="en-US" dirty="0" smtClean="0"/>
              <a:t>Other common names</a:t>
            </a:r>
            <a:r>
              <a:rPr lang="en-US" dirty="0"/>
              <a:t>: </a:t>
            </a:r>
            <a:r>
              <a:rPr lang="en-US" dirty="0" smtClean="0"/>
              <a:t>Uzbek </a:t>
            </a:r>
            <a:r>
              <a:rPr lang="en-US" dirty="0"/>
              <a:t>longhorn beetle, </a:t>
            </a:r>
            <a:r>
              <a:rPr lang="en-US" dirty="0" err="1" smtClean="0"/>
              <a:t>sart</a:t>
            </a:r>
            <a:r>
              <a:rPr lang="en-US" dirty="0" smtClean="0"/>
              <a:t> </a:t>
            </a:r>
            <a:r>
              <a:rPr lang="en-US" dirty="0"/>
              <a:t>longhorn </a:t>
            </a:r>
            <a:r>
              <a:rPr lang="en-US" dirty="0" smtClean="0"/>
              <a:t>beetle, </a:t>
            </a:r>
            <a:r>
              <a:rPr lang="en-US" dirty="0"/>
              <a:t>town longhorn beetle</a:t>
            </a:r>
            <a:r>
              <a:rPr lang="en-US" dirty="0" smtClean="0"/>
              <a:t> </a:t>
            </a:r>
          </a:p>
          <a:p>
            <a:r>
              <a:rPr lang="en-US" dirty="0" smtClean="0"/>
              <a:t>Thought to originate in Pakistan and Western India</a:t>
            </a:r>
            <a:endParaRPr lang="en-US" dirty="0"/>
          </a:p>
          <a:p>
            <a:r>
              <a:rPr lang="en-US" dirty="0" smtClean="0"/>
              <a:t>Often found invading plants within cities in Western Europe and Asia</a:t>
            </a:r>
            <a:endParaRPr lang="en-US" dirty="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457200" y="228600"/>
            <a:ext cx="8229600" cy="11430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effectLst/>
                <a:uLnTx/>
                <a:uFillTx/>
                <a:latin typeface="+mj-lt"/>
                <a:ea typeface="+mj-ea"/>
                <a:cs typeface="+mj-cs"/>
              </a:rPr>
              <a:t>Educational Disclaimer and Citation</a:t>
            </a:r>
            <a:endParaRPr kumimoji="0" lang="en-US" sz="4400" b="0" i="0" u="none" strike="noStrike" kern="1200" cap="none" spc="0" normalizeH="0" baseline="0" noProof="0" dirty="0">
              <a:ln>
                <a:noFill/>
              </a:ln>
              <a:effectLst/>
              <a:uLnTx/>
              <a:uFillTx/>
              <a:latin typeface="+mj-lt"/>
              <a:ea typeface="+mj-ea"/>
              <a:cs typeface="+mj-cs"/>
            </a:endParaRPr>
          </a:p>
        </p:txBody>
      </p:sp>
      <p:sp>
        <p:nvSpPr>
          <p:cNvPr id="5" name="Content Placeholder 2"/>
          <p:cNvSpPr txBox="1">
            <a:spLocks/>
          </p:cNvSpPr>
          <p:nvPr/>
        </p:nvSpPr>
        <p:spPr>
          <a:xfrm>
            <a:off x="457200" y="1143000"/>
            <a:ext cx="8229600" cy="47545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effectLst/>
                <a:uLnTx/>
                <a:uFillTx/>
                <a:latin typeface="+mn-lt"/>
                <a:ea typeface="+mn-ea"/>
                <a:cs typeface="+mn-cs"/>
              </a:rPr>
              <a:t>This presentation can be used for educational purposes for NON-PROFIT workshops, trainings, etc.</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effectLst/>
                <a:uLnTx/>
                <a:uFillTx/>
                <a:latin typeface="+mn-lt"/>
                <a:ea typeface="+mn-ea"/>
                <a:cs typeface="+mn-cs"/>
              </a:rPr>
              <a:t>Citation: Pinkerton, Morgan and Amanda Hodges. 2016.</a:t>
            </a:r>
            <a:r>
              <a:rPr kumimoji="0" lang="en-US" sz="3200" b="0" i="0" u="none" strike="noStrike" kern="1200" cap="none" spc="0" normalizeH="0" noProof="0" dirty="0" smtClean="0">
                <a:ln>
                  <a:noFill/>
                </a:ln>
                <a:effectLst/>
                <a:uLnTx/>
                <a:uFillTx/>
                <a:latin typeface="+mn-lt"/>
                <a:ea typeface="+mn-ea"/>
                <a:cs typeface="+mn-cs"/>
              </a:rPr>
              <a:t> City </a:t>
            </a:r>
            <a:r>
              <a:rPr kumimoji="0" lang="en-US" sz="3200" b="0" i="0" u="none" strike="noStrike" kern="1200" cap="none" spc="0" normalizeH="0" noProof="0" dirty="0" err="1" smtClean="0">
                <a:ln>
                  <a:noFill/>
                </a:ln>
                <a:effectLst/>
                <a:uLnTx/>
                <a:uFillTx/>
                <a:latin typeface="+mn-lt"/>
                <a:ea typeface="+mn-ea"/>
                <a:cs typeface="+mn-cs"/>
              </a:rPr>
              <a:t>Longhorned</a:t>
            </a:r>
            <a:r>
              <a:rPr kumimoji="0" lang="en-US" sz="3200" b="0" i="0" u="none" strike="noStrike" kern="1200" cap="none" spc="0" normalizeH="0" noProof="0" dirty="0" smtClean="0">
                <a:ln>
                  <a:noFill/>
                </a:ln>
                <a:effectLst/>
                <a:uLnTx/>
                <a:uFillTx/>
                <a:latin typeface="+mn-lt"/>
                <a:ea typeface="+mn-ea"/>
                <a:cs typeface="+mn-cs"/>
              </a:rPr>
              <a:t> Beetle – </a:t>
            </a:r>
            <a:r>
              <a:rPr kumimoji="0" lang="en-US" sz="3200" b="0" i="1" u="none" strike="noStrike" kern="1200" cap="none" spc="0" normalizeH="0" noProof="0" dirty="0" err="1" smtClean="0">
                <a:ln>
                  <a:noFill/>
                </a:ln>
                <a:effectLst/>
                <a:uLnTx/>
                <a:uFillTx/>
                <a:latin typeface="+mn-lt"/>
                <a:ea typeface="+mn-ea"/>
                <a:cs typeface="+mn-cs"/>
              </a:rPr>
              <a:t>Aeolesthes</a:t>
            </a:r>
            <a:r>
              <a:rPr kumimoji="0" lang="en-US" sz="3200" b="0" i="1" u="none" strike="noStrike" kern="1200" cap="none" spc="0" normalizeH="0" noProof="0" dirty="0" smtClean="0">
                <a:ln>
                  <a:noFill/>
                </a:ln>
                <a:effectLst/>
                <a:uLnTx/>
                <a:uFillTx/>
                <a:latin typeface="+mn-lt"/>
                <a:ea typeface="+mn-ea"/>
                <a:cs typeface="+mn-cs"/>
              </a:rPr>
              <a:t> </a:t>
            </a:r>
            <a:r>
              <a:rPr kumimoji="0" lang="en-US" sz="3200" b="0" i="1" u="none" strike="noStrike" kern="1200" cap="none" spc="0" normalizeH="0" noProof="0" dirty="0" err="1" smtClean="0">
                <a:ln>
                  <a:noFill/>
                </a:ln>
                <a:effectLst/>
                <a:uLnTx/>
                <a:uFillTx/>
                <a:latin typeface="+mn-lt"/>
                <a:ea typeface="+mn-ea"/>
                <a:cs typeface="+mn-cs"/>
              </a:rPr>
              <a:t>sarta</a:t>
            </a:r>
            <a:r>
              <a:rPr kumimoji="0" lang="en-US" sz="3200" b="0" i="1" u="none" strike="noStrike" kern="1200" cap="none" spc="0" normalizeH="0" noProof="0" dirty="0" smtClean="0">
                <a:ln>
                  <a:noFill/>
                </a:ln>
                <a:effectLst/>
                <a:uLnTx/>
                <a:uFillTx/>
                <a:latin typeface="+mn-lt"/>
                <a:ea typeface="+mn-ea"/>
                <a:cs typeface="+mn-cs"/>
              </a:rPr>
              <a:t>.</a:t>
            </a:r>
          </a:p>
          <a:p>
            <a:pPr marR="0" lvl="0" algn="l" defTabSz="914400" rtl="0" eaLnBrk="1" fontAlgn="auto" latinLnBrk="0" hangingPunct="1">
              <a:lnSpc>
                <a:spcPct val="100000"/>
              </a:lnSpc>
              <a:spcBef>
                <a:spcPct val="20000"/>
              </a:spcBef>
              <a:spcAft>
                <a:spcPts val="0"/>
              </a:spcAft>
              <a:buClrTx/>
              <a:buSzTx/>
              <a:tabLst/>
              <a:defRPr/>
            </a:pPr>
            <a:r>
              <a:rPr lang="en-US" sz="3200" i="1" baseline="0" dirty="0"/>
              <a:t> </a:t>
            </a:r>
            <a:r>
              <a:rPr lang="en-US" sz="3200" i="1" dirty="0"/>
              <a:t> </a:t>
            </a:r>
            <a:r>
              <a:rPr lang="en-US" sz="3200" i="1" dirty="0" smtClean="0"/>
              <a:t>  </a:t>
            </a:r>
            <a:r>
              <a:rPr lang="en-US" sz="3200" dirty="0" smtClean="0"/>
              <a:t>Accessed (add the date) – </a:t>
            </a:r>
          </a:p>
          <a:p>
            <a:pPr marR="0" lvl="0" algn="l" defTabSz="914400" rtl="0" eaLnBrk="1" fontAlgn="auto" latinLnBrk="0" hangingPunct="1">
              <a:lnSpc>
                <a:spcPct val="100000"/>
              </a:lnSpc>
              <a:spcBef>
                <a:spcPct val="20000"/>
              </a:spcBef>
              <a:spcAft>
                <a:spcPts val="0"/>
              </a:spcAft>
              <a:buClrTx/>
              <a:buSzTx/>
              <a:tabLst/>
              <a:defRPr/>
            </a:pPr>
            <a:r>
              <a:rPr lang="en-US" sz="3200" dirty="0" smtClean="0"/>
              <a:t>    www.protectingusnow.org</a:t>
            </a:r>
            <a:endParaRPr kumimoji="0" lang="en-US" sz="3200" b="0"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background image.jpg"/>
          <p:cNvPicPr>
            <a:picLocks noChangeAspect="1"/>
          </p:cNvPicPr>
          <p:nvPr/>
        </p:nvPicPr>
        <p:blipFill>
          <a:blip r:embed="rId3" cstate="print"/>
          <a:stretch>
            <a:fillRect/>
          </a:stretch>
        </p:blipFill>
        <p:spPr>
          <a:xfrm>
            <a:off x="0" y="0"/>
            <a:ext cx="9144000" cy="6858000"/>
          </a:xfrm>
          <a:prstGeom prst="rect">
            <a:avLst/>
          </a:prstGeom>
        </p:spPr>
      </p:pic>
      <p:sp>
        <p:nvSpPr>
          <p:cNvPr id="4" name="Rectangle 3"/>
          <p:cNvSpPr/>
          <p:nvPr/>
        </p:nvSpPr>
        <p:spPr>
          <a:xfrm>
            <a:off x="0" y="200561"/>
            <a:ext cx="9143999" cy="830997"/>
          </a:xfrm>
          <a:prstGeom prst="rect">
            <a:avLst/>
          </a:prstGeom>
        </p:spPr>
        <p:txBody>
          <a:bodyPr wrap="square">
            <a:spAutoFit/>
          </a:bodyPr>
          <a:lstStyle/>
          <a:p>
            <a:pPr algn="ctr">
              <a:defRPr/>
            </a:pPr>
            <a:endParaRPr lang="en-US" sz="1600" dirty="0" smtClean="0">
              <a:latin typeface="+mj-lt"/>
              <a:ea typeface="ＭＳ Ｐゴシック" pitchFamily="-110" charset="-128"/>
              <a:cs typeface="+mn-cs"/>
            </a:endParaRPr>
          </a:p>
          <a:p>
            <a:pPr algn="ctr">
              <a:defRPr/>
            </a:pPr>
            <a:endParaRPr lang="en-US" sz="1600" dirty="0">
              <a:latin typeface="+mj-lt"/>
              <a:ea typeface="ＭＳ Ｐゴシック" pitchFamily="-110" charset="-128"/>
            </a:endParaRPr>
          </a:p>
          <a:p>
            <a:pPr algn="ctr">
              <a:defRPr/>
            </a:pPr>
            <a:endParaRPr lang="en-US" sz="1600" dirty="0" smtClean="0">
              <a:latin typeface="+mj-lt"/>
              <a:ea typeface="ＭＳ Ｐゴシック" pitchFamily="-110" charset="-128"/>
              <a:cs typeface="+mn-cs"/>
            </a:endParaRPr>
          </a:p>
        </p:txBody>
      </p:sp>
      <p:sp>
        <p:nvSpPr>
          <p:cNvPr id="51203" name="Title 1"/>
          <p:cNvSpPr>
            <a:spLocks noGrp="1"/>
          </p:cNvSpPr>
          <p:nvPr>
            <p:ph type="title"/>
          </p:nvPr>
        </p:nvSpPr>
        <p:spPr/>
        <p:txBody>
          <a:bodyPr/>
          <a:lstStyle/>
          <a:p>
            <a:r>
              <a:rPr lang="en-US" dirty="0" smtClean="0">
                <a:ea typeface="ＭＳ Ｐゴシック" pitchFamily="34" charset="-128"/>
              </a:rPr>
              <a:t>Our Partners</a:t>
            </a:r>
          </a:p>
        </p:txBody>
      </p:sp>
      <p:sp>
        <p:nvSpPr>
          <p:cNvPr id="5" name="Content Placeholder 4"/>
          <p:cNvSpPr>
            <a:spLocks noGrp="1"/>
          </p:cNvSpPr>
          <p:nvPr>
            <p:ph idx="1"/>
          </p:nvPr>
        </p:nvSpPr>
        <p:spPr>
          <a:xfrm>
            <a:off x="457200" y="1371600"/>
            <a:ext cx="8229600" cy="4525963"/>
          </a:xfrm>
        </p:spPr>
        <p:txBody>
          <a:bodyPr/>
          <a:lstStyle/>
          <a:p>
            <a:r>
              <a:rPr lang="en-US" sz="2200" dirty="0"/>
              <a:t>United States Department of </a:t>
            </a:r>
            <a:r>
              <a:rPr lang="en-US" sz="2200" dirty="0" smtClean="0"/>
              <a:t>Agriculture, National </a:t>
            </a:r>
            <a:r>
              <a:rPr lang="en-US" sz="2200" dirty="0"/>
              <a:t>Institute of Food and Agriculture </a:t>
            </a:r>
            <a:r>
              <a:rPr lang="en-US" sz="2200" dirty="0" smtClean="0"/>
              <a:t>(USDA NIFA</a:t>
            </a:r>
            <a:r>
              <a:rPr lang="en-US" sz="2200" dirty="0"/>
              <a:t>)</a:t>
            </a:r>
          </a:p>
          <a:p>
            <a:r>
              <a:rPr lang="en-US" sz="2200" dirty="0"/>
              <a:t>United States Department of Agriculture, Animal and </a:t>
            </a:r>
            <a:r>
              <a:rPr lang="en-US" sz="2200" dirty="0" smtClean="0"/>
              <a:t>Plant </a:t>
            </a:r>
            <a:r>
              <a:rPr lang="en-US" sz="2200" dirty="0"/>
              <a:t>Health Inspection Service, Plant Protection </a:t>
            </a:r>
            <a:r>
              <a:rPr lang="en-US" sz="2200" dirty="0" smtClean="0"/>
              <a:t>and Quarantine (USDA APHIS PPQ)</a:t>
            </a:r>
            <a:endParaRPr lang="en-US" sz="2200" dirty="0"/>
          </a:p>
          <a:p>
            <a:r>
              <a:rPr lang="en-US" sz="2200" dirty="0"/>
              <a:t>Cooperative Agriculture </a:t>
            </a:r>
            <a:r>
              <a:rPr lang="en-US" sz="2200" dirty="0" smtClean="0"/>
              <a:t>Pest </a:t>
            </a:r>
            <a:r>
              <a:rPr lang="en-US" sz="2200" dirty="0"/>
              <a:t>Survey (CAPS) Program</a:t>
            </a:r>
          </a:p>
          <a:p>
            <a:r>
              <a:rPr lang="en-US" sz="2200" smtClean="0"/>
              <a:t>National </a:t>
            </a:r>
            <a:r>
              <a:rPr lang="en-US" sz="2200" dirty="0"/>
              <a:t>Plant Board (</a:t>
            </a:r>
            <a:r>
              <a:rPr lang="en-US" sz="2200" dirty="0" smtClean="0"/>
              <a:t>NPB)</a:t>
            </a:r>
            <a:endParaRPr lang="en-US" sz="2200" dirty="0"/>
          </a:p>
          <a:p>
            <a:r>
              <a:rPr lang="en-US" sz="2200" dirty="0" smtClean="0"/>
              <a:t>States Department </a:t>
            </a:r>
            <a:r>
              <a:rPr lang="en-US" sz="2200" dirty="0"/>
              <a:t>of </a:t>
            </a:r>
            <a:r>
              <a:rPr lang="en-US" sz="2200" dirty="0" smtClean="0"/>
              <a:t>Agriculture</a:t>
            </a:r>
          </a:p>
          <a:p>
            <a:r>
              <a:rPr lang="en-US" sz="2200" dirty="0" smtClean="0"/>
              <a:t>Extension </a:t>
            </a:r>
            <a:r>
              <a:rPr lang="en-US" sz="2200" dirty="0"/>
              <a:t>Disaster </a:t>
            </a:r>
            <a:r>
              <a:rPr lang="en-US" sz="2200" dirty="0" smtClean="0"/>
              <a:t>Education </a:t>
            </a:r>
            <a:r>
              <a:rPr lang="en-US" sz="2200" dirty="0"/>
              <a:t>Network (EDEN</a:t>
            </a:r>
            <a:r>
              <a:rPr lang="en-US" sz="2200" dirty="0" smtClean="0"/>
              <a:t>)</a:t>
            </a:r>
          </a:p>
          <a:p>
            <a:r>
              <a:rPr lang="en-US" sz="2200" dirty="0"/>
              <a:t>Center for Invasive Species </a:t>
            </a:r>
            <a:r>
              <a:rPr lang="en-US" sz="2200" dirty="0" smtClean="0"/>
              <a:t>and </a:t>
            </a:r>
            <a:r>
              <a:rPr lang="en-US" sz="2200" dirty="0"/>
              <a:t>Ecosystem Health (Bugwood</a:t>
            </a:r>
            <a:r>
              <a:rPr lang="en-US" sz="2200" dirty="0" smtClean="0"/>
              <a:t>)</a:t>
            </a:r>
          </a:p>
          <a:p>
            <a:r>
              <a:rPr lang="en-US" sz="2200" dirty="0"/>
              <a:t>National Plant Diagnostic </a:t>
            </a:r>
            <a:r>
              <a:rPr lang="en-US" sz="2200" dirty="0" smtClean="0"/>
              <a:t>Network </a:t>
            </a:r>
            <a:r>
              <a:rPr lang="en-US" sz="2200" dirty="0"/>
              <a:t>(NPDN</a:t>
            </a:r>
            <a:r>
              <a:rPr lang="en-US" sz="2200" dirty="0" smtClean="0"/>
              <a:t>)</a:t>
            </a:r>
          </a:p>
          <a:p>
            <a:r>
              <a:rPr lang="en-US" sz="2200" dirty="0"/>
              <a:t>U.S. Department of </a:t>
            </a:r>
            <a:r>
              <a:rPr lang="en-US" sz="2200" dirty="0" smtClean="0"/>
              <a:t>Homeland </a:t>
            </a:r>
            <a:r>
              <a:rPr lang="en-US" sz="2200" dirty="0"/>
              <a:t>Security (DHS</a:t>
            </a:r>
            <a:r>
              <a:rPr lang="en-US" sz="2200" dirty="0" smtClean="0"/>
              <a:t>)</a:t>
            </a:r>
          </a:p>
          <a:p>
            <a:r>
              <a:rPr lang="en-US" sz="2200" dirty="0"/>
              <a:t>U.S. Forest Service </a:t>
            </a:r>
            <a:r>
              <a:rPr lang="en-US" sz="2200" dirty="0" smtClean="0"/>
              <a:t>(</a:t>
            </a:r>
            <a:r>
              <a:rPr lang="en-US" sz="2200" dirty="0"/>
              <a:t>USFS)</a:t>
            </a:r>
          </a:p>
        </p:txBody>
      </p:sp>
    </p:spTree>
    <p:extLst>
      <p:ext uri="{BB962C8B-B14F-4D97-AF65-F5344CB8AC3E}">
        <p14:creationId xmlns:p14="http://schemas.microsoft.com/office/powerpoint/2010/main" val="41420709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81000"/>
            <a:ext cx="8229600" cy="685800"/>
          </a:xfrm>
        </p:spPr>
        <p:txBody>
          <a:bodyPr>
            <a:noAutofit/>
          </a:bodyPr>
          <a:lstStyle/>
          <a:p>
            <a:r>
              <a:rPr lang="en-US" dirty="0" smtClean="0"/>
              <a:t>References</a:t>
            </a:r>
            <a:endParaRPr lang="en-US" dirty="0"/>
          </a:p>
        </p:txBody>
      </p:sp>
      <p:sp>
        <p:nvSpPr>
          <p:cNvPr id="2" name="Content Placeholder 1"/>
          <p:cNvSpPr>
            <a:spLocks noGrp="1"/>
          </p:cNvSpPr>
          <p:nvPr>
            <p:ph idx="1"/>
          </p:nvPr>
        </p:nvSpPr>
        <p:spPr>
          <a:xfrm>
            <a:off x="457200" y="1219200"/>
            <a:ext cx="8305800" cy="4800600"/>
          </a:xfrm>
        </p:spPr>
        <p:txBody>
          <a:bodyPr>
            <a:noAutofit/>
          </a:bodyPr>
          <a:lstStyle/>
          <a:p>
            <a:pPr marL="457200" indent="-457200">
              <a:buFont typeface="+mj-lt"/>
              <a:buAutoNum type="arabicPeriod"/>
            </a:pPr>
            <a:r>
              <a:rPr lang="en-US" sz="1900" dirty="0" smtClean="0"/>
              <a:t>Anonymous. City Longhorned Beetle. Ohio Department of Agriculture. Accessed 3/4/2016. </a:t>
            </a:r>
          </a:p>
          <a:p>
            <a:pPr lvl="1"/>
            <a:r>
              <a:rPr lang="en-US" sz="1900" dirty="0"/>
              <a:t>http://</a:t>
            </a:r>
            <a:r>
              <a:rPr lang="en-US" sz="1900" dirty="0" err="1"/>
              <a:t>www.agri.ohio.gov</a:t>
            </a:r>
            <a:r>
              <a:rPr lang="en-US" sz="1900" dirty="0"/>
              <a:t>/</a:t>
            </a:r>
            <a:r>
              <a:rPr lang="en-US" sz="1900" dirty="0" err="1"/>
              <a:t>divs</a:t>
            </a:r>
            <a:r>
              <a:rPr lang="en-US" sz="1900" dirty="0"/>
              <a:t>/plant/caps/docs/</a:t>
            </a:r>
            <a:r>
              <a:rPr lang="en-US" sz="1900" dirty="0" err="1" smtClean="0"/>
              <a:t>clb.pdf</a:t>
            </a:r>
            <a:endParaRPr lang="en-US" sz="1900" dirty="0" smtClean="0"/>
          </a:p>
          <a:p>
            <a:pPr marL="457200" indent="-457200">
              <a:buFont typeface="+mj-lt"/>
              <a:buAutoNum type="arabicPeriod"/>
            </a:pPr>
            <a:r>
              <a:rPr lang="en-US" sz="1900" dirty="0" smtClean="0"/>
              <a:t>Anonymous</a:t>
            </a:r>
            <a:r>
              <a:rPr lang="en-US" sz="1900" dirty="0"/>
              <a:t>. </a:t>
            </a:r>
            <a:r>
              <a:rPr lang="en-US" sz="1900" i="1" dirty="0" err="1" smtClean="0"/>
              <a:t>Aeolesthes</a:t>
            </a:r>
            <a:r>
              <a:rPr lang="en-US" sz="1900" i="1" dirty="0" smtClean="0"/>
              <a:t> </a:t>
            </a:r>
            <a:r>
              <a:rPr lang="en-US" sz="1900" i="1" dirty="0" err="1" smtClean="0"/>
              <a:t>sarta</a:t>
            </a:r>
            <a:r>
              <a:rPr lang="en-US" sz="1900" i="1" dirty="0" smtClean="0"/>
              <a:t>, </a:t>
            </a:r>
            <a:r>
              <a:rPr lang="en-US" sz="1900" dirty="0" smtClean="0"/>
              <a:t>Beetles: Arthropod Pests</a:t>
            </a:r>
            <a:r>
              <a:rPr lang="en-US" sz="1900" dirty="0"/>
              <a:t>. Center for Plant Health Science and Technology (CPHST</a:t>
            </a:r>
            <a:r>
              <a:rPr lang="en-US" sz="1900" dirty="0" smtClean="0"/>
              <a:t>). Accessed 6/10/2016.</a:t>
            </a:r>
            <a:endParaRPr lang="en-US" sz="1900" i="1" dirty="0" smtClean="0"/>
          </a:p>
          <a:p>
            <a:pPr lvl="1" indent="-342900"/>
            <a:r>
              <a:rPr lang="en-US" sz="1900" dirty="0" smtClean="0"/>
              <a:t>http</a:t>
            </a:r>
            <a:r>
              <a:rPr lang="en-US" sz="1900" dirty="0"/>
              <a:t>://</a:t>
            </a:r>
            <a:r>
              <a:rPr lang="en-US" sz="1900" dirty="0" err="1"/>
              <a:t>pest.ceris.purdue.edu</a:t>
            </a:r>
            <a:r>
              <a:rPr lang="en-US" sz="1900" dirty="0"/>
              <a:t>/</a:t>
            </a:r>
            <a:r>
              <a:rPr lang="en-US" sz="1900" dirty="0" err="1"/>
              <a:t>redirect.php?i</a:t>
            </a:r>
            <a:r>
              <a:rPr lang="en-US" sz="1900" dirty="0"/>
              <a:t>=15721&amp;u=http://</a:t>
            </a:r>
            <a:r>
              <a:rPr lang="en-US" sz="1900" dirty="0" err="1"/>
              <a:t>download.ceris.purdue.edu</a:t>
            </a:r>
            <a:r>
              <a:rPr lang="en-US" sz="1900" dirty="0"/>
              <a:t>/file/2960</a:t>
            </a:r>
          </a:p>
          <a:p>
            <a:pPr marL="457200" indent="-457200">
              <a:buFont typeface="+mj-lt"/>
              <a:buAutoNum type="arabicPeriod"/>
            </a:pPr>
            <a:r>
              <a:rPr lang="en-US" sz="1900" dirty="0" smtClean="0"/>
              <a:t>Anonymous. 2006</a:t>
            </a:r>
            <a:r>
              <a:rPr lang="en-US" sz="1900" dirty="0"/>
              <a:t>. Data sheets on quarantine </a:t>
            </a:r>
            <a:r>
              <a:rPr lang="en-US" sz="1900" dirty="0" smtClean="0"/>
              <a:t>pests: </a:t>
            </a:r>
            <a:r>
              <a:rPr lang="en-US" sz="1900" i="1" dirty="0" err="1"/>
              <a:t>Aeolesthes</a:t>
            </a:r>
            <a:r>
              <a:rPr lang="en-US" sz="1900" i="1" dirty="0"/>
              <a:t> </a:t>
            </a:r>
            <a:r>
              <a:rPr lang="en-US" sz="1900" i="1" dirty="0" err="1" smtClean="0"/>
              <a:t>sarta</a:t>
            </a:r>
            <a:r>
              <a:rPr lang="en-US" sz="1900" i="1" dirty="0" smtClean="0"/>
              <a:t>. </a:t>
            </a:r>
            <a:r>
              <a:rPr lang="en-US" sz="1900" dirty="0"/>
              <a:t>European and Mediterranean Plant Protection </a:t>
            </a:r>
            <a:r>
              <a:rPr lang="en-US" sz="1900" dirty="0" smtClean="0"/>
              <a:t>Organization. Accessed 3/4/2016. </a:t>
            </a:r>
          </a:p>
          <a:p>
            <a:pPr lvl="1"/>
            <a:r>
              <a:rPr lang="en-US" sz="1900" dirty="0"/>
              <a:t>http://</a:t>
            </a:r>
            <a:r>
              <a:rPr lang="en-US" sz="1900" dirty="0" err="1"/>
              <a:t>afghanag.ucdavis.edu</a:t>
            </a:r>
            <a:r>
              <a:rPr lang="en-US" sz="1900" dirty="0"/>
              <a:t>/</a:t>
            </a:r>
            <a:r>
              <a:rPr lang="en-US" sz="1900" dirty="0" err="1"/>
              <a:t>a_horticulture</a:t>
            </a:r>
            <a:r>
              <a:rPr lang="en-US" sz="1900" dirty="0"/>
              <a:t>/fruits-trees/apples/pest-management-</a:t>
            </a:r>
            <a:r>
              <a:rPr lang="en-US" sz="1900" dirty="0" err="1"/>
              <a:t>ipm</a:t>
            </a:r>
            <a:r>
              <a:rPr lang="en-US" sz="1900" dirty="0"/>
              <a:t>/</a:t>
            </a:r>
            <a:r>
              <a:rPr lang="en-US" sz="1900" dirty="0" err="1" smtClean="0"/>
              <a:t>Beetle_Aeolesthes_sarta.pdf</a:t>
            </a:r>
            <a:endParaRPr lang="en-US" sz="1900" dirty="0" smtClean="0"/>
          </a:p>
          <a:p>
            <a:pPr marL="457200" indent="-457200">
              <a:buFont typeface="+mj-lt"/>
              <a:buAutoNum type="arabicPeriod"/>
            </a:pPr>
            <a:r>
              <a:rPr lang="en-US" sz="1900" dirty="0"/>
              <a:t>Anonymous. 2015. </a:t>
            </a:r>
            <a:r>
              <a:rPr lang="en-US" sz="1900" i="1" dirty="0" err="1"/>
              <a:t>Aeolesthes</a:t>
            </a:r>
            <a:r>
              <a:rPr lang="en-US" sz="1900" i="1" dirty="0"/>
              <a:t> </a:t>
            </a:r>
            <a:r>
              <a:rPr lang="en-US" sz="1900" i="1" dirty="0" err="1"/>
              <a:t>sarta</a:t>
            </a:r>
            <a:r>
              <a:rPr lang="en-US" sz="1900" i="1" dirty="0"/>
              <a:t> </a:t>
            </a:r>
            <a:r>
              <a:rPr lang="en-US" sz="1900" dirty="0"/>
              <a:t>(city longhorn beetle). Invasive Species Compendium. Accessed 2/29/2016. </a:t>
            </a:r>
            <a:endParaRPr lang="en-US" sz="1900" dirty="0" smtClean="0"/>
          </a:p>
          <a:p>
            <a:pPr lvl="1"/>
            <a:r>
              <a:rPr lang="en-US" sz="1900" dirty="0"/>
              <a:t>http://</a:t>
            </a:r>
            <a:r>
              <a:rPr lang="en-US" sz="1900" dirty="0" err="1"/>
              <a:t>www.cabi.org</a:t>
            </a:r>
            <a:r>
              <a:rPr lang="en-US" sz="1900" dirty="0"/>
              <a:t>/</a:t>
            </a:r>
            <a:r>
              <a:rPr lang="en-US" sz="1900" dirty="0" err="1"/>
              <a:t>isc</a:t>
            </a:r>
            <a:r>
              <a:rPr lang="en-US" sz="1900" dirty="0"/>
              <a:t>/datasheet/</a:t>
            </a:r>
            <a:r>
              <a:rPr lang="en-US" sz="1900" dirty="0" smtClean="0"/>
              <a:t>3430</a:t>
            </a:r>
            <a:endParaRPr lang="en-US" sz="2000" dirty="0"/>
          </a:p>
          <a:p>
            <a:endParaRPr lang="en-US" sz="24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References</a:t>
            </a:r>
            <a:endParaRPr lang="en-US" dirty="0"/>
          </a:p>
        </p:txBody>
      </p:sp>
      <p:sp>
        <p:nvSpPr>
          <p:cNvPr id="3" name="Content Placeholder 2"/>
          <p:cNvSpPr>
            <a:spLocks noGrp="1"/>
          </p:cNvSpPr>
          <p:nvPr>
            <p:ph idx="1"/>
          </p:nvPr>
        </p:nvSpPr>
        <p:spPr>
          <a:xfrm>
            <a:off x="533400" y="1143000"/>
            <a:ext cx="8001000" cy="5029200"/>
          </a:xfrm>
        </p:spPr>
        <p:txBody>
          <a:bodyPr/>
          <a:lstStyle/>
          <a:p>
            <a:pPr marL="457200" indent="-457200">
              <a:buFont typeface="+mj-lt"/>
              <a:buAutoNum type="arabicPeriod" startAt="5"/>
            </a:pPr>
            <a:r>
              <a:rPr lang="en-US" sz="1900" dirty="0" err="1"/>
              <a:t>Coluzzi</a:t>
            </a:r>
            <a:r>
              <a:rPr lang="en-US" sz="1900" dirty="0"/>
              <a:t>, K. 2015. 2015 Cooperative Agricultural Pest Survey (CAPS) Program. Maine Department of Agriculture, Conservation and Forestry. </a:t>
            </a:r>
          </a:p>
          <a:p>
            <a:pPr lvl="1"/>
            <a:r>
              <a:rPr lang="en-US" sz="1900" dirty="0"/>
              <a:t> http://</a:t>
            </a:r>
            <a:r>
              <a:rPr lang="en-US" sz="1900" dirty="0" err="1"/>
              <a:t>www.maine.gov</a:t>
            </a:r>
            <a:r>
              <a:rPr lang="en-US" sz="1900" dirty="0"/>
              <a:t>/</a:t>
            </a:r>
            <a:r>
              <a:rPr lang="en-US" sz="1900" dirty="0" err="1"/>
              <a:t>dacf</a:t>
            </a:r>
            <a:r>
              <a:rPr lang="en-US" sz="1900" dirty="0"/>
              <a:t>/</a:t>
            </a:r>
            <a:r>
              <a:rPr lang="en-US" sz="1900" dirty="0" err="1"/>
              <a:t>php</a:t>
            </a:r>
            <a:r>
              <a:rPr lang="en-US" sz="1900" dirty="0"/>
              <a:t>/documents/Nursery-Pest_handout_2015.pdf </a:t>
            </a:r>
          </a:p>
          <a:p>
            <a:pPr marL="457200" indent="-457200">
              <a:buFont typeface="+mj-lt"/>
              <a:buAutoNum type="arabicPeriod" startAt="5"/>
            </a:pPr>
            <a:r>
              <a:rPr lang="en-US" sz="1900" dirty="0" smtClean="0"/>
              <a:t>Holland</a:t>
            </a:r>
            <a:r>
              <a:rPr lang="en-US" sz="1900" dirty="0"/>
              <a:t>, J.D., et al. 2013. Americas Least Wanted Wood Borers. Purdue Extensions. Accessed 3/3/2016. </a:t>
            </a:r>
          </a:p>
          <a:p>
            <a:pPr lvl="1"/>
            <a:r>
              <a:rPr lang="en-US" sz="1900" dirty="0"/>
              <a:t>https://</a:t>
            </a:r>
            <a:r>
              <a:rPr lang="en-US" sz="1900" dirty="0" err="1"/>
              <a:t>extension.entm.purdue.edu</a:t>
            </a:r>
            <a:r>
              <a:rPr lang="en-US" sz="1900" dirty="0"/>
              <a:t>/publications/WB-3.</a:t>
            </a:r>
            <a:r>
              <a:rPr lang="en-US" sz="1900" dirty="0" smtClean="0"/>
              <a:t>pdf</a:t>
            </a:r>
          </a:p>
          <a:p>
            <a:pPr marL="457200" indent="-457200">
              <a:buFont typeface="+mj-lt"/>
              <a:buAutoNum type="arabicPeriod" startAt="7"/>
            </a:pPr>
            <a:r>
              <a:rPr lang="en-US" sz="1900" dirty="0" smtClean="0"/>
              <a:t>Khan, S.A., S. Bhatia and N. </a:t>
            </a:r>
            <a:r>
              <a:rPr lang="en-US" sz="1900" dirty="0" err="1" smtClean="0"/>
              <a:t>Tripathi</a:t>
            </a:r>
            <a:r>
              <a:rPr lang="en-US" sz="1900" dirty="0" smtClean="0"/>
              <a:t>. 2013</a:t>
            </a:r>
            <a:r>
              <a:rPr lang="en-US" sz="1900" dirty="0"/>
              <a:t>. Entomological Investigation on </a:t>
            </a:r>
            <a:r>
              <a:rPr lang="en-US" sz="1900" dirty="0" err="1"/>
              <a:t>Aeolesthes</a:t>
            </a:r>
            <a:r>
              <a:rPr lang="en-US" sz="1900" dirty="0"/>
              <a:t> </a:t>
            </a:r>
            <a:r>
              <a:rPr lang="en-US" sz="1900" dirty="0" err="1"/>
              <a:t>sarta</a:t>
            </a:r>
            <a:r>
              <a:rPr lang="en-US" sz="1900" dirty="0"/>
              <a:t> (</a:t>
            </a:r>
            <a:r>
              <a:rPr lang="en-US" sz="1900" dirty="0" err="1"/>
              <a:t>Solsky</a:t>
            </a:r>
            <a:r>
              <a:rPr lang="en-US" sz="1900" dirty="0"/>
              <a:t>), A Major Pest on Walnut trees (</a:t>
            </a:r>
            <a:r>
              <a:rPr lang="en-US" sz="1900" dirty="0" err="1"/>
              <a:t>Juglans</a:t>
            </a:r>
            <a:r>
              <a:rPr lang="en-US" sz="1900" dirty="0"/>
              <a:t> </a:t>
            </a:r>
            <a:r>
              <a:rPr lang="en-US" sz="1900" dirty="0" err="1"/>
              <a:t>Regia</a:t>
            </a:r>
            <a:r>
              <a:rPr lang="en-US" sz="1900" dirty="0"/>
              <a:t> L.) in Kashmir </a:t>
            </a:r>
            <a:r>
              <a:rPr lang="en-US" sz="1900" dirty="0" smtClean="0"/>
              <a:t>Valley</a:t>
            </a:r>
            <a:r>
              <a:rPr lang="en-US" sz="1900" dirty="0"/>
              <a:t>. </a:t>
            </a:r>
            <a:r>
              <a:rPr lang="en-US" sz="1900" i="1" dirty="0"/>
              <a:t>Journal of Academia and Industrial Research (JAIR</a:t>
            </a:r>
            <a:r>
              <a:rPr lang="en-US" sz="1900" i="1" dirty="0" smtClean="0"/>
              <a:t>) </a:t>
            </a:r>
            <a:r>
              <a:rPr lang="en-US" sz="1900" dirty="0" smtClean="0"/>
              <a:t>2(6): 325-330. Accessed 3/7/2016.</a:t>
            </a:r>
          </a:p>
          <a:p>
            <a:pPr lvl="1"/>
            <a:r>
              <a:rPr lang="en-US" sz="1900" dirty="0" smtClean="0"/>
              <a:t>http</a:t>
            </a:r>
            <a:r>
              <a:rPr lang="en-US" sz="1900" dirty="0"/>
              <a:t>://</a:t>
            </a:r>
            <a:r>
              <a:rPr lang="en-US" sz="1900" dirty="0" err="1"/>
              <a:t>jairjp.com</a:t>
            </a:r>
            <a:r>
              <a:rPr lang="en-US" sz="1900" dirty="0"/>
              <a:t>/NOVEMBER%202013/03%20SAJAD.pdf</a:t>
            </a:r>
            <a:endParaRPr lang="en-US" sz="1900" dirty="0" smtClean="0"/>
          </a:p>
          <a:p>
            <a:pPr marL="457200" indent="-457200">
              <a:buFont typeface="+mj-lt"/>
              <a:buAutoNum type="arabicPeriod" startAt="7"/>
            </a:pPr>
            <a:r>
              <a:rPr lang="en-US" sz="1900" dirty="0" err="1"/>
              <a:t>Mazaheri</a:t>
            </a:r>
            <a:r>
              <a:rPr lang="en-US" sz="1900" dirty="0"/>
              <a:t>, A., et al. 2015. Laboratory and field evaluation of insecticides for the control of </a:t>
            </a:r>
            <a:r>
              <a:rPr lang="en-US" sz="1900" i="1" dirty="0" err="1"/>
              <a:t>Aeolesthes</a:t>
            </a:r>
            <a:r>
              <a:rPr lang="en-US" sz="1900" i="1" dirty="0"/>
              <a:t> </a:t>
            </a:r>
            <a:r>
              <a:rPr lang="en-US" sz="1900" i="1" dirty="0" err="1"/>
              <a:t>sarta</a:t>
            </a:r>
            <a:r>
              <a:rPr lang="en-US" sz="1900" i="1" dirty="0"/>
              <a:t> </a:t>
            </a:r>
            <a:r>
              <a:rPr lang="en-US" sz="1900" dirty="0" err="1"/>
              <a:t>Solsky</a:t>
            </a:r>
            <a:r>
              <a:rPr lang="en-US" sz="1900" dirty="0"/>
              <a:t> (Col.: </a:t>
            </a:r>
            <a:r>
              <a:rPr lang="en-US" sz="1900" dirty="0" err="1"/>
              <a:t>Cerambycidae</a:t>
            </a:r>
            <a:r>
              <a:rPr lang="en-US" sz="1900" dirty="0"/>
              <a:t>). </a:t>
            </a:r>
            <a:r>
              <a:rPr lang="nl-NL" sz="1900" i="1" dirty="0"/>
              <a:t>J. </a:t>
            </a:r>
            <a:r>
              <a:rPr lang="nl-NL" sz="1900" i="1" dirty="0" err="1"/>
              <a:t>Crop</a:t>
            </a:r>
            <a:r>
              <a:rPr lang="nl-NL" sz="1900" i="1" dirty="0"/>
              <a:t> </a:t>
            </a:r>
            <a:r>
              <a:rPr lang="nl-NL" sz="1900" i="1" dirty="0" err="1"/>
              <a:t>Prot.</a:t>
            </a:r>
            <a:r>
              <a:rPr lang="nl-NL" sz="1900" i="1" dirty="0"/>
              <a:t> </a:t>
            </a:r>
            <a:r>
              <a:rPr lang="nl-NL" sz="1900" dirty="0"/>
              <a:t>2015, 4(2): 257‐266. </a:t>
            </a:r>
            <a:r>
              <a:rPr lang="nl-NL" sz="1900" dirty="0" err="1"/>
              <a:t>Accessed</a:t>
            </a:r>
            <a:r>
              <a:rPr lang="nl-NL" sz="1900" dirty="0"/>
              <a:t> 3/10/2016. </a:t>
            </a:r>
          </a:p>
          <a:p>
            <a:pPr lvl="1"/>
            <a:r>
              <a:rPr lang="pl-PL" sz="1900" dirty="0"/>
              <a:t>http://</a:t>
            </a:r>
            <a:r>
              <a:rPr lang="pl-PL" sz="1900" dirty="0" err="1"/>
              <a:t>jcp.modares.ac.ir</a:t>
            </a:r>
            <a:r>
              <a:rPr lang="pl-PL" sz="1900" dirty="0"/>
              <a:t>/pdf_12581_49529e9fc0a3ae2f68657414cdc75f37.</a:t>
            </a:r>
            <a:r>
              <a:rPr lang="pl-PL" sz="1900" dirty="0" smtClean="0"/>
              <a:t>html</a:t>
            </a:r>
            <a:endParaRPr lang="en-US" sz="2300" dirty="0"/>
          </a:p>
          <a:p>
            <a:pPr marL="457200" lvl="1" indent="0">
              <a:buNone/>
            </a:pPr>
            <a:endParaRPr lang="en-US" sz="2000" dirty="0" smtClean="0"/>
          </a:p>
        </p:txBody>
      </p:sp>
    </p:spTree>
    <p:extLst>
      <p:ext uri="{BB962C8B-B14F-4D97-AF65-F5344CB8AC3E}">
        <p14:creationId xmlns:p14="http://schemas.microsoft.com/office/powerpoint/2010/main" val="3934992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References</a:t>
            </a:r>
            <a:endParaRPr lang="en-US" dirty="0"/>
          </a:p>
        </p:txBody>
      </p:sp>
      <p:sp>
        <p:nvSpPr>
          <p:cNvPr id="3" name="Content Placeholder 2"/>
          <p:cNvSpPr>
            <a:spLocks noGrp="1"/>
          </p:cNvSpPr>
          <p:nvPr>
            <p:ph idx="1"/>
          </p:nvPr>
        </p:nvSpPr>
        <p:spPr>
          <a:xfrm>
            <a:off x="533400" y="1143000"/>
            <a:ext cx="8001000" cy="5029200"/>
          </a:xfrm>
        </p:spPr>
        <p:txBody>
          <a:bodyPr/>
          <a:lstStyle/>
          <a:p>
            <a:pPr marL="457200" indent="-457200">
              <a:buFont typeface="+mj-lt"/>
              <a:buAutoNum type="arabicPeriod" startAt="9"/>
            </a:pPr>
            <a:r>
              <a:rPr lang="en-US" sz="1900" dirty="0" err="1" smtClean="0"/>
              <a:t>Zhaurova</a:t>
            </a:r>
            <a:r>
              <a:rPr lang="en-US" sz="1900" dirty="0"/>
              <a:t>, K. 2009. </a:t>
            </a:r>
            <a:r>
              <a:rPr lang="en-US" sz="1900" i="1" dirty="0" err="1"/>
              <a:t>Aeolesthes</a:t>
            </a:r>
            <a:r>
              <a:rPr lang="en-US" sz="1900" i="1" dirty="0"/>
              <a:t> </a:t>
            </a:r>
            <a:r>
              <a:rPr lang="en-US" sz="1900" i="1" dirty="0" err="1"/>
              <a:t>sarta</a:t>
            </a:r>
            <a:r>
              <a:rPr lang="en-US" sz="1900" i="1" dirty="0"/>
              <a:t> </a:t>
            </a:r>
            <a:r>
              <a:rPr lang="en-US" sz="1900" dirty="0" err="1"/>
              <a:t>Cerambycidae</a:t>
            </a:r>
            <a:r>
              <a:rPr lang="en-US" sz="1900" dirty="0"/>
              <a:t>: City longhorned beetle. Purdue. Accessed 3/4/2016.</a:t>
            </a:r>
          </a:p>
          <a:p>
            <a:pPr lvl="1"/>
            <a:r>
              <a:rPr lang="en-US" sz="1900" dirty="0" err="1"/>
              <a:t>download.ceris.purdue.edu</a:t>
            </a:r>
            <a:r>
              <a:rPr lang="en-US" sz="1900" dirty="0"/>
              <a:t>/file/90</a:t>
            </a:r>
            <a:endParaRPr lang="en-US" sz="2300" dirty="0"/>
          </a:p>
          <a:p>
            <a:pPr lvl="1"/>
            <a:endParaRPr lang="en-US" sz="2000" dirty="0" smtClean="0"/>
          </a:p>
        </p:txBody>
      </p:sp>
    </p:spTree>
    <p:extLst>
      <p:ext uri="{BB962C8B-B14F-4D97-AF65-F5344CB8AC3E}">
        <p14:creationId xmlns:p14="http://schemas.microsoft.com/office/powerpoint/2010/main" val="516904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Global Distribution</a:t>
            </a:r>
            <a:endParaRPr lang="en-US" dirty="0"/>
          </a:p>
        </p:txBody>
      </p:sp>
      <p:sp>
        <p:nvSpPr>
          <p:cNvPr id="4" name="TextBox 3"/>
          <p:cNvSpPr txBox="1"/>
          <p:nvPr/>
        </p:nvSpPr>
        <p:spPr>
          <a:xfrm>
            <a:off x="152400" y="6324600"/>
            <a:ext cx="5638800" cy="215444"/>
          </a:xfrm>
          <a:prstGeom prst="rect">
            <a:avLst/>
          </a:prstGeom>
          <a:noFill/>
        </p:spPr>
        <p:txBody>
          <a:bodyPr wrap="square" rtlCol="0">
            <a:spAutoFit/>
          </a:bodyPr>
          <a:lstStyle/>
          <a:p>
            <a:r>
              <a:rPr lang="en-US" sz="800" dirty="0" smtClean="0"/>
              <a:t>Image credits</a:t>
            </a:r>
            <a:r>
              <a:rPr lang="en-US" sz="800" dirty="0"/>
              <a:t>: Distribution Map - http://</a:t>
            </a:r>
            <a:r>
              <a:rPr lang="en-US" sz="800" dirty="0" err="1"/>
              <a:t>www.cabi.org</a:t>
            </a:r>
            <a:r>
              <a:rPr lang="en-US" sz="800" dirty="0"/>
              <a:t>/</a:t>
            </a:r>
            <a:r>
              <a:rPr lang="en-US" sz="800" dirty="0" err="1"/>
              <a:t>isc</a:t>
            </a:r>
            <a:r>
              <a:rPr lang="en-US" sz="800" dirty="0"/>
              <a:t>/datasheet/3430 </a:t>
            </a:r>
          </a:p>
        </p:txBody>
      </p:sp>
      <p:pic>
        <p:nvPicPr>
          <p:cNvPr id="3" name="Picture 2"/>
          <p:cNvPicPr>
            <a:picLocks noChangeAspect="1"/>
          </p:cNvPicPr>
          <p:nvPr/>
        </p:nvPicPr>
        <p:blipFill>
          <a:blip r:embed="rId3"/>
          <a:stretch>
            <a:fillRect/>
          </a:stretch>
        </p:blipFill>
        <p:spPr>
          <a:xfrm>
            <a:off x="944368" y="1676400"/>
            <a:ext cx="7255264" cy="426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3512519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458200" cy="1143000"/>
          </a:xfrm>
        </p:spPr>
        <p:txBody>
          <a:bodyPr/>
          <a:lstStyle/>
          <a:p>
            <a:r>
              <a:rPr lang="en-US" sz="3600" dirty="0" smtClean="0"/>
              <a:t>Potential Distribution in the United States</a:t>
            </a:r>
            <a:endParaRPr lang="en-US" sz="3600" dirty="0"/>
          </a:p>
        </p:txBody>
      </p:sp>
      <p:sp>
        <p:nvSpPr>
          <p:cNvPr id="4" name="TextBox 3"/>
          <p:cNvSpPr txBox="1"/>
          <p:nvPr/>
        </p:nvSpPr>
        <p:spPr>
          <a:xfrm>
            <a:off x="152400" y="6324600"/>
            <a:ext cx="5638800" cy="215444"/>
          </a:xfrm>
          <a:prstGeom prst="rect">
            <a:avLst/>
          </a:prstGeom>
          <a:noFill/>
        </p:spPr>
        <p:txBody>
          <a:bodyPr wrap="square" rtlCol="0">
            <a:spAutoFit/>
          </a:bodyPr>
          <a:lstStyle/>
          <a:p>
            <a:r>
              <a:rPr lang="en-US" sz="800" dirty="0" smtClean="0"/>
              <a:t>Image credits</a:t>
            </a:r>
            <a:r>
              <a:rPr lang="en-US" sz="800" dirty="0"/>
              <a:t>: Distribution </a:t>
            </a:r>
            <a:r>
              <a:rPr lang="en-US" sz="800" dirty="0" smtClean="0"/>
              <a:t>Map - </a:t>
            </a:r>
            <a:r>
              <a:rPr lang="en-US" sz="800" dirty="0"/>
              <a:t>USDA-APHIS-PPQ-CPHST </a:t>
            </a:r>
          </a:p>
        </p:txBody>
      </p:sp>
      <p:pic>
        <p:nvPicPr>
          <p:cNvPr id="5" name="Picture 4"/>
          <p:cNvPicPr>
            <a:picLocks noChangeAspect="1"/>
          </p:cNvPicPr>
          <p:nvPr/>
        </p:nvPicPr>
        <p:blipFill rotWithShape="1">
          <a:blip r:embed="rId3">
            <a:extLst>
              <a:ext uri="{BEBA8EAE-BF5A-486C-A8C5-ECC9F3942E4B}">
                <a14:imgProps xmlns:a14="http://schemas.microsoft.com/office/drawing/2010/main">
                  <a14:imgLayer r:embed="rId4">
                    <a14:imgEffect>
                      <a14:backgroundRemoval t="9877" b="77778" l="10150" r="81391"/>
                    </a14:imgEffect>
                  </a14:imgLayer>
                </a14:imgProps>
              </a:ext>
            </a:extLst>
          </a:blip>
          <a:srcRect l="6465" t="1792" r="11465" b="13622"/>
          <a:stretch/>
        </p:blipFill>
        <p:spPr>
          <a:xfrm>
            <a:off x="-304800" y="628147"/>
            <a:ext cx="7924800" cy="6217918"/>
          </a:xfrm>
          <a:prstGeom prst="rect">
            <a:avLst/>
          </a:prstGeom>
          <a:ln w="38100" cap="sq">
            <a:noFill/>
            <a:prstDash val="solid"/>
            <a:miter lim="800000"/>
          </a:ln>
          <a:effectLst>
            <a:outerShdw blurRad="50800" dist="38100" dir="2700000" algn="tl" rotWithShape="0">
              <a:srgbClr val="000000">
                <a:alpha val="43000"/>
              </a:srgbClr>
            </a:outerShdw>
          </a:effectLst>
        </p:spPr>
      </p:pic>
      <p:grpSp>
        <p:nvGrpSpPr>
          <p:cNvPr id="6" name="Group 5"/>
          <p:cNvGrpSpPr>
            <a:grpSpLocks/>
          </p:cNvGrpSpPr>
          <p:nvPr/>
        </p:nvGrpSpPr>
        <p:grpSpPr bwMode="auto">
          <a:xfrm>
            <a:off x="7420434" y="2361537"/>
            <a:ext cx="1457325" cy="2751137"/>
            <a:chOff x="533400" y="3192530"/>
            <a:chExt cx="1456949" cy="2751070"/>
          </a:xfrm>
        </p:grpSpPr>
        <p:sp>
          <p:nvSpPr>
            <p:cNvPr id="7" name="TextBox 6"/>
            <p:cNvSpPr txBox="1">
              <a:spLocks noChangeArrowheads="1"/>
            </p:cNvSpPr>
            <p:nvPr/>
          </p:nvSpPr>
          <p:spPr bwMode="auto">
            <a:xfrm>
              <a:off x="533400" y="3192530"/>
              <a:ext cx="14569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US" altLang="en-US"/>
                <a:t>Risk Potential</a:t>
              </a:r>
            </a:p>
          </p:txBody>
        </p:sp>
        <p:grpSp>
          <p:nvGrpSpPr>
            <p:cNvPr id="8" name="Group 7"/>
            <p:cNvGrpSpPr>
              <a:grpSpLocks/>
            </p:cNvGrpSpPr>
            <p:nvPr/>
          </p:nvGrpSpPr>
          <p:grpSpPr bwMode="auto">
            <a:xfrm rot="10800000">
              <a:off x="762000" y="3649730"/>
              <a:ext cx="457200" cy="2209800"/>
              <a:chOff x="609600" y="3770924"/>
              <a:chExt cx="457200" cy="2209800"/>
            </a:xfrm>
          </p:grpSpPr>
          <p:sp>
            <p:nvSpPr>
              <p:cNvPr id="12" name="Rectangle 11"/>
              <p:cNvSpPr/>
              <p:nvPr/>
            </p:nvSpPr>
            <p:spPr>
              <a:xfrm>
                <a:off x="609777" y="3770989"/>
                <a:ext cx="457082" cy="152396"/>
              </a:xfrm>
              <a:prstGeom prst="rect">
                <a:avLst/>
              </a:prstGeom>
              <a:solidFill>
                <a:srgbClr val="0000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12"/>
              <p:cNvSpPr/>
              <p:nvPr/>
            </p:nvSpPr>
            <p:spPr>
              <a:xfrm>
                <a:off x="609777" y="3999583"/>
                <a:ext cx="457082" cy="152396"/>
              </a:xfrm>
              <a:prstGeom prst="rect">
                <a:avLst/>
              </a:prstGeom>
              <a:solidFill>
                <a:srgbClr val="3366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Rectangle 13"/>
              <p:cNvSpPr/>
              <p:nvPr/>
            </p:nvSpPr>
            <p:spPr>
              <a:xfrm>
                <a:off x="609777" y="4228178"/>
                <a:ext cx="457082" cy="152396"/>
              </a:xfrm>
              <a:prstGeom prst="rect">
                <a:avLst/>
              </a:prstGeom>
              <a:solidFill>
                <a:srgbClr val="58A1C1"/>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ctangle 14"/>
              <p:cNvSpPr/>
              <p:nvPr/>
            </p:nvSpPr>
            <p:spPr>
              <a:xfrm>
                <a:off x="609777" y="4456772"/>
                <a:ext cx="457082" cy="152396"/>
              </a:xfrm>
              <a:prstGeom prst="rect">
                <a:avLst/>
              </a:prstGeom>
              <a:solidFill>
                <a:srgbClr val="6FEBFF"/>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6" name="Rectangle 15"/>
              <p:cNvSpPr/>
              <p:nvPr/>
            </p:nvSpPr>
            <p:spPr>
              <a:xfrm>
                <a:off x="609777" y="4685367"/>
                <a:ext cx="457082" cy="152396"/>
              </a:xfrm>
              <a:prstGeom prst="rect">
                <a:avLst/>
              </a:prstGeom>
              <a:solidFill>
                <a:srgbClr val="CCFFCC"/>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Rectangle 16"/>
              <p:cNvSpPr/>
              <p:nvPr/>
            </p:nvSpPr>
            <p:spPr>
              <a:xfrm>
                <a:off x="609777" y="4913961"/>
                <a:ext cx="457082" cy="152396"/>
              </a:xfrm>
              <a:prstGeom prst="rect">
                <a:avLst/>
              </a:prstGeom>
              <a:solidFill>
                <a:srgbClr val="DCFF1B"/>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 name="Rectangle 17"/>
              <p:cNvSpPr/>
              <p:nvPr/>
            </p:nvSpPr>
            <p:spPr>
              <a:xfrm>
                <a:off x="609777" y="5142555"/>
                <a:ext cx="457082" cy="152396"/>
              </a:xfrm>
              <a:prstGeom prst="rect">
                <a:avLst/>
              </a:prstGeom>
              <a:solidFill>
                <a:srgbClr val="FFFF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9" name="Rectangle 18"/>
              <p:cNvSpPr/>
              <p:nvPr/>
            </p:nvSpPr>
            <p:spPr>
              <a:xfrm>
                <a:off x="609777" y="5371150"/>
                <a:ext cx="457082" cy="152396"/>
              </a:xfrm>
              <a:prstGeom prst="rect">
                <a:avLst/>
              </a:prstGeom>
              <a:solidFill>
                <a:srgbClr val="FFB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0" name="Rectangle 19"/>
              <p:cNvSpPr/>
              <p:nvPr/>
            </p:nvSpPr>
            <p:spPr>
              <a:xfrm>
                <a:off x="609777" y="5599744"/>
                <a:ext cx="457082" cy="152396"/>
              </a:xfrm>
              <a:prstGeom prst="rect">
                <a:avLst/>
              </a:prstGeom>
              <a:solidFill>
                <a:srgbClr val="FF66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1" name="Rectangle 20"/>
              <p:cNvSpPr/>
              <p:nvPr/>
            </p:nvSpPr>
            <p:spPr>
              <a:xfrm>
                <a:off x="609777" y="5828339"/>
                <a:ext cx="457082" cy="152396"/>
              </a:xfrm>
              <a:prstGeom prst="rect">
                <a:avLst/>
              </a:prstGeom>
              <a:solidFill>
                <a:srgbClr val="FF0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grpSp>
        <p:sp>
          <p:nvSpPr>
            <p:cNvPr id="9" name="TextBox 8"/>
            <p:cNvSpPr txBox="1">
              <a:spLocks noChangeArrowheads="1"/>
            </p:cNvSpPr>
            <p:nvPr/>
          </p:nvSpPr>
          <p:spPr bwMode="auto">
            <a:xfrm>
              <a:off x="1236980" y="3516868"/>
              <a:ext cx="6113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a:t>High</a:t>
              </a:r>
            </a:p>
          </p:txBody>
        </p:sp>
        <p:sp>
          <p:nvSpPr>
            <p:cNvPr id="10" name="TextBox 9"/>
            <p:cNvSpPr txBox="1">
              <a:spLocks noChangeArrowheads="1"/>
            </p:cNvSpPr>
            <p:nvPr/>
          </p:nvSpPr>
          <p:spPr bwMode="auto">
            <a:xfrm>
              <a:off x="1258452" y="5574268"/>
              <a:ext cx="56844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US" altLang="en-US"/>
                <a:t>Low</a:t>
              </a:r>
            </a:p>
          </p:txBody>
        </p:sp>
        <p:cxnSp>
          <p:nvCxnSpPr>
            <p:cNvPr id="11" name="Straight Arrow Connector 10"/>
            <p:cNvCxnSpPr/>
            <p:nvPr/>
          </p:nvCxnSpPr>
          <p:spPr>
            <a:xfrm flipH="1" flipV="1">
              <a:off x="1542790" y="3886250"/>
              <a:ext cx="3174" cy="1676359"/>
            </a:xfrm>
            <a:prstGeom prst="straightConnector1">
              <a:avLst/>
            </a:prstGeom>
            <a:ln>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2959446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457200"/>
            <a:ext cx="6629400" cy="1295400"/>
          </a:xfrm>
        </p:spPr>
        <p:txBody>
          <a:bodyPr>
            <a:normAutofit fontScale="90000"/>
          </a:bodyPr>
          <a:lstStyle/>
          <a:p>
            <a:r>
              <a:rPr lang="en-US" dirty="0" smtClean="0"/>
              <a:t>Pest of </a:t>
            </a:r>
            <a:r>
              <a:rPr lang="en-US" dirty="0"/>
              <a:t>forest, fruit and ornamental trees</a:t>
            </a:r>
            <a:r>
              <a:rPr lang="en-US" dirty="0" smtClean="0"/>
              <a:t> </a:t>
            </a:r>
            <a:r>
              <a:rPr lang="en-US" dirty="0"/>
              <a:t/>
            </a:r>
            <a:br>
              <a:rPr lang="en-US" dirty="0"/>
            </a:br>
            <a:endParaRPr lang="en-US" sz="4400" b="0" dirty="0">
              <a:solidFill>
                <a:schemeClr val="tx1"/>
              </a:solidFill>
            </a:endParaRPr>
          </a:p>
        </p:txBody>
      </p:sp>
      <p:sp>
        <p:nvSpPr>
          <p:cNvPr id="7" name="TextBox 6"/>
          <p:cNvSpPr txBox="1"/>
          <p:nvPr/>
        </p:nvSpPr>
        <p:spPr>
          <a:xfrm>
            <a:off x="0" y="6150114"/>
            <a:ext cx="6248400" cy="338554"/>
          </a:xfrm>
          <a:prstGeom prst="rect">
            <a:avLst/>
          </a:prstGeom>
          <a:noFill/>
        </p:spPr>
        <p:txBody>
          <a:bodyPr wrap="square" rtlCol="0">
            <a:spAutoFit/>
          </a:bodyPr>
          <a:lstStyle/>
          <a:p>
            <a:r>
              <a:rPr lang="en-US" sz="800" dirty="0" smtClean="0"/>
              <a:t>Image credits: </a:t>
            </a:r>
            <a:r>
              <a:rPr lang="en-US" sz="800" dirty="0"/>
              <a:t>English walnut (</a:t>
            </a:r>
            <a:r>
              <a:rPr lang="en-US" sz="800" i="1" dirty="0" err="1"/>
              <a:t>Juglans</a:t>
            </a:r>
            <a:r>
              <a:rPr lang="en-US" sz="800" i="1" dirty="0"/>
              <a:t> </a:t>
            </a:r>
            <a:r>
              <a:rPr lang="en-US" sz="800" i="1" dirty="0" err="1"/>
              <a:t>regia</a:t>
            </a:r>
            <a:r>
              <a:rPr lang="en-US" sz="800" dirty="0"/>
              <a:t>) L</a:t>
            </a:r>
            <a:r>
              <a:rPr lang="en-US" sz="800" dirty="0" smtClean="0"/>
              <a:t>. </a:t>
            </a:r>
            <a:r>
              <a:rPr lang="en-US" sz="800" dirty="0"/>
              <a:t>- Robert </a:t>
            </a:r>
            <a:r>
              <a:rPr lang="en-US" sz="800" dirty="0" err="1"/>
              <a:t>Vidéki</a:t>
            </a:r>
            <a:r>
              <a:rPr lang="en-US" sz="800" dirty="0"/>
              <a:t>, </a:t>
            </a:r>
            <a:r>
              <a:rPr lang="en-US" sz="800" dirty="0" err="1"/>
              <a:t>Doronicum</a:t>
            </a:r>
            <a:r>
              <a:rPr lang="en-US" sz="800" dirty="0"/>
              <a:t> </a:t>
            </a:r>
            <a:r>
              <a:rPr lang="en-US" sz="800" dirty="0" err="1" smtClean="0"/>
              <a:t>Kft</a:t>
            </a:r>
            <a:r>
              <a:rPr lang="en-US" sz="800" dirty="0" smtClean="0"/>
              <a:t>.</a:t>
            </a:r>
            <a:r>
              <a:rPr lang="en-US" sz="800" dirty="0"/>
              <a:t> </a:t>
            </a:r>
            <a:r>
              <a:rPr lang="en-US" sz="800" dirty="0" smtClean="0"/>
              <a:t>- </a:t>
            </a:r>
            <a:r>
              <a:rPr lang="en-US" sz="800" dirty="0" err="1" smtClean="0"/>
              <a:t>Bugwood.org</a:t>
            </a:r>
            <a:r>
              <a:rPr lang="en-US" sz="800" dirty="0" smtClean="0"/>
              <a:t>, #5395958</a:t>
            </a:r>
            <a:r>
              <a:rPr lang="en-US" sz="800" dirty="0"/>
              <a:t>; winged elm (</a:t>
            </a:r>
            <a:r>
              <a:rPr lang="en-US" sz="800" i="1" dirty="0" err="1"/>
              <a:t>Ulmus</a:t>
            </a:r>
            <a:r>
              <a:rPr lang="en-US" sz="800" i="1" dirty="0"/>
              <a:t> </a:t>
            </a:r>
            <a:r>
              <a:rPr lang="en-US" sz="800" i="1" dirty="0" err="1"/>
              <a:t>alata</a:t>
            </a:r>
            <a:r>
              <a:rPr lang="en-US" sz="800" i="1" dirty="0"/>
              <a:t>) </a:t>
            </a:r>
            <a:r>
              <a:rPr lang="en-US" sz="800" dirty="0" err="1"/>
              <a:t>Michx</a:t>
            </a:r>
            <a:r>
              <a:rPr lang="en-US" sz="800" dirty="0" smtClean="0"/>
              <a:t>.</a:t>
            </a:r>
            <a:r>
              <a:rPr lang="en-US" sz="800" dirty="0"/>
              <a:t>- Joe </a:t>
            </a:r>
            <a:r>
              <a:rPr lang="en-US" sz="800" dirty="0" smtClean="0"/>
              <a:t>Nicholson</a:t>
            </a:r>
            <a:r>
              <a:rPr lang="en-US" sz="800" dirty="0"/>
              <a:t> </a:t>
            </a:r>
            <a:r>
              <a:rPr lang="en-US" sz="800" dirty="0" smtClean="0"/>
              <a:t>-</a:t>
            </a:r>
            <a:r>
              <a:rPr lang="en-US" sz="800" dirty="0" err="1" smtClean="0"/>
              <a:t>Bugwood.org</a:t>
            </a:r>
            <a:r>
              <a:rPr lang="en-US" sz="800" dirty="0" smtClean="0"/>
              <a:t>, #5369190</a:t>
            </a:r>
            <a:r>
              <a:rPr lang="en-US" sz="800" dirty="0"/>
              <a:t>; black willow (</a:t>
            </a:r>
            <a:r>
              <a:rPr lang="en-US" sz="800" i="1" dirty="0"/>
              <a:t>Salix </a:t>
            </a:r>
            <a:r>
              <a:rPr lang="en-US" sz="800" i="1" dirty="0" err="1"/>
              <a:t>nigra</a:t>
            </a:r>
            <a:r>
              <a:rPr lang="en-US" sz="800" dirty="0"/>
              <a:t>) Marsh</a:t>
            </a:r>
            <a:r>
              <a:rPr lang="en-US" sz="800" dirty="0" smtClean="0"/>
              <a:t>. </a:t>
            </a:r>
            <a:r>
              <a:rPr lang="en-US" sz="800" dirty="0"/>
              <a:t>- Bill Cook, Michigan State </a:t>
            </a:r>
            <a:r>
              <a:rPr lang="en-US" sz="800" dirty="0" smtClean="0"/>
              <a:t>University</a:t>
            </a:r>
            <a:r>
              <a:rPr lang="en-US" sz="800" dirty="0"/>
              <a:t> </a:t>
            </a:r>
            <a:r>
              <a:rPr lang="en-US" sz="800" dirty="0" smtClean="0"/>
              <a:t>- </a:t>
            </a:r>
            <a:r>
              <a:rPr lang="en-US" sz="800" dirty="0" err="1" smtClean="0"/>
              <a:t>Bugwood.org</a:t>
            </a:r>
            <a:r>
              <a:rPr lang="en-US" sz="800" dirty="0" smtClean="0"/>
              <a:t>, #</a:t>
            </a:r>
            <a:r>
              <a:rPr lang="en-US" sz="800" dirty="0"/>
              <a:t>1219227</a:t>
            </a:r>
          </a:p>
        </p:txBody>
      </p:sp>
      <p:pic>
        <p:nvPicPr>
          <p:cNvPr id="5" name="Picture 4"/>
          <p:cNvPicPr>
            <a:picLocks noChangeAspect="1"/>
          </p:cNvPicPr>
          <p:nvPr/>
        </p:nvPicPr>
        <p:blipFill rotWithShape="1">
          <a:blip r:embed="rId3"/>
          <a:srcRect b="4794"/>
          <a:stretch/>
        </p:blipFill>
        <p:spPr>
          <a:xfrm>
            <a:off x="6172199" y="1981201"/>
            <a:ext cx="2362201" cy="345157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rotWithShape="1">
          <a:blip r:embed="rId4"/>
          <a:srcRect b="4559"/>
          <a:stretch/>
        </p:blipFill>
        <p:spPr>
          <a:xfrm>
            <a:off x="533400" y="1905000"/>
            <a:ext cx="2463800" cy="34995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rotWithShape="1">
          <a:blip r:embed="rId5"/>
          <a:srcRect b="3968"/>
          <a:stretch/>
        </p:blipFill>
        <p:spPr>
          <a:xfrm>
            <a:off x="3282950" y="1752600"/>
            <a:ext cx="2578100" cy="375073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Damage </a:t>
            </a:r>
            <a:endParaRPr lang="en-US" dirty="0"/>
          </a:p>
        </p:txBody>
      </p:sp>
      <p:sp>
        <p:nvSpPr>
          <p:cNvPr id="12" name="TextBox 11"/>
          <p:cNvSpPr txBox="1"/>
          <p:nvPr/>
        </p:nvSpPr>
        <p:spPr>
          <a:xfrm>
            <a:off x="0" y="6150114"/>
            <a:ext cx="6096000" cy="338554"/>
          </a:xfrm>
          <a:prstGeom prst="rect">
            <a:avLst/>
          </a:prstGeom>
          <a:noFill/>
        </p:spPr>
        <p:txBody>
          <a:bodyPr wrap="square" rtlCol="0">
            <a:spAutoFit/>
          </a:bodyPr>
          <a:lstStyle/>
          <a:p>
            <a:r>
              <a:rPr lang="en-US" sz="800" dirty="0" smtClean="0"/>
              <a:t>Image credits</a:t>
            </a:r>
            <a:r>
              <a:rPr lang="en-US" sz="800" dirty="0"/>
              <a:t>: Asian longhorned beetle (</a:t>
            </a:r>
            <a:r>
              <a:rPr lang="en-US" sz="800" i="1" dirty="0" err="1"/>
              <a:t>Anoplophora</a:t>
            </a:r>
            <a:r>
              <a:rPr lang="en-US" sz="800" i="1" dirty="0"/>
              <a:t> </a:t>
            </a:r>
            <a:r>
              <a:rPr lang="en-US" sz="800" i="1" dirty="0" err="1"/>
              <a:t>glabripennis</a:t>
            </a:r>
            <a:r>
              <a:rPr lang="en-US" sz="800" dirty="0"/>
              <a:t>) (</a:t>
            </a:r>
            <a:r>
              <a:rPr lang="en-US" sz="800" dirty="0" err="1"/>
              <a:t>Motschulsky</a:t>
            </a:r>
            <a:r>
              <a:rPr lang="en-US" sz="800" dirty="0"/>
              <a:t>, 1853</a:t>
            </a:r>
            <a:r>
              <a:rPr lang="en-US" sz="800" dirty="0" smtClean="0"/>
              <a:t>) </a:t>
            </a:r>
            <a:r>
              <a:rPr lang="en-US" sz="800" dirty="0"/>
              <a:t>- Thomas B. </a:t>
            </a:r>
            <a:r>
              <a:rPr lang="en-US" sz="800" dirty="0" err="1"/>
              <a:t>Denholm</a:t>
            </a:r>
            <a:r>
              <a:rPr lang="en-US" sz="800" dirty="0"/>
              <a:t>, New Jersey Department of </a:t>
            </a:r>
            <a:r>
              <a:rPr lang="en-US" sz="800" dirty="0" smtClean="0"/>
              <a:t>Agriculture</a:t>
            </a:r>
            <a:r>
              <a:rPr lang="en-US" sz="800" dirty="0"/>
              <a:t> </a:t>
            </a:r>
            <a:r>
              <a:rPr lang="en-US" sz="800" dirty="0" smtClean="0"/>
              <a:t>- </a:t>
            </a:r>
            <a:r>
              <a:rPr lang="en-US" sz="800" dirty="0" err="1" smtClean="0"/>
              <a:t>Bugwood.org</a:t>
            </a:r>
            <a:r>
              <a:rPr lang="en-US" sz="800" dirty="0" smtClean="0"/>
              <a:t>, #1253008</a:t>
            </a:r>
            <a:r>
              <a:rPr lang="en-US" sz="800" dirty="0"/>
              <a:t>; </a:t>
            </a:r>
            <a:r>
              <a:rPr lang="en-US" sz="800" dirty="0" err="1"/>
              <a:t>Oviposition</a:t>
            </a:r>
            <a:r>
              <a:rPr lang="en-US" sz="800" dirty="0"/>
              <a:t> niche - http://</a:t>
            </a:r>
            <a:r>
              <a:rPr lang="en-US" sz="800" dirty="0" err="1"/>
              <a:t>www.na.fs.fed.us</a:t>
            </a:r>
            <a:r>
              <a:rPr lang="en-US" sz="800" dirty="0"/>
              <a:t>/</a:t>
            </a:r>
            <a:r>
              <a:rPr lang="en-US" sz="800" dirty="0" err="1"/>
              <a:t>fhp</a:t>
            </a:r>
            <a:r>
              <a:rPr lang="en-US" sz="800" dirty="0"/>
              <a:t>/</a:t>
            </a:r>
            <a:r>
              <a:rPr lang="en-US" sz="800" dirty="0" err="1"/>
              <a:t>alb</a:t>
            </a:r>
            <a:r>
              <a:rPr lang="en-US" sz="800" dirty="0"/>
              <a:t>/</a:t>
            </a:r>
            <a:r>
              <a:rPr lang="en-US" sz="800" dirty="0" err="1"/>
              <a:t>slides_images</a:t>
            </a:r>
            <a:r>
              <a:rPr lang="en-US" sz="800" dirty="0"/>
              <a:t>/slides/</a:t>
            </a:r>
            <a:r>
              <a:rPr lang="en-US" sz="800" dirty="0" err="1" smtClean="0"/>
              <a:t>ovi.htm</a:t>
            </a:r>
            <a:r>
              <a:rPr lang="en-US" sz="800" dirty="0" smtClean="0"/>
              <a:t>; </a:t>
            </a:r>
            <a:endParaRPr lang="en-US" sz="800" dirty="0"/>
          </a:p>
        </p:txBody>
      </p:sp>
      <p:sp>
        <p:nvSpPr>
          <p:cNvPr id="3" name="TextBox 2"/>
          <p:cNvSpPr txBox="1"/>
          <p:nvPr/>
        </p:nvSpPr>
        <p:spPr>
          <a:xfrm>
            <a:off x="762000" y="1981200"/>
            <a:ext cx="3698448" cy="1815882"/>
          </a:xfrm>
          <a:prstGeom prst="rect">
            <a:avLst/>
          </a:prstGeom>
          <a:noFill/>
        </p:spPr>
        <p:txBody>
          <a:bodyPr wrap="none" rtlCol="0">
            <a:spAutoFit/>
          </a:bodyPr>
          <a:lstStyle/>
          <a:p>
            <a:pPr marL="285750" indent="-285750">
              <a:buFont typeface="Arial"/>
              <a:buChar char="•"/>
            </a:pPr>
            <a:r>
              <a:rPr lang="en-US" sz="2800" dirty="0" smtClean="0"/>
              <a:t>Emergence holes</a:t>
            </a:r>
          </a:p>
          <a:p>
            <a:pPr marL="285750" indent="-285750">
              <a:buFont typeface="Arial"/>
              <a:buChar char="•"/>
            </a:pPr>
            <a:r>
              <a:rPr lang="en-US" sz="2800" dirty="0" smtClean="0"/>
              <a:t>Larval galleries in bark </a:t>
            </a:r>
          </a:p>
          <a:p>
            <a:pPr marL="285750" indent="-285750">
              <a:buFont typeface="Arial"/>
              <a:buChar char="•"/>
            </a:pPr>
            <a:r>
              <a:rPr lang="en-US" sz="2800" dirty="0" smtClean="0"/>
              <a:t>Wilted or dry leaves</a:t>
            </a:r>
          </a:p>
          <a:p>
            <a:pPr marL="285750" indent="-285750">
              <a:buFont typeface="Arial"/>
              <a:buChar char="•"/>
            </a:pPr>
            <a:r>
              <a:rPr lang="en-US" sz="2800" dirty="0" smtClean="0"/>
              <a:t>Tree dieback </a:t>
            </a:r>
            <a:endParaRPr lang="en-US" sz="2800" dirty="0"/>
          </a:p>
        </p:txBody>
      </p:sp>
      <p:pic>
        <p:nvPicPr>
          <p:cNvPr id="4" name="Picture 3"/>
          <p:cNvPicPr>
            <a:picLocks noChangeAspect="1"/>
          </p:cNvPicPr>
          <p:nvPr/>
        </p:nvPicPr>
        <p:blipFill rotWithShape="1">
          <a:blip r:embed="rId3"/>
          <a:srcRect b="3830"/>
          <a:stretch/>
        </p:blipFill>
        <p:spPr>
          <a:xfrm>
            <a:off x="6629400" y="685800"/>
            <a:ext cx="1987701" cy="2870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4"/>
          <p:cNvPicPr>
            <a:picLocks noChangeAspect="1"/>
          </p:cNvPicPr>
          <p:nvPr/>
        </p:nvPicPr>
        <p:blipFill>
          <a:blip r:embed="rId4"/>
          <a:stretch>
            <a:fillRect/>
          </a:stretch>
        </p:blipFill>
        <p:spPr>
          <a:xfrm>
            <a:off x="5029200" y="3276600"/>
            <a:ext cx="1854200"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3991905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Identification </a:t>
            </a:r>
            <a:endParaRPr lang="en-US" dirty="0"/>
          </a:p>
        </p:txBody>
      </p:sp>
      <p:sp>
        <p:nvSpPr>
          <p:cNvPr id="3" name="Content Placeholder 2"/>
          <p:cNvSpPr>
            <a:spLocks noGrp="1"/>
          </p:cNvSpPr>
          <p:nvPr>
            <p:ph idx="1"/>
          </p:nvPr>
        </p:nvSpPr>
        <p:spPr>
          <a:xfrm>
            <a:off x="4114053" y="1676400"/>
            <a:ext cx="5029200" cy="4525963"/>
          </a:xfrm>
        </p:spPr>
        <p:txBody>
          <a:bodyPr/>
          <a:lstStyle/>
          <a:p>
            <a:r>
              <a:rPr lang="en-US" sz="2800" dirty="0" smtClean="0"/>
              <a:t>Adults </a:t>
            </a:r>
          </a:p>
          <a:p>
            <a:pPr lvl="1"/>
            <a:r>
              <a:rPr lang="en-US" sz="2400" dirty="0" smtClean="0"/>
              <a:t>Dark grey-brown bodies</a:t>
            </a:r>
          </a:p>
          <a:p>
            <a:pPr lvl="1"/>
            <a:r>
              <a:rPr lang="en-US" sz="2400" dirty="0" smtClean="0"/>
              <a:t>Fine silvery pubescence </a:t>
            </a:r>
          </a:p>
          <a:p>
            <a:pPr lvl="1"/>
            <a:r>
              <a:rPr lang="en-US" sz="2400" dirty="0" smtClean="0"/>
              <a:t>28-47mm in length</a:t>
            </a:r>
          </a:p>
          <a:p>
            <a:pPr lvl="1"/>
            <a:r>
              <a:rPr lang="en-US" sz="2400" dirty="0" smtClean="0"/>
              <a:t>Long antennae </a:t>
            </a:r>
            <a:endParaRPr lang="en-US" sz="2400" dirty="0"/>
          </a:p>
          <a:p>
            <a:pPr lvl="1"/>
            <a:endParaRPr lang="en-US" sz="2400" dirty="0" smtClean="0"/>
          </a:p>
          <a:p>
            <a:pPr lvl="1"/>
            <a:endParaRPr lang="en-US" dirty="0" smtClean="0"/>
          </a:p>
          <a:p>
            <a:pPr lvl="1"/>
            <a:endParaRPr lang="en-US" dirty="0"/>
          </a:p>
        </p:txBody>
      </p:sp>
      <p:sp>
        <p:nvSpPr>
          <p:cNvPr id="5" name="TextBox 4"/>
          <p:cNvSpPr txBox="1"/>
          <p:nvPr/>
        </p:nvSpPr>
        <p:spPr>
          <a:xfrm>
            <a:off x="0" y="6324600"/>
            <a:ext cx="5791200" cy="338554"/>
          </a:xfrm>
          <a:prstGeom prst="rect">
            <a:avLst/>
          </a:prstGeom>
          <a:noFill/>
        </p:spPr>
        <p:txBody>
          <a:bodyPr wrap="square" rtlCol="0">
            <a:spAutoFit/>
          </a:bodyPr>
          <a:lstStyle/>
          <a:p>
            <a:r>
              <a:rPr lang="en-US" sz="800" dirty="0" smtClean="0"/>
              <a:t>Image credits: </a:t>
            </a:r>
            <a:r>
              <a:rPr lang="en-US" sz="800" dirty="0"/>
              <a:t>CITY LONGHORNED BEETLE  - http://</a:t>
            </a:r>
            <a:r>
              <a:rPr lang="en-US" sz="800" dirty="0" err="1"/>
              <a:t>www.maine.gov</a:t>
            </a:r>
            <a:r>
              <a:rPr lang="en-US" sz="800" dirty="0"/>
              <a:t>/</a:t>
            </a:r>
            <a:r>
              <a:rPr lang="en-US" sz="800" dirty="0" err="1"/>
              <a:t>dacf</a:t>
            </a:r>
            <a:r>
              <a:rPr lang="en-US" sz="800" dirty="0"/>
              <a:t>/</a:t>
            </a:r>
            <a:r>
              <a:rPr lang="en-US" sz="800" dirty="0" err="1"/>
              <a:t>php</a:t>
            </a:r>
            <a:r>
              <a:rPr lang="en-US" sz="800" dirty="0"/>
              <a:t>/documents/Nursery-Pest_handout_2015.</a:t>
            </a:r>
            <a:r>
              <a:rPr lang="en-US" sz="800" dirty="0" smtClean="0"/>
              <a:t>pdf</a:t>
            </a:r>
            <a:r>
              <a:rPr lang="en-US" sz="800" dirty="0"/>
              <a:t>; city longhorn beetle (</a:t>
            </a:r>
            <a:r>
              <a:rPr lang="en-US" sz="800" i="1" dirty="0" err="1"/>
              <a:t>Aeolesthes</a:t>
            </a:r>
            <a:r>
              <a:rPr lang="en-US" sz="800" i="1" dirty="0"/>
              <a:t> </a:t>
            </a:r>
            <a:r>
              <a:rPr lang="en-US" sz="800" i="1" dirty="0" err="1"/>
              <a:t>sarta</a:t>
            </a:r>
            <a:r>
              <a:rPr lang="en-US" sz="800" dirty="0"/>
              <a:t>) (</a:t>
            </a:r>
            <a:r>
              <a:rPr lang="en-US" sz="800" dirty="0" err="1"/>
              <a:t>Solsky</a:t>
            </a:r>
            <a:r>
              <a:rPr lang="en-US" sz="800" dirty="0"/>
              <a:t>, 1871</a:t>
            </a:r>
            <a:r>
              <a:rPr lang="en-US" sz="800" dirty="0" smtClean="0"/>
              <a:t>) </a:t>
            </a:r>
            <a:r>
              <a:rPr lang="en-US" sz="800" dirty="0"/>
              <a:t>- </a:t>
            </a:r>
            <a:r>
              <a:rPr lang="en-US" sz="800" dirty="0" err="1"/>
              <a:t>Kira</a:t>
            </a:r>
            <a:r>
              <a:rPr lang="en-US" sz="800" dirty="0"/>
              <a:t> </a:t>
            </a:r>
            <a:r>
              <a:rPr lang="en-US" sz="800" dirty="0" err="1"/>
              <a:t>Zhaurova</a:t>
            </a:r>
            <a:r>
              <a:rPr lang="en-US" sz="800" dirty="0"/>
              <a:t>, USDA APHIS </a:t>
            </a:r>
            <a:r>
              <a:rPr lang="en-US" sz="800" dirty="0" smtClean="0"/>
              <a:t>PPQ- </a:t>
            </a:r>
            <a:r>
              <a:rPr lang="en-US" sz="800" dirty="0" err="1" smtClean="0"/>
              <a:t>Bugwood.org</a:t>
            </a:r>
            <a:r>
              <a:rPr lang="en-US" sz="800" dirty="0" smtClean="0"/>
              <a:t>, #</a:t>
            </a:r>
            <a:r>
              <a:rPr lang="en-US" sz="800" dirty="0"/>
              <a:t>5408722</a:t>
            </a:r>
          </a:p>
        </p:txBody>
      </p:sp>
      <p:pic>
        <p:nvPicPr>
          <p:cNvPr id="4" name="Picture 3"/>
          <p:cNvPicPr>
            <a:picLocks noChangeAspect="1"/>
          </p:cNvPicPr>
          <p:nvPr/>
        </p:nvPicPr>
        <p:blipFill rotWithShape="1">
          <a:blip r:embed="rId3"/>
          <a:srcRect b="3525"/>
          <a:stretch/>
        </p:blipFill>
        <p:spPr>
          <a:xfrm rot="5400000">
            <a:off x="-36569" y="2170168"/>
            <a:ext cx="3886200" cy="19842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a:stretch>
            <a:fillRect/>
          </a:stretch>
        </p:blipFill>
        <p:spPr>
          <a:xfrm>
            <a:off x="2590800" y="4114800"/>
            <a:ext cx="2094868" cy="1663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0401529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Identification </a:t>
            </a:r>
            <a:endParaRPr lang="en-US" dirty="0"/>
          </a:p>
        </p:txBody>
      </p:sp>
      <p:sp>
        <p:nvSpPr>
          <p:cNvPr id="3" name="Content Placeholder 2"/>
          <p:cNvSpPr>
            <a:spLocks noGrp="1"/>
          </p:cNvSpPr>
          <p:nvPr>
            <p:ph idx="1"/>
          </p:nvPr>
        </p:nvSpPr>
        <p:spPr>
          <a:xfrm>
            <a:off x="381000" y="1371600"/>
            <a:ext cx="5562600" cy="4525963"/>
          </a:xfrm>
        </p:spPr>
        <p:txBody>
          <a:bodyPr/>
          <a:lstStyle/>
          <a:p>
            <a:r>
              <a:rPr lang="en-US" dirty="0" smtClean="0"/>
              <a:t>Pupae</a:t>
            </a:r>
          </a:p>
          <a:p>
            <a:pPr lvl="1"/>
            <a:r>
              <a:rPr lang="en-US" dirty="0" smtClean="0"/>
              <a:t>Creamy yellow </a:t>
            </a:r>
          </a:p>
          <a:p>
            <a:pPr lvl="1"/>
            <a:r>
              <a:rPr lang="en-US" dirty="0"/>
              <a:t>30-</a:t>
            </a:r>
            <a:r>
              <a:rPr lang="en-US" dirty="0" smtClean="0"/>
              <a:t>40mm </a:t>
            </a:r>
            <a:r>
              <a:rPr lang="en-US" dirty="0"/>
              <a:t>in length </a:t>
            </a:r>
            <a:endParaRPr lang="en-US" dirty="0" smtClean="0"/>
          </a:p>
          <a:p>
            <a:pPr lvl="1"/>
            <a:r>
              <a:rPr lang="en-US" dirty="0" smtClean="0"/>
              <a:t>11</a:t>
            </a:r>
            <a:r>
              <a:rPr lang="en-US" dirty="0"/>
              <a:t>-</a:t>
            </a:r>
            <a:r>
              <a:rPr lang="en-US" dirty="0" smtClean="0"/>
              <a:t>15mm </a:t>
            </a:r>
            <a:r>
              <a:rPr lang="en-US" dirty="0"/>
              <a:t>in </a:t>
            </a:r>
            <a:r>
              <a:rPr lang="en-US" dirty="0" smtClean="0"/>
              <a:t>width</a:t>
            </a:r>
            <a:endParaRPr lang="en-US" dirty="0"/>
          </a:p>
          <a:p>
            <a:pPr lvl="1"/>
            <a:r>
              <a:rPr lang="en-US" dirty="0" smtClean="0"/>
              <a:t>Long antennae</a:t>
            </a:r>
          </a:p>
          <a:p>
            <a:pPr lvl="1"/>
            <a:endParaRPr lang="en-US" dirty="0" smtClean="0"/>
          </a:p>
        </p:txBody>
      </p:sp>
      <p:sp>
        <p:nvSpPr>
          <p:cNvPr id="5" name="TextBox 4"/>
          <p:cNvSpPr txBox="1"/>
          <p:nvPr/>
        </p:nvSpPr>
        <p:spPr>
          <a:xfrm>
            <a:off x="76200" y="6248400"/>
            <a:ext cx="4724400" cy="338554"/>
          </a:xfrm>
          <a:prstGeom prst="rect">
            <a:avLst/>
          </a:prstGeom>
          <a:noFill/>
        </p:spPr>
        <p:txBody>
          <a:bodyPr wrap="square" rtlCol="0">
            <a:spAutoFit/>
          </a:bodyPr>
          <a:lstStyle/>
          <a:p>
            <a:r>
              <a:rPr lang="en-US" sz="800" dirty="0" smtClean="0"/>
              <a:t>Image credits: </a:t>
            </a:r>
            <a:r>
              <a:rPr lang="en-US" sz="800" dirty="0"/>
              <a:t>Khan, S.A., S. Bhatia, and N. </a:t>
            </a:r>
            <a:r>
              <a:rPr lang="en-US" sz="800" dirty="0" err="1"/>
              <a:t>Tripathi</a:t>
            </a:r>
            <a:r>
              <a:rPr lang="en-US" sz="800" dirty="0"/>
              <a:t>. - http://</a:t>
            </a:r>
            <a:r>
              <a:rPr lang="en-US" sz="800" dirty="0" err="1"/>
              <a:t>jairjp.com</a:t>
            </a:r>
            <a:r>
              <a:rPr lang="en-US" sz="800" dirty="0"/>
              <a:t>/NOVEMBER%202013/03%20SAJAD.pdf</a:t>
            </a:r>
          </a:p>
          <a:p>
            <a:endParaRPr lang="en-US" sz="800" dirty="0" smtClean="0"/>
          </a:p>
        </p:txBody>
      </p:sp>
      <p:pic>
        <p:nvPicPr>
          <p:cNvPr id="4" name="Picture 3"/>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6172200" y="1752600"/>
            <a:ext cx="2254115" cy="2184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5"/>
          <a:stretch>
            <a:fillRect/>
          </a:stretch>
        </p:blipFill>
        <p:spPr>
          <a:xfrm>
            <a:off x="3886200" y="3733800"/>
            <a:ext cx="3031797" cy="16383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9872474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Identification </a:t>
            </a:r>
            <a:endParaRPr lang="en-US" dirty="0"/>
          </a:p>
        </p:txBody>
      </p:sp>
      <p:sp>
        <p:nvSpPr>
          <p:cNvPr id="3" name="Content Placeholder 2"/>
          <p:cNvSpPr>
            <a:spLocks noGrp="1"/>
          </p:cNvSpPr>
          <p:nvPr>
            <p:ph idx="1"/>
          </p:nvPr>
        </p:nvSpPr>
        <p:spPr>
          <a:xfrm>
            <a:off x="4953000" y="1600200"/>
            <a:ext cx="6096000" cy="4525963"/>
          </a:xfrm>
        </p:spPr>
        <p:txBody>
          <a:bodyPr/>
          <a:lstStyle/>
          <a:p>
            <a:r>
              <a:rPr lang="en-US" dirty="0" smtClean="0"/>
              <a:t>Larvae</a:t>
            </a:r>
          </a:p>
          <a:p>
            <a:pPr lvl="1"/>
            <a:r>
              <a:rPr lang="en-US" dirty="0" smtClean="0"/>
              <a:t>White-yellow</a:t>
            </a:r>
          </a:p>
          <a:p>
            <a:pPr lvl="1"/>
            <a:r>
              <a:rPr lang="en-US" dirty="0" smtClean="0"/>
              <a:t>60-70mm long</a:t>
            </a:r>
          </a:p>
          <a:p>
            <a:pPr lvl="1"/>
            <a:r>
              <a:rPr lang="en-US" dirty="0" smtClean="0"/>
              <a:t>Black mandibles</a:t>
            </a:r>
          </a:p>
          <a:p>
            <a:pPr lvl="1"/>
            <a:r>
              <a:rPr lang="en-US" dirty="0" smtClean="0"/>
              <a:t>Pale yellow hairs </a:t>
            </a:r>
            <a:endParaRPr lang="en-US" dirty="0"/>
          </a:p>
          <a:p>
            <a:pPr lvl="1"/>
            <a:endParaRPr lang="en-US" dirty="0" smtClean="0"/>
          </a:p>
          <a:p>
            <a:pPr marL="457200" lvl="1" indent="0">
              <a:buNone/>
            </a:pPr>
            <a:endParaRPr lang="en-US" dirty="0" smtClean="0"/>
          </a:p>
        </p:txBody>
      </p:sp>
      <p:sp>
        <p:nvSpPr>
          <p:cNvPr id="5" name="TextBox 4"/>
          <p:cNvSpPr txBox="1"/>
          <p:nvPr/>
        </p:nvSpPr>
        <p:spPr>
          <a:xfrm>
            <a:off x="7166" y="6131823"/>
            <a:ext cx="4724400" cy="584776"/>
          </a:xfrm>
          <a:prstGeom prst="rect">
            <a:avLst/>
          </a:prstGeom>
          <a:noFill/>
        </p:spPr>
        <p:txBody>
          <a:bodyPr wrap="square" rtlCol="0">
            <a:spAutoFit/>
          </a:bodyPr>
          <a:lstStyle/>
          <a:p>
            <a:r>
              <a:rPr lang="en-US" sz="800" dirty="0" smtClean="0"/>
              <a:t>Image credits</a:t>
            </a:r>
            <a:r>
              <a:rPr lang="en-US" sz="800" dirty="0"/>
              <a:t>: </a:t>
            </a:r>
            <a:r>
              <a:rPr lang="en-US" sz="800" i="1" dirty="0" err="1"/>
              <a:t>Aeolesthes</a:t>
            </a:r>
            <a:r>
              <a:rPr lang="en-US" sz="800" dirty="0"/>
              <a:t> (</a:t>
            </a:r>
            <a:r>
              <a:rPr lang="en-US" sz="800" i="1" dirty="0" err="1"/>
              <a:t>Aeolesthes</a:t>
            </a:r>
            <a:r>
              <a:rPr lang="en-US" sz="800" dirty="0"/>
              <a:t>) </a:t>
            </a:r>
            <a:r>
              <a:rPr lang="en-US" sz="800" i="1" dirty="0" err="1"/>
              <a:t>sarta</a:t>
            </a:r>
            <a:r>
              <a:rPr lang="en-US" sz="800" dirty="0"/>
              <a:t> (</a:t>
            </a:r>
            <a:r>
              <a:rPr lang="en-US" sz="800" dirty="0" err="1"/>
              <a:t>Solsky</a:t>
            </a:r>
            <a:r>
              <a:rPr lang="en-US" sz="800" dirty="0"/>
              <a:t>, 1871</a:t>
            </a:r>
            <a:r>
              <a:rPr lang="en-US" sz="800" dirty="0" smtClean="0"/>
              <a:t>) -</a:t>
            </a:r>
            <a:r>
              <a:rPr lang="en-US" sz="800" dirty="0"/>
              <a:t>Lech </a:t>
            </a:r>
            <a:r>
              <a:rPr lang="en-US" sz="800" dirty="0" err="1" smtClean="0"/>
              <a:t>Karpinski</a:t>
            </a:r>
            <a:r>
              <a:rPr lang="en-US" sz="800" dirty="0"/>
              <a:t> </a:t>
            </a:r>
            <a:r>
              <a:rPr lang="en-US" sz="800" dirty="0" smtClean="0"/>
              <a:t>- </a:t>
            </a:r>
            <a:r>
              <a:rPr lang="en-US" sz="800" dirty="0"/>
              <a:t>http://</a:t>
            </a:r>
            <a:r>
              <a:rPr lang="en-US" sz="800" dirty="0" err="1"/>
              <a:t>cerambycidae.org</a:t>
            </a:r>
            <a:r>
              <a:rPr lang="en-US" sz="800" dirty="0"/>
              <a:t>/taxa/</a:t>
            </a:r>
            <a:r>
              <a:rPr lang="en-US" sz="800" dirty="0" err="1"/>
              <a:t>sarta</a:t>
            </a:r>
            <a:r>
              <a:rPr lang="en-US" sz="800" dirty="0"/>
              <a:t>-(Solsky-1871</a:t>
            </a:r>
            <a:r>
              <a:rPr lang="en-US" sz="800" dirty="0" smtClean="0"/>
              <a:t>); </a:t>
            </a:r>
            <a:r>
              <a:rPr lang="en-US" sz="800" dirty="0"/>
              <a:t>Khan, S.A., S. Bhatia, and N. </a:t>
            </a:r>
            <a:r>
              <a:rPr lang="en-US" sz="800" dirty="0" err="1"/>
              <a:t>Tripathi</a:t>
            </a:r>
            <a:r>
              <a:rPr lang="en-US" sz="800" dirty="0"/>
              <a:t>. - http://</a:t>
            </a:r>
            <a:r>
              <a:rPr lang="en-US" sz="800" dirty="0" err="1"/>
              <a:t>jairjp.com</a:t>
            </a:r>
            <a:r>
              <a:rPr lang="en-US" sz="800" dirty="0"/>
              <a:t>/NOVEMBER%202013/03%20SAJAD.pdf</a:t>
            </a:r>
          </a:p>
          <a:p>
            <a:endParaRPr lang="en-US" sz="800" dirty="0" smtClean="0"/>
          </a:p>
        </p:txBody>
      </p:sp>
      <p:pic>
        <p:nvPicPr>
          <p:cNvPr id="4" name="Picture 3"/>
          <p:cNvPicPr>
            <a:picLocks noChangeAspect="1"/>
          </p:cNvPicPr>
          <p:nvPr/>
        </p:nvPicPr>
        <p:blipFill>
          <a:blip r:embed="rId3"/>
          <a:stretch>
            <a:fillRect/>
          </a:stretch>
        </p:blipFill>
        <p:spPr>
          <a:xfrm>
            <a:off x="304800" y="2057400"/>
            <a:ext cx="3688357" cy="205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5"/>
          <p:cNvPicPr>
            <a:picLocks noChangeAspect="1"/>
          </p:cNvPicPr>
          <p:nvPr/>
        </p:nvPicPr>
        <p:blipFill>
          <a:blip r:embed="rId4"/>
          <a:stretch>
            <a:fillRect/>
          </a:stretch>
        </p:blipFill>
        <p:spPr>
          <a:xfrm>
            <a:off x="2971800" y="3733800"/>
            <a:ext cx="2146300" cy="158743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654523164"/>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 example">
  <a:themeElements>
    <a:clrScheme name="Custom 1">
      <a:dk1>
        <a:srgbClr val="FFFFFF"/>
      </a:dk1>
      <a:lt1>
        <a:sysClr val="window" lastClr="FFFFFF"/>
      </a:lt1>
      <a:dk2>
        <a:srgbClr val="FFFFFF"/>
      </a:dk2>
      <a:lt2>
        <a:srgbClr val="FFFFFF"/>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template exampl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template exampl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template example">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Protect US PP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UF ppt template</Template>
  <TotalTime>41627</TotalTime>
  <Words>2776</Words>
  <Application>Microsoft Office PowerPoint</Application>
  <PresentationFormat>On-screen Show (4:3)</PresentationFormat>
  <Paragraphs>275</Paragraphs>
  <Slides>24</Slides>
  <Notes>21</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24</vt:i4>
      </vt:variant>
    </vt:vector>
  </HeadingPairs>
  <TitlesOfParts>
    <vt:vector size="33" baseType="lpstr">
      <vt:lpstr>ＭＳ Ｐゴシック</vt:lpstr>
      <vt:lpstr>Arial</vt:lpstr>
      <vt:lpstr>Calibri</vt:lpstr>
      <vt:lpstr>template example</vt:lpstr>
      <vt:lpstr>1_template example</vt:lpstr>
      <vt:lpstr>2_template example</vt:lpstr>
      <vt:lpstr>3_template example</vt:lpstr>
      <vt:lpstr>Custom Design</vt:lpstr>
      <vt:lpstr>Protect US PP 4</vt:lpstr>
      <vt:lpstr>City Longhorned Beetle Aeolesthes sarta</vt:lpstr>
      <vt:lpstr>City Longhorned Beetle</vt:lpstr>
      <vt:lpstr>Global Distribution</vt:lpstr>
      <vt:lpstr>Potential Distribution in the United States</vt:lpstr>
      <vt:lpstr>Pest of forest, fruit and ornamental trees  </vt:lpstr>
      <vt:lpstr>Damage </vt:lpstr>
      <vt:lpstr>Identification </vt:lpstr>
      <vt:lpstr>Identification </vt:lpstr>
      <vt:lpstr>Identification </vt:lpstr>
      <vt:lpstr>Identification </vt:lpstr>
      <vt:lpstr>Life cycle</vt:lpstr>
      <vt:lpstr>Monitoring </vt:lpstr>
      <vt:lpstr>Chemical Control</vt:lpstr>
      <vt:lpstr>Biological Control</vt:lpstr>
      <vt:lpstr>Cultural Control</vt:lpstr>
      <vt:lpstr>Suspect Sample Submissions</vt:lpstr>
      <vt:lpstr>Communications</vt:lpstr>
      <vt:lpstr>Author and Publication Dates</vt:lpstr>
      <vt:lpstr>Reviewers</vt:lpstr>
      <vt:lpstr>PowerPoint Presentation</vt:lpstr>
      <vt:lpstr>Our Partners</vt:lpstr>
      <vt:lpstr>References</vt:lpstr>
      <vt:lpstr>References</vt:lpstr>
      <vt:lpstr>References</vt:lpstr>
    </vt:vector>
  </TitlesOfParts>
  <Company>UF/IFAS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Windows User</dc:creator>
  <cp:lastModifiedBy>CARR,JENNIFER C</cp:lastModifiedBy>
  <cp:revision>2586</cp:revision>
  <dcterms:created xsi:type="dcterms:W3CDTF">2011-05-04T16:26:50Z</dcterms:created>
  <dcterms:modified xsi:type="dcterms:W3CDTF">2017-06-20T13:14:06Z</dcterms:modified>
</cp:coreProperties>
</file>