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28"/>
  </p:notesMasterIdLst>
  <p:sldIdLst>
    <p:sldId id="256" r:id="rId7"/>
    <p:sldId id="257" r:id="rId8"/>
    <p:sldId id="302" r:id="rId9"/>
    <p:sldId id="292" r:id="rId10"/>
    <p:sldId id="259" r:id="rId11"/>
    <p:sldId id="294" r:id="rId12"/>
    <p:sldId id="295" r:id="rId13"/>
    <p:sldId id="299" r:id="rId14"/>
    <p:sldId id="305" r:id="rId15"/>
    <p:sldId id="266" r:id="rId16"/>
    <p:sldId id="301" r:id="rId17"/>
    <p:sldId id="297" r:id="rId18"/>
    <p:sldId id="298" r:id="rId19"/>
    <p:sldId id="307" r:id="rId20"/>
    <p:sldId id="308" r:id="rId21"/>
    <p:sldId id="273" r:id="rId22"/>
    <p:sldId id="274" r:id="rId23"/>
    <p:sldId id="290" r:id="rId24"/>
    <p:sldId id="293" r:id="rId25"/>
    <p:sldId id="283"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657"/>
    <a:srgbClr val="FA0A0A"/>
    <a:srgbClr val="64C8FA"/>
    <a:srgbClr val="000000"/>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9" autoAdjust="0"/>
    <p:restoredTop sz="69802" autoAdjust="0"/>
  </p:normalViewPr>
  <p:slideViewPr>
    <p:cSldViewPr>
      <p:cViewPr varScale="1">
        <p:scale>
          <a:sx n="80" d="100"/>
          <a:sy n="80" d="100"/>
        </p:scale>
        <p:origin x="24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6CE7E-2346-44EA-A853-E3DD20734842}" type="datetimeFigureOut">
              <a:rPr lang="en-US" smtClean="0"/>
              <a:pPr/>
              <a:t>1/31/2017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A90EC-84E6-4F64-9E23-D2D711A03EA1}" type="slidenum">
              <a:rPr lang="en-US" smtClean="0"/>
              <a:pPr/>
              <a:t>‹#›</a:t>
            </a:fld>
            <a:endParaRPr lang="en-US" dirty="0"/>
          </a:p>
        </p:txBody>
      </p:sp>
    </p:spTree>
    <p:extLst>
      <p:ext uri="{BB962C8B-B14F-4D97-AF65-F5344CB8AC3E}">
        <p14:creationId xmlns:p14="http://schemas.microsoft.com/office/powerpoint/2010/main" val="247595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phis.usda.gov/library/forms/pdf/PPQ_Form_391.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much is known about the </a:t>
            </a:r>
            <a:r>
              <a:rPr lang="en-US" sz="1200" i="1"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woodwasp</a:t>
            </a:r>
            <a:r>
              <a:rPr lang="en-US" sz="1200" kern="1200" dirty="0" smtClean="0">
                <a:solidFill>
                  <a:schemeClr val="tx1"/>
                </a:solidFill>
                <a:effectLst/>
                <a:latin typeface="+mn-lt"/>
                <a:ea typeface="+mn-ea"/>
                <a:cs typeface="+mn-cs"/>
              </a:rPr>
              <a:t> because most of the life cycle occurs within the trunk of a tree. In its native habitat, wasps select weakened or dying trees to oviposit. In Chile it was found to be capable of attacking healthy trees (4). Once females select a tree, they oviposit in the cambium layer. This also inoculates the tree with a </a:t>
            </a:r>
            <a:r>
              <a:rPr lang="en-US" sz="1200" kern="1200" dirty="0" err="1" smtClean="0">
                <a:solidFill>
                  <a:schemeClr val="tx1"/>
                </a:solidFill>
                <a:effectLst/>
                <a:latin typeface="+mn-lt"/>
                <a:ea typeface="+mn-ea"/>
                <a:cs typeface="+mn-cs"/>
              </a:rPr>
              <a:t>phytotoxin</a:t>
            </a:r>
            <a:r>
              <a:rPr lang="en-US" sz="1200" kern="1200" dirty="0" smtClean="0">
                <a:solidFill>
                  <a:schemeClr val="tx1"/>
                </a:solidFill>
                <a:effectLst/>
                <a:latin typeface="+mn-lt"/>
                <a:ea typeface="+mn-ea"/>
                <a:cs typeface="+mn-cs"/>
              </a:rPr>
              <a:t> and a white rot fungus, </a:t>
            </a:r>
            <a:r>
              <a:rPr lang="en-US" sz="1200" i="1" kern="1200" dirty="0" err="1" smtClean="0">
                <a:solidFill>
                  <a:schemeClr val="tx1"/>
                </a:solidFill>
                <a:effectLst/>
                <a:latin typeface="+mn-lt"/>
                <a:ea typeface="+mn-ea"/>
                <a:cs typeface="+mn-cs"/>
              </a:rPr>
              <a:t>Cerrena</a:t>
            </a:r>
            <a:r>
              <a:rPr lang="en-US" sz="1200" i="1" kern="1200" dirty="0" smtClean="0">
                <a:solidFill>
                  <a:schemeClr val="tx1"/>
                </a:solidFill>
                <a:effectLst/>
                <a:latin typeface="+mn-lt"/>
                <a:ea typeface="+mn-ea"/>
                <a:cs typeface="+mn-cs"/>
              </a:rPr>
              <a:t> unicolor.</a:t>
            </a:r>
            <a:r>
              <a:rPr lang="en-US" sz="1200" kern="1200" dirty="0" smtClean="0">
                <a:solidFill>
                  <a:schemeClr val="tx1"/>
                </a:solidFill>
                <a:effectLst/>
                <a:latin typeface="+mn-lt"/>
                <a:ea typeface="+mn-ea"/>
                <a:cs typeface="+mn-cs"/>
              </a:rPr>
              <a:t> The females will lay between 300 to 400 eggs and will usually die in oviposition (7</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eggs are off-white and cylindrical (1). They are 1 to 1.2mm long and 0.2 to 0.25mm wide. Eggs are placed perpendicularly and at an oblique angle, so that they are separate in the wood, but grouped together.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larvae will hatch in 3 to 4 weeks and will feed on the hyphae of </a:t>
            </a:r>
            <a:r>
              <a:rPr lang="en-US" sz="1200" i="1" kern="1200" dirty="0" smtClean="0">
                <a:solidFill>
                  <a:schemeClr val="tx1"/>
                </a:solidFill>
                <a:effectLst/>
                <a:latin typeface="+mn-lt"/>
                <a:ea typeface="+mn-ea"/>
                <a:cs typeface="+mn-cs"/>
              </a:rPr>
              <a:t>C. unicolor</a:t>
            </a:r>
            <a:r>
              <a:rPr lang="en-US" sz="1200" kern="1200" dirty="0" smtClean="0">
                <a:solidFill>
                  <a:schemeClr val="tx1"/>
                </a:solidFill>
                <a:effectLst/>
                <a:latin typeface="+mn-lt"/>
                <a:ea typeface="+mn-ea"/>
                <a:cs typeface="+mn-cs"/>
              </a:rPr>
              <a:t>. Later, they will tunnel into the tree toward the xylem, creating galleries. When the larvae reaches the final instar, they will tunnel to the edge of the tree to pupate (7). They usually pupate about 4cm from the bark surface. The pupae are about 3cm long (1). They begin cream colored, but darken as they mature. Eventually they take on adult colorations (7).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Wasps are </a:t>
            </a:r>
            <a:r>
              <a:rPr lang="en-US" sz="1200" kern="1200" dirty="0" err="1" smtClean="0">
                <a:solidFill>
                  <a:schemeClr val="tx1"/>
                </a:solidFill>
                <a:effectLst/>
                <a:latin typeface="+mn-lt"/>
                <a:ea typeface="+mn-ea"/>
                <a:cs typeface="+mn-cs"/>
              </a:rPr>
              <a:t>univoltine</a:t>
            </a:r>
            <a:r>
              <a:rPr lang="en-US" sz="1200" kern="1200" dirty="0" smtClean="0">
                <a:solidFill>
                  <a:schemeClr val="tx1"/>
                </a:solidFill>
                <a:effectLst/>
                <a:latin typeface="+mn-lt"/>
                <a:ea typeface="+mn-ea"/>
                <a:cs typeface="+mn-cs"/>
              </a:rPr>
              <a:t>, have a single generation a year, but may complete their life cycle in 5 months under optimal environmental conditions. The sex ratio is usually 1:1 (7). Adult wasps often mate in the upper branches of trees (4). Based on other wasps in</a:t>
            </a:r>
            <a:r>
              <a:rPr lang="en-US" sz="1200" kern="1200" baseline="0" dirty="0" smtClean="0">
                <a:solidFill>
                  <a:schemeClr val="tx1"/>
                </a:solidFill>
                <a:effectLst/>
                <a:latin typeface="+mn-lt"/>
                <a:ea typeface="+mn-ea"/>
                <a:cs typeface="+mn-cs"/>
              </a:rPr>
              <a:t> the same family, adults do not feed, and live only long enough to mate and lay eggs (1).</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Larvae will pupate inside the tree within the galleries (4). The pupae are about 3 cm long (1). They begin cream colored, but darken as they mature. Eventually they take on adult colorations (7).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Adults are strong fliers, though not much is known on the exact distance they can travel. Most likely, introduction will occur by contaminated wood products.  Larvae and pupae can be unintentionally transported by wood products. Things such as wood pallets or firewood should be monitored for insects and signs such as holes and larval galleries. Bait trees or trap trees can be used to monitor for adults. These trees are</a:t>
            </a:r>
            <a:r>
              <a:rPr lang="en-US" sz="1200" kern="1200" baseline="0" dirty="0" smtClean="0">
                <a:solidFill>
                  <a:schemeClr val="tx1"/>
                </a:solidFill>
                <a:effectLst/>
                <a:latin typeface="+mn-lt"/>
                <a:ea typeface="+mn-ea"/>
                <a:cs typeface="+mn-cs"/>
              </a:rPr>
              <a:t> injected with herbicides or are girdled to stress the tree and attract the wasp. </a:t>
            </a:r>
            <a:r>
              <a:rPr lang="en-US" sz="1200" kern="1200" dirty="0" smtClean="0">
                <a:solidFill>
                  <a:schemeClr val="tx1"/>
                </a:solidFill>
                <a:effectLst/>
                <a:latin typeface="+mn-lt"/>
                <a:ea typeface="+mn-ea"/>
                <a:cs typeface="+mn-cs"/>
              </a:rPr>
              <a:t>Trap trees should be placed in areas that are at a high risk for infestation, as trap trees are labor intensive. Recently dead or dying trees should be inspected for insects. </a:t>
            </a:r>
            <a:r>
              <a:rPr lang="en-US" dirty="0" smtClean="0"/>
              <a:t>At risk trees, or trees that are close to shipping and trade ports, should </a:t>
            </a:r>
            <a:r>
              <a:rPr lang="en-US" sz="1200" kern="1200" dirty="0" smtClean="0">
                <a:solidFill>
                  <a:schemeClr val="tx1"/>
                </a:solidFill>
                <a:effectLst/>
                <a:latin typeface="+mn-lt"/>
                <a:ea typeface="+mn-ea"/>
                <a:cs typeface="+mn-cs"/>
              </a:rPr>
              <a:t>be monitored for signs of infestation. Signs to look for include: yellowing of leaves near the crown, presence of wasps near the crown, detached ovipositors on the bark, 5 to 6 mm exit holes in the bark, and poor or stunted tree growth. Suspect insects should be submitted for identification (4).</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11</a:t>
            </a:fld>
            <a:endParaRPr lang="en-US" dirty="0"/>
          </a:p>
        </p:txBody>
      </p:sp>
    </p:spTree>
    <p:extLst>
      <p:ext uri="{BB962C8B-B14F-4D97-AF65-F5344CB8AC3E}">
        <p14:creationId xmlns:p14="http://schemas.microsoft.com/office/powerpoint/2010/main" val="245796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there are no known chemical controls for </a:t>
            </a:r>
            <a:r>
              <a:rPr lang="en-US" sz="1200" i="1" kern="1200" dirty="0" err="1" smtClean="0">
                <a:solidFill>
                  <a:schemeClr val="tx1"/>
                </a:solidFill>
                <a:effectLst/>
                <a:latin typeface="+mn-lt"/>
                <a:ea typeface="+mn-ea"/>
                <a:cs typeface="+mn-cs"/>
              </a:rPr>
              <a:t>Tremex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fuscicornis</a:t>
            </a:r>
            <a:r>
              <a:rPr lang="en-US" sz="1200" kern="1200" dirty="0" smtClean="0">
                <a:solidFill>
                  <a:schemeClr val="tx1"/>
                </a:solidFill>
                <a:effectLst/>
                <a:latin typeface="+mn-lt"/>
                <a:ea typeface="+mn-ea"/>
                <a:cs typeface="+mn-cs"/>
              </a:rPr>
              <a:t>, biological controls are more effective. One method is the use of nematodes (4). For example, </a:t>
            </a:r>
            <a:r>
              <a:rPr lang="en-US" sz="1200" i="1" kern="1200" dirty="0" err="1" smtClean="0">
                <a:solidFill>
                  <a:schemeClr val="tx1"/>
                </a:solidFill>
                <a:effectLst/>
                <a:latin typeface="+mn-lt"/>
                <a:ea typeface="+mn-ea"/>
                <a:cs typeface="+mn-cs"/>
              </a:rPr>
              <a:t>Deladenus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proximus</a:t>
            </a:r>
            <a:r>
              <a:rPr lang="en-US" sz="1200" kern="1200" dirty="0" smtClean="0">
                <a:solidFill>
                  <a:schemeClr val="tx1"/>
                </a:solidFill>
                <a:effectLst/>
                <a:latin typeface="+mn-lt"/>
                <a:ea typeface="+mn-ea"/>
                <a:cs typeface="+mn-cs"/>
              </a:rPr>
              <a:t> is a nematode native to the United States that controls the Eastern wood wasp </a:t>
            </a:r>
            <a:r>
              <a:rPr lang="en-US" sz="1200" i="1" kern="1200" dirty="0" err="1" smtClean="0">
                <a:solidFill>
                  <a:schemeClr val="tx1"/>
                </a:solidFill>
                <a:effectLst/>
                <a:latin typeface="+mn-lt"/>
                <a:ea typeface="+mn-ea"/>
                <a:cs typeface="+mn-cs"/>
              </a:rPr>
              <a:t>Sirex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nigricornis</a:t>
            </a:r>
            <a:r>
              <a:rPr lang="en-US" sz="1200" kern="1200" dirty="0" smtClean="0">
                <a:solidFill>
                  <a:schemeClr val="tx1"/>
                </a:solidFill>
                <a:effectLst/>
                <a:latin typeface="+mn-lt"/>
                <a:ea typeface="+mn-ea"/>
                <a:cs typeface="+mn-cs"/>
              </a:rPr>
              <a:t>. This wood wasp is a relative of </a:t>
            </a:r>
            <a:r>
              <a:rPr lang="en-US" sz="1200" i="1"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so similar controls may be effective (9). Ongoing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research is assessing nematode </a:t>
            </a:r>
            <a:r>
              <a:rPr lang="en-US" sz="1200" kern="1200" dirty="0" err="1" smtClean="0">
                <a:solidFill>
                  <a:schemeClr val="tx1"/>
                </a:solidFill>
                <a:effectLst/>
                <a:latin typeface="+mn-lt"/>
                <a:ea typeface="+mn-ea"/>
                <a:cs typeface="+mn-cs"/>
              </a:rPr>
              <a:t>efficancy</a:t>
            </a:r>
            <a:r>
              <a:rPr lang="en-US" sz="1200" kern="1200" dirty="0" smtClean="0">
                <a:solidFill>
                  <a:schemeClr val="tx1"/>
                </a:solidFill>
                <a:effectLst/>
                <a:latin typeface="+mn-lt"/>
                <a:ea typeface="+mn-ea"/>
                <a:cs typeface="+mn-cs"/>
              </a:rPr>
              <a:t> against </a:t>
            </a:r>
            <a:r>
              <a:rPr lang="en-US" sz="1200" i="1" kern="1200" dirty="0" smtClean="0">
                <a:solidFill>
                  <a:schemeClr val="tx1"/>
                </a:solidFill>
                <a:effectLst/>
                <a:latin typeface="+mn-lt"/>
                <a:ea typeface="+mn-ea"/>
                <a:cs typeface="+mn-cs"/>
              </a:rPr>
              <a:t>T. </a:t>
            </a:r>
            <a:r>
              <a:rPr lang="en-US" sz="1200" i="1" kern="1200" dirty="0" err="1" smtClean="0">
                <a:solidFill>
                  <a:schemeClr val="tx1"/>
                </a:solidFill>
                <a:effectLst/>
                <a:latin typeface="+mn-lt"/>
                <a:ea typeface="+mn-ea"/>
                <a:cs typeface="+mn-cs"/>
              </a:rPr>
              <a:t>fuscicornis</a:t>
            </a:r>
            <a:r>
              <a:rPr lang="en-US" sz="1200" kern="1200" dirty="0" smtClean="0">
                <a:solidFill>
                  <a:schemeClr val="tx1"/>
                </a:solidFill>
                <a:effectLst/>
                <a:latin typeface="+mn-lt"/>
                <a:ea typeface="+mn-ea"/>
                <a:cs typeface="+mn-cs"/>
              </a:rPr>
              <a:t>. Other controls for </a:t>
            </a:r>
            <a:r>
              <a:rPr lang="en-US" sz="1200" i="1"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are </a:t>
            </a:r>
            <a:r>
              <a:rPr lang="en-US" sz="1200" kern="1200" dirty="0" err="1" smtClean="0">
                <a:solidFill>
                  <a:schemeClr val="tx1"/>
                </a:solidFill>
                <a:effectLst/>
                <a:latin typeface="+mn-lt"/>
                <a:ea typeface="+mn-ea"/>
                <a:cs typeface="+mn-cs"/>
              </a:rPr>
              <a:t>Ibalidae</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Ibalia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drewseni</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Ibalidae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Ibalia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leucospoides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Ibalidae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Ibalia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jakowlewi</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Ichneumonidae</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Megarhyssa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spp., and </a:t>
            </a:r>
            <a:r>
              <a:rPr lang="en-US" sz="1200" kern="1200" dirty="0" err="1" smtClean="0">
                <a:solidFill>
                  <a:schemeClr val="tx1"/>
                </a:solidFill>
                <a:effectLst/>
                <a:latin typeface="+mn-lt"/>
                <a:ea typeface="+mn-ea"/>
                <a:cs typeface="+mn-cs"/>
              </a:rPr>
              <a:t>Neotylenchidae</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Deladenus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siricidicola</a:t>
            </a:r>
            <a:r>
              <a:rPr lang="en-US" sz="1200" kern="1200" dirty="0" smtClean="0">
                <a:solidFill>
                  <a:schemeClr val="tx1"/>
                </a:solidFill>
                <a:effectLst/>
                <a:latin typeface="+mn-lt"/>
                <a:ea typeface="+mn-ea"/>
                <a:cs typeface="+mn-cs"/>
              </a:rPr>
              <a:t> (4).</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12</a:t>
            </a:fld>
            <a:endParaRPr lang="en-US" dirty="0"/>
          </a:p>
        </p:txBody>
      </p:sp>
    </p:spTree>
    <p:extLst>
      <p:ext uri="{BB962C8B-B14F-4D97-AF65-F5344CB8AC3E}">
        <p14:creationId xmlns:p14="http://schemas.microsoft.com/office/powerpoint/2010/main" val="208819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multiple cultural controls for </a:t>
            </a:r>
            <a:r>
              <a:rPr lang="en-US" sz="1200" i="1"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wood wasp. Preventative measures include keeping trees and plants healthy by watering and thinning. Infected plants should be destroyed. Infected lumber materials should be treated or removed and destroyed. Treatments of wood products include fumigation or exposure to high temperatures to kill eggs, larvae, and pupae. Preventative practices such as debarking, rapid processing, and storage under water sprays should be used to prevent wasp attacks in saw mills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13</a:t>
            </a:fld>
            <a:endParaRPr lang="en-US" dirty="0"/>
          </a:p>
        </p:txBody>
      </p:sp>
    </p:spTree>
    <p:extLst>
      <p:ext uri="{BB962C8B-B14F-4D97-AF65-F5344CB8AC3E}">
        <p14:creationId xmlns:p14="http://schemas.microsoft.com/office/powerpoint/2010/main" val="203995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suspect pest has been located in the United States, a sample should be submitted for proper identification. Contact your local diagnostic lab to ship in a sample for identification. Information regarding your local diagnostic lab is available at National Plant Diagnostic Network (NPDN) website. The diagnostic lab information and available contacts are divided by state.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3"/>
              </a:rPr>
              <a:t>http://www.npdn.org/home</a:t>
            </a:r>
            <a:endParaRPr lang="en-US" baseline="0" dirty="0" smtClean="0"/>
          </a:p>
          <a:p>
            <a:endParaRPr lang="en-US" baseline="0" dirty="0" smtClean="0"/>
          </a:p>
          <a:p>
            <a:r>
              <a:rPr lang="en-US" baseline="0" dirty="0" smtClean="0"/>
              <a:t>The sample specimen should be submitted along with accompanying documentation using the PPQ form 391.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4"/>
              </a:rPr>
              <a:t>https://www.aphis.usda.gov/library/forms/pdf/PPQ_Form_391.pdf </a:t>
            </a:r>
            <a:endParaRPr lang="en-US" sz="1600" dirty="0" smtClean="0"/>
          </a:p>
          <a:p>
            <a:endParaRPr lang="en-US" dirty="0" smtClean="0"/>
          </a:p>
          <a:p>
            <a:r>
              <a:rPr lang="en-US" dirty="0" smtClean="0"/>
              <a:t>Your local diagnostic lab is part of your local cooperative</a:t>
            </a:r>
            <a:r>
              <a:rPr lang="en-US" baseline="0" dirty="0" smtClean="0"/>
              <a:t> extension service or your state department of agriculture. Your local lab will also have a specific form. All local labs may not be a member of NPDN. However, all labs should report new pest and pathogen detections to local regulatory officials. </a:t>
            </a:r>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14</a:t>
            </a:fld>
            <a:endParaRPr lang="en-US" dirty="0"/>
          </a:p>
        </p:txBody>
      </p:sp>
    </p:spTree>
    <p:extLst>
      <p:ext uri="{BB962C8B-B14F-4D97-AF65-F5344CB8AC3E}">
        <p14:creationId xmlns:p14="http://schemas.microsoft.com/office/powerpoint/2010/main" val="251386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that new pest and pathogen records must be reported to your</a:t>
            </a:r>
            <a:r>
              <a:rPr lang="en-US" dirty="0" smtClean="0"/>
              <a:t> State</a:t>
            </a:r>
            <a:r>
              <a:rPr lang="en-US" baseline="0" dirty="0" smtClean="0"/>
              <a:t> Plant Health Director (SPHD) and your </a:t>
            </a:r>
            <a:r>
              <a:rPr lang="en-US" dirty="0" smtClean="0"/>
              <a:t>State Plant Regulatory Official (SPRO)</a:t>
            </a:r>
            <a:r>
              <a:rPr lang="en-US" baseline="0" dirty="0" smtClean="0"/>
              <a:t>. The SPRO is a State Department of Agriculture Employee and the SPHD is a USDA-APHIS-PPQ employee.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link to your SPRO is on the National Plant Board (NPB) website. It has an interactive map and when you click on your state it will take you to another page with contact information. The NPB is a cooperative organization that includes membership from all State Departments of Agriculture.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15</a:t>
            </a:fld>
            <a:endParaRPr lang="en-US" dirty="0"/>
          </a:p>
        </p:txBody>
      </p:sp>
    </p:spTree>
    <p:extLst>
      <p:ext uri="{BB962C8B-B14F-4D97-AF65-F5344CB8AC3E}">
        <p14:creationId xmlns:p14="http://schemas.microsoft.com/office/powerpoint/2010/main" val="191210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16</a:t>
            </a:fld>
            <a:endParaRPr lang="en-US" dirty="0"/>
          </a:p>
        </p:txBody>
      </p:sp>
    </p:spTree>
    <p:extLst>
      <p:ext uri="{BB962C8B-B14F-4D97-AF65-F5344CB8AC3E}">
        <p14:creationId xmlns:p14="http://schemas.microsoft.com/office/powerpoint/2010/main" val="612688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00D72-8D29-41C9-BD0B-6D9AC2DB1717}" type="slidenum">
              <a:rPr lang="en-US" smtClean="0">
                <a:ea typeface="ＭＳ Ｐゴシック" pitchFamily="34" charset="-128"/>
              </a:rPr>
              <a:pPr/>
              <a:t>19</a:t>
            </a:fld>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scientific name of this insect is </a:t>
            </a:r>
            <a:r>
              <a:rPr lang="en-US" sz="1200" i="1" kern="1200" dirty="0" err="1" smtClean="0">
                <a:solidFill>
                  <a:schemeClr val="tx1"/>
                </a:solidFill>
                <a:effectLst/>
                <a:latin typeface="+mn-lt"/>
                <a:ea typeface="+mn-ea"/>
                <a:cs typeface="+mn-cs"/>
              </a:rPr>
              <a:t>Tremex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fuscicornis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Fabricius</a:t>
            </a:r>
            <a:r>
              <a:rPr lang="en-US" sz="1200" kern="1200" dirty="0" smtClean="0">
                <a:solidFill>
                  <a:schemeClr val="tx1"/>
                </a:solidFill>
                <a:effectLst/>
                <a:latin typeface="+mn-lt"/>
                <a:ea typeface="+mn-ea"/>
                <a:cs typeface="+mn-cs"/>
              </a:rPr>
              <a:t>). It has previously been known under the names </a:t>
            </a:r>
            <a:r>
              <a:rPr lang="en-US" sz="1200" i="1" kern="1200" dirty="0" err="1" smtClean="0">
                <a:solidFill>
                  <a:schemeClr val="tx1"/>
                </a:solidFill>
                <a:effectLst/>
                <a:latin typeface="+mn-lt"/>
                <a:ea typeface="+mn-ea"/>
                <a:cs typeface="+mn-cs"/>
              </a:rPr>
              <a:t>Sirex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camelogigas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 </a:t>
            </a:r>
            <a:r>
              <a:rPr lang="en-US" sz="1200" i="1" kern="1200" dirty="0" err="1" smtClean="0">
                <a:solidFill>
                  <a:schemeClr val="tx1"/>
                </a:solidFill>
                <a:effectLst/>
                <a:latin typeface="+mn-lt"/>
                <a:ea typeface="+mn-ea"/>
                <a:cs typeface="+mn-cs"/>
              </a:rPr>
              <a:t>Sirex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fuscicornis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 </a:t>
            </a:r>
            <a:r>
              <a:rPr lang="en-US" sz="1200" i="1" kern="1200" dirty="0" err="1" smtClean="0">
                <a:solidFill>
                  <a:schemeClr val="tx1"/>
                </a:solidFill>
                <a:effectLst/>
                <a:latin typeface="+mn-lt"/>
                <a:ea typeface="+mn-ea"/>
                <a:cs typeface="+mn-cs"/>
              </a:rPr>
              <a:t>Sirex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struthiocamelus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Villers</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Tremex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juxicernis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Walker, </a:t>
            </a:r>
            <a:r>
              <a:rPr lang="en-US" sz="1200" i="1" kern="1200" dirty="0" err="1" smtClean="0">
                <a:solidFill>
                  <a:schemeClr val="tx1"/>
                </a:solidFill>
                <a:effectLst/>
                <a:latin typeface="+mn-lt"/>
                <a:ea typeface="+mn-ea"/>
                <a:cs typeface="+mn-cs"/>
              </a:rPr>
              <a:t>Tremex</a:t>
            </a:r>
            <a:r>
              <a:rPr lang="en-US" sz="1200" i="1" kern="1200" dirty="0" smtClean="0">
                <a:solidFill>
                  <a:schemeClr val="tx1"/>
                </a:solidFill>
                <a:effectLst/>
                <a:latin typeface="+mn-lt"/>
                <a:ea typeface="+mn-ea"/>
                <a:cs typeface="+mn-cs"/>
              </a:rPr>
              <a:t> simulacrum </a:t>
            </a:r>
            <a:r>
              <a:rPr lang="en-US" sz="1200" kern="1200" dirty="0" smtClean="0">
                <a:solidFill>
                  <a:schemeClr val="tx1"/>
                </a:solidFill>
                <a:effectLst/>
                <a:latin typeface="+mn-lt"/>
                <a:ea typeface="+mn-ea"/>
                <a:cs typeface="+mn-cs"/>
              </a:rPr>
              <a:t>Takeuchi, </a:t>
            </a:r>
            <a:r>
              <a:rPr lang="en-US" sz="1200" i="1" kern="1200" dirty="0" err="1" smtClean="0">
                <a:solidFill>
                  <a:schemeClr val="tx1"/>
                </a:solidFill>
                <a:effectLst/>
                <a:latin typeface="+mn-lt"/>
                <a:ea typeface="+mn-ea"/>
                <a:cs typeface="+mn-cs"/>
              </a:rPr>
              <a:t>Urocerus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fuscicornis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Latreille</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Xyloecematium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fuscicornis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Heyden</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Xyloterus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fuscicornis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Boie</a:t>
            </a:r>
            <a:r>
              <a:rPr lang="en-US" sz="1200" kern="1200" dirty="0" smtClean="0">
                <a:solidFill>
                  <a:schemeClr val="tx1"/>
                </a:solidFill>
                <a:effectLst/>
                <a:latin typeface="+mn-lt"/>
                <a:ea typeface="+mn-ea"/>
                <a:cs typeface="+mn-cs"/>
              </a:rPr>
              <a:t>. The wasp’s common name is </a:t>
            </a:r>
            <a:r>
              <a:rPr lang="en-US" sz="1200"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woodwasp</a:t>
            </a:r>
            <a:r>
              <a:rPr lang="en-US" sz="1200" kern="1200" dirty="0" smtClean="0">
                <a:solidFill>
                  <a:schemeClr val="tx1"/>
                </a:solidFill>
                <a:effectLst/>
                <a:latin typeface="+mn-lt"/>
                <a:ea typeface="+mn-ea"/>
                <a:cs typeface="+mn-cs"/>
              </a:rPr>
              <a:t>, but is also known as </a:t>
            </a:r>
            <a:r>
              <a:rPr lang="en-US" sz="1200"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wasp and </a:t>
            </a:r>
            <a:r>
              <a:rPr lang="en-US" sz="1200" kern="1200" dirty="0" err="1" smtClean="0">
                <a:solidFill>
                  <a:schemeClr val="tx1"/>
                </a:solidFill>
                <a:effectLst/>
                <a:latin typeface="+mn-lt"/>
                <a:ea typeface="+mn-ea"/>
                <a:cs typeface="+mn-cs"/>
              </a:rPr>
              <a:t>avispa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taladradora</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madera</a:t>
            </a:r>
            <a:r>
              <a:rPr lang="en-US" sz="1200" kern="1200" dirty="0" smtClean="0">
                <a:solidFill>
                  <a:schemeClr val="tx1"/>
                </a:solidFill>
                <a:effectLst/>
                <a:latin typeface="+mn-lt"/>
                <a:ea typeface="+mn-ea"/>
                <a:cs typeface="+mn-cs"/>
              </a:rPr>
              <a:t>. It is of the family </a:t>
            </a:r>
            <a:r>
              <a:rPr lang="en-US" sz="1200" kern="1200" dirty="0" err="1" smtClean="0">
                <a:solidFill>
                  <a:schemeClr val="tx1"/>
                </a:solidFill>
                <a:effectLst/>
                <a:latin typeface="+mn-lt"/>
                <a:ea typeface="+mn-ea"/>
                <a:cs typeface="+mn-cs"/>
              </a:rPr>
              <a:t>Siricidae</a:t>
            </a:r>
            <a:r>
              <a:rPr lang="en-US" sz="1200" kern="1200" dirty="0" smtClean="0">
                <a:solidFill>
                  <a:schemeClr val="tx1"/>
                </a:solidFill>
                <a:effectLst/>
                <a:latin typeface="+mn-lt"/>
                <a:ea typeface="+mn-ea"/>
                <a:cs typeface="+mn-cs"/>
              </a:rPr>
              <a:t> (4).</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woodwasp</a:t>
            </a:r>
            <a:r>
              <a:rPr lang="en-US" sz="1200" kern="1200" dirty="0" smtClean="0">
                <a:solidFill>
                  <a:schemeClr val="tx1"/>
                </a:solidFill>
                <a:effectLst/>
                <a:latin typeface="+mn-lt"/>
                <a:ea typeface="+mn-ea"/>
                <a:cs typeface="+mn-cs"/>
              </a:rPr>
              <a:t> is a native of Europe and Asia (4). It is not a pest there, because the wasp only infests dead or sick trees and is generally only seen in small numbers. In its native range, the wasp</a:t>
            </a:r>
            <a:r>
              <a:rPr lang="en-US" sz="1200" kern="1200" baseline="0" dirty="0" smtClean="0">
                <a:solidFill>
                  <a:schemeClr val="tx1"/>
                </a:solidFill>
                <a:effectLst/>
                <a:latin typeface="+mn-lt"/>
                <a:ea typeface="+mn-ea"/>
                <a:cs typeface="+mn-cs"/>
              </a:rPr>
              <a:t> has never been known to attack healthy trees.</a:t>
            </a:r>
            <a:r>
              <a:rPr lang="en-US" sz="1200" kern="1200" dirty="0" smtClean="0">
                <a:solidFill>
                  <a:schemeClr val="tx1"/>
                </a:solidFill>
                <a:effectLst/>
                <a:latin typeface="+mn-lt"/>
                <a:ea typeface="+mn-ea"/>
                <a:cs typeface="+mn-cs"/>
              </a:rPr>
              <a:t> Little is known about the species, as it was not considered significant until it was discovered in Chile in 2000 (3). In Chile, it was found to be feeding on healthy poplar trees. There</a:t>
            </a:r>
            <a:r>
              <a:rPr lang="en-US" sz="1200" kern="1200" baseline="0" dirty="0" smtClean="0">
                <a:solidFill>
                  <a:schemeClr val="tx1"/>
                </a:solidFill>
                <a:effectLst/>
                <a:latin typeface="+mn-lt"/>
                <a:ea typeface="+mn-ea"/>
                <a:cs typeface="+mn-cs"/>
              </a:rPr>
              <a:t> has been no documentation on other trees in Chile, since the loss of poplar was an agricultural loss from the killing of windbreak trees. </a:t>
            </a:r>
            <a:r>
              <a:rPr lang="en-US" sz="1200" kern="1200" dirty="0" smtClean="0">
                <a:solidFill>
                  <a:schemeClr val="tx1"/>
                </a:solidFill>
                <a:effectLst/>
                <a:latin typeface="+mn-lt"/>
                <a:ea typeface="+mn-ea"/>
                <a:cs typeface="+mn-cs"/>
              </a:rPr>
              <a:t>All attacked trees have been killed. One tree is capable of harboring 2000 adult wasps (5). Female wasps inoculate</a:t>
            </a:r>
            <a:r>
              <a:rPr lang="en-US" sz="1200" kern="1200" baseline="0" dirty="0" smtClean="0">
                <a:solidFill>
                  <a:schemeClr val="tx1"/>
                </a:solidFill>
                <a:effectLst/>
                <a:latin typeface="+mn-lt"/>
                <a:ea typeface="+mn-ea"/>
                <a:cs typeface="+mn-cs"/>
              </a:rPr>
              <a:t> trees with a fungus</a:t>
            </a:r>
            <a:r>
              <a:rPr lang="en-US" sz="1200" kern="1200" dirty="0" smtClean="0">
                <a:solidFill>
                  <a:schemeClr val="tx1"/>
                </a:solidFill>
                <a:effectLst/>
                <a:latin typeface="+mn-lt"/>
                <a:ea typeface="+mn-ea"/>
                <a:cs typeface="+mn-cs"/>
              </a:rPr>
              <a:t>. The fungus, </a:t>
            </a:r>
            <a:r>
              <a:rPr lang="en-US" sz="1200" i="1" kern="1200" dirty="0" err="1" smtClean="0">
                <a:solidFill>
                  <a:schemeClr val="tx1"/>
                </a:solidFill>
                <a:effectLst/>
                <a:latin typeface="+mn-lt"/>
                <a:ea typeface="+mn-ea"/>
                <a:cs typeface="+mn-cs"/>
              </a:rPr>
              <a:t>Cerrena</a:t>
            </a:r>
            <a:r>
              <a:rPr lang="en-US" sz="1200" i="1" kern="1200" dirty="0" smtClean="0">
                <a:solidFill>
                  <a:schemeClr val="tx1"/>
                </a:solidFill>
                <a:effectLst/>
                <a:latin typeface="+mn-lt"/>
                <a:ea typeface="+mn-ea"/>
                <a:cs typeface="+mn-cs"/>
              </a:rPr>
              <a:t> unicolor</a:t>
            </a:r>
            <a:r>
              <a:rPr lang="en-US" sz="1200" kern="1200" dirty="0" smtClean="0">
                <a:solidFill>
                  <a:schemeClr val="tx1"/>
                </a:solidFill>
                <a:effectLst/>
                <a:latin typeface="+mn-lt"/>
                <a:ea typeface="+mn-ea"/>
                <a:cs typeface="+mn-cs"/>
              </a:rPr>
              <a:t>, is </a:t>
            </a:r>
            <a:r>
              <a:rPr lang="en-US" sz="1200" kern="1200" dirty="0" err="1" smtClean="0">
                <a:solidFill>
                  <a:schemeClr val="tx1"/>
                </a:solidFill>
                <a:effectLst/>
                <a:latin typeface="+mn-lt"/>
                <a:ea typeface="+mn-ea"/>
                <a:cs typeface="+mn-cs"/>
              </a:rPr>
              <a:t>pytotoxic</a:t>
            </a:r>
            <a:r>
              <a:rPr lang="en-US" sz="1200" kern="1200" dirty="0" smtClean="0">
                <a:solidFill>
                  <a:schemeClr val="tx1"/>
                </a:solidFill>
                <a:effectLst/>
                <a:latin typeface="+mn-lt"/>
                <a:ea typeface="+mn-ea"/>
                <a:cs typeface="+mn-cs"/>
              </a:rPr>
              <a:t> (8). The fungus breaks down cellulose in the tree and accelerates the tree’s decay. High presence of larva and adult wasps, along with the fungus, makes the trees useless for lumber or wood products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woodwasp</a:t>
            </a:r>
            <a:r>
              <a:rPr lang="en-US" sz="1200" kern="1200" dirty="0" smtClean="0">
                <a:solidFill>
                  <a:schemeClr val="tx1"/>
                </a:solidFill>
                <a:effectLst/>
                <a:latin typeface="+mn-lt"/>
                <a:ea typeface="+mn-ea"/>
                <a:cs typeface="+mn-cs"/>
              </a:rPr>
              <a:t> could become a significant pest of forests.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Countries where </a:t>
            </a:r>
            <a:r>
              <a:rPr lang="en-US" baseline="0" dirty="0" err="1" smtClean="0"/>
              <a:t>Tremex</a:t>
            </a:r>
            <a:r>
              <a:rPr lang="en-US" baseline="0" dirty="0" smtClean="0"/>
              <a:t> </a:t>
            </a:r>
            <a:r>
              <a:rPr lang="en-US" baseline="0" dirty="0" err="1" smtClean="0"/>
              <a:t>woodwasp</a:t>
            </a:r>
            <a:r>
              <a:rPr lang="en-US" baseline="0" dirty="0" smtClean="0"/>
              <a:t> is established: Armenia, Austria, Bulgaria, Croatia, Czech Republic</a:t>
            </a:r>
          </a:p>
          <a:p>
            <a:r>
              <a:rPr lang="en-US" baseline="0" dirty="0" smtClean="0"/>
              <a:t>Danish mainland, Denmark, </a:t>
            </a:r>
            <a:r>
              <a:rPr lang="en-US" baseline="0" dirty="0" err="1" smtClean="0"/>
              <a:t>Estoria</a:t>
            </a:r>
            <a:r>
              <a:rPr lang="en-US" baseline="0" dirty="0" smtClean="0"/>
              <a:t>, Finland, France, Germany, Hungry, Italy, Latvia, Norway, Poland, Romania, Russia, </a:t>
            </a:r>
            <a:r>
              <a:rPr lang="en-US" baseline="0" dirty="0" err="1" smtClean="0"/>
              <a:t>Slovokia</a:t>
            </a:r>
            <a:r>
              <a:rPr lang="en-US" baseline="0" dirty="0" smtClean="0"/>
              <a:t>, </a:t>
            </a:r>
            <a:r>
              <a:rPr lang="en-US" baseline="0" dirty="0" err="1" smtClean="0"/>
              <a:t>Sweden,Switzerland</a:t>
            </a:r>
            <a:r>
              <a:rPr lang="en-US" baseline="0" dirty="0" smtClean="0"/>
              <a:t>, The Netherlands, </a:t>
            </a:r>
            <a:r>
              <a:rPr lang="en-US" baseline="0" dirty="0" err="1" smtClean="0"/>
              <a:t>Ukriane</a:t>
            </a:r>
            <a:r>
              <a:rPr lang="en-US" baseline="0" dirty="0" smtClean="0"/>
              <a:t>, China, Japan, Korea, Taiwan, Australia, Iran, and Chile (4).</a:t>
            </a:r>
          </a:p>
          <a:p>
            <a:endParaRPr lang="en-US" baseline="0" dirty="0" smtClean="0"/>
          </a:p>
          <a:p>
            <a:r>
              <a:rPr lang="en-US" i="1" baseline="0" dirty="0" smtClean="0"/>
              <a:t>T. </a:t>
            </a:r>
            <a:r>
              <a:rPr lang="en-US" i="1" baseline="0" dirty="0" err="1" smtClean="0"/>
              <a:t>fuscicornis</a:t>
            </a:r>
            <a:r>
              <a:rPr lang="en-US" i="1" baseline="0" dirty="0" smtClean="0"/>
              <a:t> </a:t>
            </a:r>
            <a:r>
              <a:rPr lang="en-US" i="0" baseline="0" dirty="0" smtClean="0"/>
              <a:t>was introduced to Australia and found in 1996. It was also found to be introduced to Chile in 2000 (3).</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3</a:t>
            </a:fld>
            <a:endParaRPr lang="en-US" dirty="0"/>
          </a:p>
        </p:txBody>
      </p:sp>
    </p:spTree>
    <p:extLst>
      <p:ext uri="{BB962C8B-B14F-4D97-AF65-F5344CB8AC3E}">
        <p14:creationId xmlns:p14="http://schemas.microsoft.com/office/powerpoint/2010/main" val="264565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the 2011 USDA-APHIS-PPQ New Pest Response guidelines, i</a:t>
            </a:r>
            <a:r>
              <a:rPr lang="en-US" sz="1200" kern="1200" dirty="0" smtClean="0">
                <a:solidFill>
                  <a:schemeClr val="tx1"/>
                </a:solidFill>
                <a:effectLst/>
                <a:latin typeface="+mn-lt"/>
                <a:ea typeface="+mn-ea"/>
                <a:cs typeface="+mn-cs"/>
              </a:rPr>
              <a:t>t is estimated that </a:t>
            </a:r>
            <a:r>
              <a:rPr lang="en-US" sz="1200"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woodwasp</a:t>
            </a:r>
            <a:r>
              <a:rPr lang="en-US" sz="1200" kern="1200" dirty="0" smtClean="0">
                <a:solidFill>
                  <a:schemeClr val="tx1"/>
                </a:solidFill>
                <a:effectLst/>
                <a:latin typeface="+mn-lt"/>
                <a:ea typeface="+mn-ea"/>
                <a:cs typeface="+mn-cs"/>
              </a:rPr>
              <a:t> can survive in USDA Plant Hardiness Zones 3 to 11, based on distribution in Eurasia (4).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2012, </a:t>
            </a:r>
            <a:r>
              <a:rPr lang="en-US" sz="1200" kern="1200" dirty="0" err="1" smtClean="0">
                <a:solidFill>
                  <a:schemeClr val="tx1"/>
                </a:solidFill>
                <a:effectLst/>
                <a:latin typeface="+mn-lt"/>
                <a:ea typeface="+mn-ea"/>
                <a:cs typeface="+mn-cs"/>
              </a:rPr>
              <a:t>Tremex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woodwasp</a:t>
            </a:r>
            <a:r>
              <a:rPr lang="en-US" sz="1200" kern="1200" dirty="0" smtClean="0">
                <a:solidFill>
                  <a:schemeClr val="tx1"/>
                </a:solidFill>
                <a:effectLst/>
                <a:latin typeface="+mn-lt"/>
                <a:ea typeface="+mn-ea"/>
                <a:cs typeface="+mn-cs"/>
              </a:rPr>
              <a:t> was found during a warehouse trapping in Elberton, Georgia. Early detection traps were placed in the area. There were no specimens collected in 2013 or 2014, so it does not appear to have established in the area yet (2).</a:t>
            </a:r>
          </a:p>
          <a:p>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4</a:t>
            </a:fld>
            <a:endParaRPr lang="en-US" dirty="0"/>
          </a:p>
        </p:txBody>
      </p:sp>
    </p:spTree>
    <p:extLst>
      <p:ext uri="{BB962C8B-B14F-4D97-AF65-F5344CB8AC3E}">
        <p14:creationId xmlns:p14="http://schemas.microsoft.com/office/powerpoint/2010/main" val="168399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aseline="0" dirty="0" smtClean="0"/>
              <a:t>There is a very broad range of host plants identified that are present in North America (4).</a:t>
            </a:r>
          </a:p>
          <a:p>
            <a:r>
              <a:rPr lang="en-US" u="sng" baseline="0" dirty="0" err="1" smtClean="0"/>
              <a:t>Asteraceae</a:t>
            </a:r>
            <a:endParaRPr lang="en-US" u="sng" baseline="0" dirty="0" smtClean="0"/>
          </a:p>
          <a:p>
            <a:r>
              <a:rPr lang="en-US" dirty="0" smtClean="0"/>
              <a:t>Boxelder (</a:t>
            </a:r>
            <a:r>
              <a:rPr lang="en-US" sz="1200" i="1" kern="1200" dirty="0" smtClean="0">
                <a:solidFill>
                  <a:schemeClr val="tx1"/>
                </a:solidFill>
                <a:effectLst/>
                <a:latin typeface="+mn-lt"/>
                <a:ea typeface="+mn-ea"/>
                <a:cs typeface="+mn-cs"/>
              </a:rPr>
              <a:t>Acer </a:t>
            </a:r>
            <a:r>
              <a:rPr lang="en-US" sz="1200" i="1" kern="1200" dirty="0" err="1" smtClean="0">
                <a:solidFill>
                  <a:schemeClr val="tx1"/>
                </a:solidFill>
                <a:effectLst/>
                <a:latin typeface="+mn-lt"/>
                <a:ea typeface="+mn-ea"/>
                <a:cs typeface="+mn-cs"/>
              </a:rPr>
              <a:t>negundo</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t>
            </a:r>
          </a:p>
          <a:p>
            <a:r>
              <a:rPr lang="en-US" dirty="0" smtClean="0"/>
              <a:t>Norway maple (</a:t>
            </a:r>
            <a:r>
              <a:rPr lang="en-US" sz="1200" i="1" kern="1200" dirty="0" smtClean="0">
                <a:solidFill>
                  <a:schemeClr val="tx1"/>
                </a:solidFill>
                <a:effectLst/>
                <a:latin typeface="+mn-lt"/>
                <a:ea typeface="+mn-ea"/>
                <a:cs typeface="+mn-cs"/>
              </a:rPr>
              <a:t>Acer </a:t>
            </a:r>
            <a:r>
              <a:rPr lang="en-US" sz="1200" i="1" kern="1200" dirty="0" err="1" smtClean="0">
                <a:solidFill>
                  <a:schemeClr val="tx1"/>
                </a:solidFill>
                <a:effectLst/>
                <a:latin typeface="+mn-lt"/>
                <a:ea typeface="+mn-ea"/>
                <a:cs typeface="+mn-cs"/>
              </a:rPr>
              <a:t>platanoides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t>
            </a:r>
          </a:p>
          <a:p>
            <a:r>
              <a:rPr lang="en-US" sz="1200" kern="1200" dirty="0" smtClean="0">
                <a:solidFill>
                  <a:schemeClr val="tx1"/>
                </a:solidFill>
                <a:effectLst/>
                <a:latin typeface="+mn-lt"/>
                <a:ea typeface="+mn-ea"/>
                <a:cs typeface="+mn-cs"/>
              </a:rPr>
              <a:t>Maple</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Acer</a:t>
            </a:r>
            <a:r>
              <a:rPr lang="en-US" sz="1200" i="0" kern="1200" baseline="0" dirty="0" smtClean="0">
                <a:solidFill>
                  <a:schemeClr val="tx1"/>
                </a:solidFill>
                <a:effectLst/>
                <a:latin typeface="+mn-lt"/>
                <a:ea typeface="+mn-ea"/>
                <a:cs typeface="+mn-cs"/>
              </a:rPr>
              <a:t> spp.)</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Sugar maple (</a:t>
            </a:r>
            <a:r>
              <a:rPr lang="en-US" sz="1200" b="0" i="1" u="none" strike="noStrike" kern="1200" baseline="0" dirty="0" smtClean="0">
                <a:solidFill>
                  <a:schemeClr val="tx1"/>
                </a:solidFill>
                <a:latin typeface="+mn-lt"/>
                <a:ea typeface="+mn-ea"/>
                <a:cs typeface="+mn-cs"/>
              </a:rPr>
              <a:t>Acer </a:t>
            </a:r>
            <a:r>
              <a:rPr lang="en-US" sz="1200" b="0" i="1" u="none" strike="noStrike" kern="1200" baseline="0" dirty="0" err="1" smtClean="0">
                <a:solidFill>
                  <a:schemeClr val="tx1"/>
                </a:solidFill>
                <a:latin typeface="+mn-lt"/>
                <a:ea typeface="+mn-ea"/>
                <a:cs typeface="+mn-cs"/>
              </a:rPr>
              <a:t>saccharum</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Marsh.)</a:t>
            </a:r>
            <a:endParaRPr lang="en-US" sz="1200" kern="1200" dirty="0" smtClean="0">
              <a:solidFill>
                <a:schemeClr val="tx1"/>
              </a:solidFill>
              <a:effectLst/>
              <a:latin typeface="+mn-lt"/>
              <a:ea typeface="+mn-ea"/>
              <a:cs typeface="+mn-cs"/>
            </a:endParaRPr>
          </a:p>
          <a:p>
            <a:endParaRPr lang="en-US" baseline="0" dirty="0" smtClean="0"/>
          </a:p>
          <a:p>
            <a:r>
              <a:rPr lang="en-US" u="sng" baseline="0" dirty="0" err="1" smtClean="0"/>
              <a:t>Betulaceae</a:t>
            </a:r>
            <a:endParaRPr lang="en-US" u="sng" baseline="0" dirty="0" smtClean="0"/>
          </a:p>
          <a:p>
            <a:r>
              <a:rPr lang="en-US" baseline="0" dirty="0" smtClean="0"/>
              <a:t>Alder (</a:t>
            </a:r>
            <a:r>
              <a:rPr lang="en-US" b="0" i="1" baseline="0" dirty="0" err="1" smtClean="0"/>
              <a:t>Alnus</a:t>
            </a:r>
            <a:r>
              <a:rPr lang="en-US" b="0" i="0" baseline="0" dirty="0" smtClean="0"/>
              <a:t> spp.)</a:t>
            </a:r>
            <a:endParaRPr lang="en-US" baseline="0" dirty="0" smtClean="0"/>
          </a:p>
          <a:p>
            <a:r>
              <a:rPr lang="en-US" baseline="0" dirty="0" smtClean="0"/>
              <a:t>Japanese alder (</a:t>
            </a:r>
            <a:r>
              <a:rPr lang="en-US" sz="1200" b="0" i="1" u="none" strike="noStrike" kern="1200" baseline="0" dirty="0" err="1" smtClean="0">
                <a:solidFill>
                  <a:schemeClr val="tx1"/>
                </a:solidFill>
                <a:latin typeface="+mn-lt"/>
                <a:ea typeface="+mn-ea"/>
                <a:cs typeface="+mn-cs"/>
              </a:rPr>
              <a:t>Alnus</a:t>
            </a:r>
            <a:r>
              <a:rPr lang="en-US" sz="1200" b="0" i="1" u="none" strike="noStrike" kern="1200" baseline="0" dirty="0" smtClean="0">
                <a:solidFill>
                  <a:schemeClr val="tx1"/>
                </a:solidFill>
                <a:latin typeface="+mn-lt"/>
                <a:ea typeface="+mn-ea"/>
                <a:cs typeface="+mn-cs"/>
              </a:rPr>
              <a:t> japonica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Birch (</a:t>
            </a:r>
            <a:r>
              <a:rPr lang="en-US" sz="1200" b="0" i="1" u="none" strike="noStrike" kern="1200" baseline="0" dirty="0" err="1" smtClean="0">
                <a:solidFill>
                  <a:schemeClr val="tx1"/>
                </a:solidFill>
                <a:latin typeface="+mn-lt"/>
                <a:ea typeface="+mn-ea"/>
                <a:cs typeface="+mn-cs"/>
              </a:rPr>
              <a:t>Betula</a:t>
            </a:r>
            <a:r>
              <a:rPr lang="en-US" sz="1200" b="0" i="0" u="none" strike="noStrike" kern="1200" baseline="0" dirty="0" smtClean="0">
                <a:solidFill>
                  <a:schemeClr val="tx1"/>
                </a:solidFill>
                <a:latin typeface="+mn-lt"/>
                <a:ea typeface="+mn-ea"/>
                <a:cs typeface="+mn-cs"/>
              </a:rPr>
              <a:t> spp.)</a:t>
            </a:r>
          </a:p>
          <a:p>
            <a:r>
              <a:rPr lang="en-US" sz="1200" b="0" i="0" u="none" strike="noStrike" kern="1200" baseline="0" dirty="0" smtClean="0">
                <a:solidFill>
                  <a:schemeClr val="tx1"/>
                </a:solidFill>
                <a:latin typeface="+mn-lt"/>
                <a:ea typeface="+mn-ea"/>
                <a:cs typeface="+mn-cs"/>
              </a:rPr>
              <a:t>Downy birch (</a:t>
            </a:r>
            <a:r>
              <a:rPr lang="en-US" sz="1200" b="0" i="1" u="none" strike="noStrike" kern="1200" baseline="0" dirty="0" err="1" smtClean="0">
                <a:solidFill>
                  <a:schemeClr val="tx1"/>
                </a:solidFill>
                <a:latin typeface="+mn-lt"/>
                <a:ea typeface="+mn-ea"/>
                <a:cs typeface="+mn-cs"/>
              </a:rPr>
              <a:t>Betula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pubescens</a:t>
            </a:r>
            <a:r>
              <a:rPr lang="en-US" sz="1200" b="0" i="1"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European hornbeam (</a:t>
            </a:r>
            <a:r>
              <a:rPr lang="en-US" sz="1200" b="0" i="1" u="none" strike="noStrike" kern="1200" baseline="0" dirty="0" err="1" smtClean="0">
                <a:solidFill>
                  <a:schemeClr val="tx1"/>
                </a:solidFill>
                <a:latin typeface="+mn-lt"/>
                <a:ea typeface="+mn-ea"/>
                <a:cs typeface="+mn-cs"/>
              </a:rPr>
              <a:t>Carpinus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betulus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err="1" smtClean="0">
                <a:solidFill>
                  <a:schemeClr val="tx1"/>
                </a:solidFill>
                <a:latin typeface="+mn-lt"/>
                <a:ea typeface="+mn-ea"/>
                <a:cs typeface="+mn-cs"/>
              </a:rPr>
              <a:t>Fabaceae</a:t>
            </a:r>
            <a:endParaRPr lang="en-US" sz="1200" b="0"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Black locust (</a:t>
            </a:r>
            <a:r>
              <a:rPr lang="en-US" sz="1200" b="0" i="1" u="none" strike="noStrike" kern="1200" baseline="0" dirty="0" err="1" smtClean="0">
                <a:solidFill>
                  <a:schemeClr val="tx1"/>
                </a:solidFill>
                <a:latin typeface="+mn-lt"/>
                <a:ea typeface="+mn-ea"/>
                <a:cs typeface="+mn-cs"/>
              </a:rPr>
              <a:t>Robinia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pseudoacacia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err="1" smtClean="0">
                <a:solidFill>
                  <a:schemeClr val="tx1"/>
                </a:solidFill>
                <a:latin typeface="+mn-lt"/>
                <a:ea typeface="+mn-ea"/>
                <a:cs typeface="+mn-cs"/>
              </a:rPr>
              <a:t>Fagaceae</a:t>
            </a:r>
            <a:endParaRPr lang="en-US" sz="1200" b="0"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Beech (</a:t>
            </a:r>
            <a:r>
              <a:rPr lang="en-US" sz="1200" b="0" i="1" u="none" strike="noStrike" kern="1200" baseline="0" dirty="0" smtClean="0">
                <a:solidFill>
                  <a:schemeClr val="tx1"/>
                </a:solidFill>
                <a:latin typeface="+mn-lt"/>
                <a:ea typeface="+mn-ea"/>
                <a:cs typeface="+mn-cs"/>
              </a:rPr>
              <a:t>Fagus </a:t>
            </a:r>
            <a:r>
              <a:rPr lang="en-US" sz="1200" b="0" i="0" u="none" strike="noStrike" kern="1200" baseline="0" dirty="0" smtClean="0">
                <a:solidFill>
                  <a:schemeClr val="tx1"/>
                </a:solidFill>
                <a:latin typeface="+mn-lt"/>
                <a:ea typeface="+mn-ea"/>
                <a:cs typeface="+mn-cs"/>
              </a:rPr>
              <a:t>spp.)</a:t>
            </a:r>
          </a:p>
          <a:p>
            <a:r>
              <a:rPr lang="en-US" sz="1200" b="0" i="0" u="none" strike="noStrike" kern="1200" baseline="0" dirty="0" smtClean="0">
                <a:solidFill>
                  <a:schemeClr val="tx1"/>
                </a:solidFill>
                <a:latin typeface="+mn-lt"/>
                <a:ea typeface="+mn-ea"/>
                <a:cs typeface="+mn-cs"/>
              </a:rPr>
              <a:t>European beech (</a:t>
            </a:r>
            <a:r>
              <a:rPr lang="en-US" sz="1200" b="0" i="1" u="none" strike="noStrike" kern="1200" baseline="0" dirty="0" smtClean="0">
                <a:solidFill>
                  <a:schemeClr val="tx1"/>
                </a:solidFill>
                <a:latin typeface="+mn-lt"/>
                <a:ea typeface="+mn-ea"/>
                <a:cs typeface="+mn-cs"/>
              </a:rPr>
              <a:t>Fagus sylvatica </a:t>
            </a:r>
            <a:r>
              <a:rPr lang="en-US" sz="1200" b="0" i="0" u="none" strike="noStrike" kern="1200" baseline="0" dirty="0" smtClean="0">
                <a:solidFill>
                  <a:schemeClr val="tx1"/>
                </a:solidFill>
                <a:latin typeface="+mn-lt"/>
                <a:ea typeface="+mn-ea"/>
                <a:cs typeface="+mn-cs"/>
              </a:rPr>
              <a:t>L.)</a:t>
            </a:r>
          </a:p>
          <a:p>
            <a:r>
              <a:rPr lang="en-US" sz="1200" b="0" i="0" u="none" strike="noStrike" kern="1200" baseline="0" dirty="0" smtClean="0">
                <a:solidFill>
                  <a:schemeClr val="tx1"/>
                </a:solidFill>
                <a:latin typeface="+mn-lt"/>
                <a:ea typeface="+mn-ea"/>
                <a:cs typeface="+mn-cs"/>
              </a:rPr>
              <a:t>American beech (</a:t>
            </a:r>
            <a:r>
              <a:rPr lang="en-US" sz="1200" b="0" i="1" u="none" strike="noStrike" kern="1200" baseline="0" dirty="0" smtClean="0">
                <a:solidFill>
                  <a:schemeClr val="tx1"/>
                </a:solidFill>
                <a:latin typeface="+mn-lt"/>
                <a:ea typeface="+mn-ea"/>
                <a:cs typeface="+mn-cs"/>
              </a:rPr>
              <a:t>Fagus </a:t>
            </a:r>
            <a:r>
              <a:rPr lang="en-US" sz="1200" b="0" i="1" u="none" strike="noStrike" kern="1200" baseline="0" dirty="0" err="1" smtClean="0">
                <a:solidFill>
                  <a:schemeClr val="tx1"/>
                </a:solidFill>
                <a:latin typeface="+mn-lt"/>
                <a:ea typeface="+mn-ea"/>
                <a:cs typeface="+mn-cs"/>
              </a:rPr>
              <a:t>grandifolia</a:t>
            </a:r>
            <a:r>
              <a:rPr lang="en-US" sz="1200" b="0" i="1"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Ehrh</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Oak (</a:t>
            </a:r>
            <a:r>
              <a:rPr lang="en-US" sz="1200" b="0" i="1" u="none" strike="noStrike" kern="1200" baseline="0" dirty="0" err="1" smtClean="0">
                <a:solidFill>
                  <a:schemeClr val="tx1"/>
                </a:solidFill>
                <a:latin typeface="+mn-lt"/>
                <a:ea typeface="+mn-ea"/>
                <a:cs typeface="+mn-cs"/>
              </a:rPr>
              <a:t>Quercus</a:t>
            </a:r>
            <a:r>
              <a:rPr lang="en-US" sz="1200" b="0" i="0" u="none" strike="noStrike" kern="1200" baseline="0" dirty="0" smtClean="0">
                <a:solidFill>
                  <a:schemeClr val="tx1"/>
                </a:solidFill>
                <a:latin typeface="+mn-lt"/>
                <a:ea typeface="+mn-ea"/>
                <a:cs typeface="+mn-cs"/>
              </a:rPr>
              <a:t> spp.)</a:t>
            </a:r>
          </a:p>
          <a:p>
            <a:r>
              <a:rPr lang="en-US" sz="1200" b="0" i="0" u="none" strike="noStrike" kern="1200" baseline="0" dirty="0" smtClean="0">
                <a:solidFill>
                  <a:schemeClr val="tx1"/>
                </a:solidFill>
                <a:latin typeface="+mn-lt"/>
                <a:ea typeface="+mn-ea"/>
                <a:cs typeface="+mn-cs"/>
              </a:rPr>
              <a:t> </a:t>
            </a:r>
            <a:endParaRPr lang="en-US" baseline="0" dirty="0" smtClean="0"/>
          </a:p>
          <a:p>
            <a:r>
              <a:rPr lang="en-US" u="sng" baseline="0" dirty="0" err="1" smtClean="0"/>
              <a:t>Juglandaceae</a:t>
            </a:r>
            <a:endParaRPr lang="en-US" u="sng" baseline="0" dirty="0" smtClean="0"/>
          </a:p>
          <a:p>
            <a:r>
              <a:rPr lang="en-US" baseline="0" dirty="0" smtClean="0"/>
              <a:t>English walnut (</a:t>
            </a:r>
            <a:r>
              <a:rPr lang="en-US" sz="1200" b="0" i="1" u="none" strike="noStrike" kern="1200" baseline="0" dirty="0" err="1" smtClean="0">
                <a:solidFill>
                  <a:schemeClr val="tx1"/>
                </a:solidFill>
                <a:latin typeface="+mn-lt"/>
                <a:ea typeface="+mn-ea"/>
                <a:cs typeface="+mn-cs"/>
              </a:rPr>
              <a:t>Juglans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regia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
            </a:r>
            <a:endParaRPr lang="en-US" baseline="0" dirty="0" smtClean="0"/>
          </a:p>
          <a:p>
            <a:r>
              <a:rPr lang="en-US" baseline="0" dirty="0" smtClean="0"/>
              <a:t>Chinese walnut (</a:t>
            </a:r>
            <a:r>
              <a:rPr lang="en-US" sz="1200" b="0" i="1" u="none" strike="noStrike" kern="1200" baseline="0" dirty="0" err="1" smtClean="0">
                <a:solidFill>
                  <a:schemeClr val="tx1"/>
                </a:solidFill>
                <a:latin typeface="+mn-lt"/>
                <a:ea typeface="+mn-ea"/>
                <a:cs typeface="+mn-cs"/>
              </a:rPr>
              <a:t>Pterocarya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stenoptera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t>
            </a:r>
          </a:p>
          <a:p>
            <a:r>
              <a:rPr lang="en-US" sz="1200" b="0" i="0" u="none" strike="noStrike" kern="1200" baseline="0" dirty="0" smtClean="0">
                <a:solidFill>
                  <a:schemeClr val="tx1"/>
                </a:solidFill>
                <a:latin typeface="+mn-lt"/>
                <a:ea typeface="+mn-ea"/>
                <a:cs typeface="+mn-cs"/>
              </a:rPr>
              <a:t>Hickory (</a:t>
            </a:r>
            <a:r>
              <a:rPr lang="en-US" sz="1200" b="0" i="1" u="none" strike="noStrike" kern="1200" baseline="0" dirty="0" err="1" smtClean="0">
                <a:solidFill>
                  <a:schemeClr val="tx1"/>
                </a:solidFill>
                <a:latin typeface="+mn-lt"/>
                <a:ea typeface="+mn-ea"/>
                <a:cs typeface="+mn-cs"/>
              </a:rPr>
              <a:t>Carya</a:t>
            </a:r>
            <a:r>
              <a:rPr lang="en-US" sz="1200" b="0" i="0" u="none" strike="noStrike" kern="1200" baseline="0" dirty="0" smtClean="0">
                <a:solidFill>
                  <a:schemeClr val="tx1"/>
                </a:solidFill>
                <a:latin typeface="+mn-lt"/>
                <a:ea typeface="+mn-ea"/>
                <a:cs typeface="+mn-cs"/>
              </a:rPr>
              <a:t> spp.)</a:t>
            </a:r>
          </a:p>
          <a:p>
            <a:endParaRPr lang="en-US" sz="1200" b="0" i="0" u="none" strike="noStrike" kern="1200" baseline="0" dirty="0" smtClean="0">
              <a:solidFill>
                <a:schemeClr val="tx1"/>
              </a:solidFill>
              <a:latin typeface="+mn-lt"/>
              <a:ea typeface="+mn-ea"/>
              <a:cs typeface="+mn-cs"/>
            </a:endParaRPr>
          </a:p>
          <a:p>
            <a:r>
              <a:rPr lang="en-US" u="sng" baseline="0" dirty="0" err="1" smtClean="0"/>
              <a:t>Plantanaceae</a:t>
            </a:r>
            <a:endParaRPr lang="en-US" u="sng" baseline="0" dirty="0" smtClean="0"/>
          </a:p>
          <a:p>
            <a:r>
              <a:rPr lang="en-US" baseline="0" dirty="0" smtClean="0"/>
              <a:t>American sycamore (</a:t>
            </a:r>
            <a:r>
              <a:rPr lang="en-US" sz="1200" b="0" i="1" u="none" strike="noStrike" kern="1200" baseline="0" dirty="0" err="1" smtClean="0">
                <a:solidFill>
                  <a:schemeClr val="tx1"/>
                </a:solidFill>
                <a:latin typeface="+mn-lt"/>
                <a:ea typeface="+mn-ea"/>
                <a:cs typeface="+mn-cs"/>
              </a:rPr>
              <a:t>Palatanus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occidentalis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
            </a:r>
            <a:endParaRPr lang="en-US" baseline="0" dirty="0" smtClean="0"/>
          </a:p>
          <a:p>
            <a:endParaRPr lang="en-US" sz="1200" b="0" i="1" u="none" strike="noStrike" kern="1200" baseline="0" dirty="0" smtClean="0">
              <a:solidFill>
                <a:schemeClr val="tx1"/>
              </a:solidFill>
              <a:latin typeface="+mn-lt"/>
              <a:ea typeface="+mn-ea"/>
              <a:cs typeface="+mn-cs"/>
            </a:endParaRPr>
          </a:p>
          <a:p>
            <a:r>
              <a:rPr lang="en-US" sz="1200" b="0" i="0" u="sng" strike="noStrike" kern="1200" baseline="0" dirty="0" err="1" smtClean="0">
                <a:solidFill>
                  <a:schemeClr val="tx1"/>
                </a:solidFill>
                <a:latin typeface="+mn-lt"/>
                <a:ea typeface="+mn-ea"/>
                <a:cs typeface="+mn-cs"/>
              </a:rPr>
              <a:t>Rosaceae</a:t>
            </a:r>
            <a:endParaRPr lang="en-US" sz="1200" b="0"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Apple (</a:t>
            </a:r>
            <a:r>
              <a:rPr lang="en-US" sz="1200" b="0" i="1" u="none" strike="noStrike" kern="1200" baseline="0" dirty="0" smtClean="0">
                <a:solidFill>
                  <a:schemeClr val="tx1"/>
                </a:solidFill>
                <a:latin typeface="+mn-lt"/>
                <a:ea typeface="+mn-ea"/>
                <a:cs typeface="+mn-cs"/>
              </a:rPr>
              <a:t>Malus</a:t>
            </a:r>
            <a:r>
              <a:rPr lang="en-US" sz="1200" b="0" i="0" u="none" strike="noStrike" kern="1200" baseline="0" dirty="0" smtClean="0">
                <a:solidFill>
                  <a:schemeClr val="tx1"/>
                </a:solidFill>
                <a:latin typeface="+mn-lt"/>
                <a:ea typeface="+mn-ea"/>
                <a:cs typeface="+mn-cs"/>
              </a:rPr>
              <a:t> spp.)</a:t>
            </a:r>
          </a:p>
          <a:p>
            <a:r>
              <a:rPr lang="en-US" sz="1200" b="0" i="0" u="none" strike="noStrike" kern="1200" baseline="0" dirty="0" smtClean="0">
                <a:solidFill>
                  <a:schemeClr val="tx1"/>
                </a:solidFill>
                <a:latin typeface="+mn-lt"/>
                <a:ea typeface="+mn-ea"/>
                <a:cs typeface="+mn-cs"/>
              </a:rPr>
              <a:t>Pear (</a:t>
            </a:r>
            <a:r>
              <a:rPr lang="en-US" sz="1200" b="0" i="1" u="none" strike="noStrike" kern="1200" baseline="0" dirty="0" err="1" smtClean="0">
                <a:solidFill>
                  <a:schemeClr val="tx1"/>
                </a:solidFill>
                <a:latin typeface="+mn-lt"/>
                <a:ea typeface="+mn-ea"/>
                <a:cs typeface="+mn-cs"/>
              </a:rPr>
              <a:t>Pyrus</a:t>
            </a:r>
            <a:r>
              <a:rPr lang="en-US" sz="1200" b="0" i="0" u="none" strike="noStrike" kern="1200" baseline="0" dirty="0" smtClean="0">
                <a:solidFill>
                  <a:schemeClr val="tx1"/>
                </a:solidFill>
                <a:latin typeface="+mn-lt"/>
                <a:ea typeface="+mn-ea"/>
                <a:cs typeface="+mn-cs"/>
              </a:rPr>
              <a:t> spp.)</a:t>
            </a:r>
          </a:p>
          <a:p>
            <a:r>
              <a:rPr lang="en-US" sz="1200" b="0" i="1" u="none" strike="noStrike" kern="1200" baseline="0" dirty="0" err="1" smtClean="0">
                <a:solidFill>
                  <a:schemeClr val="tx1"/>
                </a:solidFill>
                <a:latin typeface="+mn-lt"/>
                <a:ea typeface="+mn-ea"/>
                <a:cs typeface="+mn-cs"/>
              </a:rPr>
              <a:t>Prunus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yedoensis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Matsum</a:t>
            </a:r>
            <a:r>
              <a:rPr lang="en-US" sz="1200" b="0" i="0" u="none" strike="noStrike" kern="1200" baseline="0" dirty="0" smtClean="0">
                <a:solidFill>
                  <a:schemeClr val="tx1"/>
                </a:solidFill>
                <a:latin typeface="+mn-lt"/>
                <a:ea typeface="+mn-ea"/>
                <a:cs typeface="+mn-cs"/>
              </a:rPr>
              <a:t>.</a:t>
            </a:r>
            <a:endParaRPr lang="en-US" baseline="0" dirty="0" smtClean="0"/>
          </a:p>
          <a:p>
            <a:endParaRPr lang="en-US" baseline="0" dirty="0" smtClean="0"/>
          </a:p>
          <a:p>
            <a:r>
              <a:rPr lang="en-US" u="sng" baseline="0" dirty="0" smtClean="0"/>
              <a:t>Salicaceae</a:t>
            </a:r>
          </a:p>
          <a:p>
            <a:r>
              <a:rPr lang="en-US" baseline="0" dirty="0" smtClean="0"/>
              <a:t>Poplar (</a:t>
            </a:r>
            <a:r>
              <a:rPr lang="en-US" i="1" baseline="0" dirty="0" err="1" smtClean="0"/>
              <a:t>Populus</a:t>
            </a:r>
            <a:r>
              <a:rPr lang="en-US" i="0" baseline="0" dirty="0" smtClean="0"/>
              <a:t> spp.)</a:t>
            </a:r>
            <a:endParaRPr lang="en-US" baseline="0" dirty="0" smtClean="0"/>
          </a:p>
          <a:p>
            <a:r>
              <a:rPr lang="en-US" baseline="0" dirty="0" smtClean="0"/>
              <a:t>White poplar (</a:t>
            </a:r>
            <a:r>
              <a:rPr lang="en-US" sz="1200" b="0" i="1" u="none" strike="noStrike" kern="1200" baseline="0" dirty="0" err="1" smtClean="0">
                <a:solidFill>
                  <a:schemeClr val="tx1"/>
                </a:solidFill>
                <a:latin typeface="+mn-lt"/>
                <a:ea typeface="+mn-ea"/>
                <a:cs typeface="+mn-cs"/>
              </a:rPr>
              <a:t>Populus</a:t>
            </a:r>
            <a:r>
              <a:rPr lang="en-US" sz="1200" b="0" i="1" u="none" strike="noStrike" kern="1200" baseline="0" dirty="0" smtClean="0">
                <a:solidFill>
                  <a:schemeClr val="tx1"/>
                </a:solidFill>
                <a:latin typeface="+mn-lt"/>
                <a:ea typeface="+mn-ea"/>
                <a:cs typeface="+mn-cs"/>
              </a:rPr>
              <a:t> alba </a:t>
            </a:r>
            <a:r>
              <a:rPr lang="en-US" sz="1200" b="0" i="0" u="none" strike="noStrike" kern="1200" baseline="0" dirty="0" smtClean="0">
                <a:solidFill>
                  <a:schemeClr val="tx1"/>
                </a:solidFill>
                <a:latin typeface="+mn-lt"/>
                <a:ea typeface="+mn-ea"/>
                <a:cs typeface="+mn-cs"/>
              </a:rPr>
              <a:t>L.)</a:t>
            </a:r>
            <a:endParaRPr lang="en-US" baseline="0" dirty="0" smtClean="0"/>
          </a:p>
          <a:p>
            <a:r>
              <a:rPr lang="en-US" baseline="0" dirty="0" smtClean="0"/>
              <a:t>Eastern cottonwood (</a:t>
            </a:r>
            <a:r>
              <a:rPr lang="en-US" sz="1200" b="0" i="1" u="none" strike="noStrike" kern="1200" baseline="0" dirty="0" err="1" smtClean="0">
                <a:solidFill>
                  <a:schemeClr val="tx1"/>
                </a:solidFill>
                <a:latin typeface="+mn-lt"/>
                <a:ea typeface="+mn-ea"/>
                <a:cs typeface="+mn-cs"/>
              </a:rPr>
              <a:t>Populus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deltoides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Bartram ex Marsh.)</a:t>
            </a:r>
            <a:endParaRPr lang="en-US" baseline="0" dirty="0" smtClean="0"/>
          </a:p>
          <a:p>
            <a:r>
              <a:rPr lang="en-US" baseline="0" dirty="0" smtClean="0"/>
              <a:t>Lombardy poplar (</a:t>
            </a:r>
            <a:r>
              <a:rPr lang="en-US" sz="1200" b="0" i="1" u="none" strike="noStrike" kern="1200" baseline="0" dirty="0" err="1" smtClean="0">
                <a:solidFill>
                  <a:schemeClr val="tx1"/>
                </a:solidFill>
                <a:latin typeface="+mn-lt"/>
                <a:ea typeface="+mn-ea"/>
                <a:cs typeface="+mn-cs"/>
              </a:rPr>
              <a:t>Populus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nigra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
            </a:r>
            <a:endParaRPr lang="en-US" baseline="0" dirty="0" smtClean="0"/>
          </a:p>
          <a:p>
            <a:r>
              <a:rPr lang="en-US" baseline="0" dirty="0" smtClean="0"/>
              <a:t>European aspen (</a:t>
            </a:r>
            <a:r>
              <a:rPr lang="en-US" sz="1200" b="0" i="1" u="none" strike="noStrike" kern="1200" baseline="0" dirty="0" err="1" smtClean="0">
                <a:solidFill>
                  <a:schemeClr val="tx1"/>
                </a:solidFill>
                <a:latin typeface="+mn-lt"/>
                <a:ea typeface="+mn-ea"/>
                <a:cs typeface="+mn-cs"/>
              </a:rPr>
              <a:t>Populus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tremula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
            </a:r>
            <a:endParaRPr lang="en-US" baseline="0" dirty="0" smtClean="0"/>
          </a:p>
          <a:p>
            <a:r>
              <a:rPr lang="en-US" baseline="0" dirty="0" smtClean="0"/>
              <a:t>Willow (</a:t>
            </a:r>
            <a:r>
              <a:rPr lang="en-US" i="1" baseline="0" dirty="0" smtClean="0"/>
              <a:t>Salix</a:t>
            </a:r>
            <a:r>
              <a:rPr lang="en-US" i="0" baseline="0" dirty="0" smtClean="0"/>
              <a:t> spp.)</a:t>
            </a:r>
            <a:endParaRPr lang="en-US" baseline="0" dirty="0" smtClean="0"/>
          </a:p>
          <a:p>
            <a:r>
              <a:rPr lang="en-US" baseline="0" dirty="0" smtClean="0"/>
              <a:t>Weeping willow/Babylon willow (</a:t>
            </a:r>
            <a:r>
              <a:rPr lang="en-US" sz="1200" b="0" i="1" u="none" strike="noStrike" kern="1200" baseline="0" dirty="0" smtClean="0">
                <a:solidFill>
                  <a:schemeClr val="tx1"/>
                </a:solidFill>
                <a:latin typeface="+mn-lt"/>
                <a:ea typeface="+mn-ea"/>
                <a:cs typeface="+mn-cs"/>
              </a:rPr>
              <a:t>Salix </a:t>
            </a:r>
            <a:r>
              <a:rPr lang="en-US" sz="1200" b="0" i="1" u="none" strike="noStrike" kern="1200" baseline="0" dirty="0" err="1" smtClean="0">
                <a:solidFill>
                  <a:schemeClr val="tx1"/>
                </a:solidFill>
                <a:latin typeface="+mn-lt"/>
                <a:ea typeface="+mn-ea"/>
                <a:cs typeface="+mn-cs"/>
              </a:rPr>
              <a:t>babylonica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t>
            </a:r>
            <a:endParaRPr lang="en-US" baseline="0" dirty="0" smtClean="0"/>
          </a:p>
          <a:p>
            <a:r>
              <a:rPr lang="en-US" baseline="0" dirty="0" smtClean="0"/>
              <a:t>Humboldt’s willow (</a:t>
            </a:r>
            <a:r>
              <a:rPr lang="en-US" sz="1200" b="0" i="1" u="none" strike="noStrike" kern="1200" baseline="0" dirty="0" smtClean="0">
                <a:solidFill>
                  <a:schemeClr val="tx1"/>
                </a:solidFill>
                <a:latin typeface="+mn-lt"/>
                <a:ea typeface="+mn-ea"/>
                <a:cs typeface="+mn-cs"/>
              </a:rPr>
              <a:t>Salix </a:t>
            </a:r>
            <a:r>
              <a:rPr lang="en-US" sz="1200" b="0" i="1" u="none" strike="noStrike" kern="1200" baseline="0" dirty="0" err="1" smtClean="0">
                <a:solidFill>
                  <a:schemeClr val="tx1"/>
                </a:solidFill>
                <a:latin typeface="+mn-lt"/>
                <a:ea typeface="+mn-ea"/>
                <a:cs typeface="+mn-cs"/>
              </a:rPr>
              <a:t>humboldtiana</a:t>
            </a:r>
            <a:r>
              <a:rPr lang="en-US" sz="1200" b="0" i="1"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Willd</a:t>
            </a:r>
            <a:r>
              <a:rPr lang="en-US" sz="1200" b="0" i="0" u="none" strike="noStrike" kern="1200" baseline="0" dirty="0" smtClean="0">
                <a:solidFill>
                  <a:schemeClr val="tx1"/>
                </a:solidFill>
                <a:latin typeface="+mn-lt"/>
                <a:ea typeface="+mn-ea"/>
                <a:cs typeface="+mn-cs"/>
              </a:rPr>
              <a:t>.)</a:t>
            </a:r>
            <a:endParaRPr lang="en-US" baseline="0" dirty="0" smtClean="0"/>
          </a:p>
          <a:p>
            <a:endParaRPr lang="en-US" baseline="0" dirty="0" smtClean="0"/>
          </a:p>
          <a:p>
            <a:r>
              <a:rPr lang="en-US" u="sng" baseline="0" dirty="0" err="1" smtClean="0"/>
              <a:t>Ulmaceae</a:t>
            </a:r>
            <a:endParaRPr lang="en-US" u="sng" baseline="0" dirty="0" smtClean="0"/>
          </a:p>
          <a:p>
            <a:r>
              <a:rPr lang="en-US" baseline="0" dirty="0" smtClean="0"/>
              <a:t>Japanese/Chinese hackberry (</a:t>
            </a:r>
            <a:r>
              <a:rPr lang="en-US" sz="1200" b="0" i="1" u="none" strike="noStrike" kern="1200" baseline="0" dirty="0" err="1" smtClean="0">
                <a:solidFill>
                  <a:schemeClr val="tx1"/>
                </a:solidFill>
                <a:latin typeface="+mn-lt"/>
                <a:ea typeface="+mn-ea"/>
                <a:cs typeface="+mn-cs"/>
              </a:rPr>
              <a:t>Celtis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sinensis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Pers.)</a:t>
            </a:r>
            <a:endParaRPr lang="en-US" baseline="0" dirty="0" smtClean="0"/>
          </a:p>
          <a:p>
            <a:r>
              <a:rPr lang="en-US" baseline="0" dirty="0" smtClean="0"/>
              <a:t>Elm (</a:t>
            </a:r>
            <a:r>
              <a:rPr lang="en-US" i="1" baseline="0" dirty="0" err="1" smtClean="0"/>
              <a:t>Ulmus</a:t>
            </a:r>
            <a:r>
              <a:rPr lang="en-US" i="0" baseline="0" dirty="0" smtClean="0"/>
              <a:t> spp.)</a:t>
            </a:r>
            <a:endParaRPr lang="en-US" baseline="0" dirty="0" smtClean="0"/>
          </a:p>
          <a:p>
            <a:r>
              <a:rPr lang="en-US" baseline="0" dirty="0" smtClean="0"/>
              <a:t>Japanese elm (</a:t>
            </a:r>
            <a:r>
              <a:rPr lang="en-US" sz="1200" b="0" i="1" u="none" strike="noStrike" kern="1200" baseline="0" dirty="0" err="1" smtClean="0">
                <a:solidFill>
                  <a:schemeClr val="tx1"/>
                </a:solidFill>
                <a:latin typeface="+mn-lt"/>
                <a:ea typeface="+mn-ea"/>
                <a:cs typeface="+mn-cs"/>
              </a:rPr>
              <a:t>Ulmus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davidiana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Planch. var. </a:t>
            </a:r>
            <a:r>
              <a:rPr lang="en-US" sz="1200" b="0" i="1" u="none" strike="noStrike" kern="1200" baseline="0" dirty="0" smtClean="0">
                <a:solidFill>
                  <a:schemeClr val="tx1"/>
                </a:solidFill>
                <a:latin typeface="+mn-lt"/>
                <a:ea typeface="+mn-ea"/>
                <a:cs typeface="+mn-cs"/>
              </a:rPr>
              <a:t>japonica)</a:t>
            </a:r>
            <a:endParaRPr lang="en-US" baseline="0" dirty="0" smtClean="0"/>
          </a:p>
          <a:p>
            <a:r>
              <a:rPr lang="en-US" i="1" baseline="0" dirty="0" err="1" smtClean="0"/>
              <a:t>Zelkova</a:t>
            </a:r>
            <a:r>
              <a:rPr lang="en-US" i="0" baseline="0" dirty="0" smtClean="0"/>
              <a:t> spp.</a:t>
            </a:r>
            <a:endParaRPr lang="en-US" i="1" baseline="0" dirty="0" smtClean="0"/>
          </a:p>
          <a:p>
            <a:r>
              <a:rPr lang="en-US" baseline="0" dirty="0" smtClean="0"/>
              <a:t>Japanese </a:t>
            </a:r>
            <a:r>
              <a:rPr lang="en-US" baseline="0" dirty="0" err="1" smtClean="0"/>
              <a:t>zelkova</a:t>
            </a:r>
            <a:r>
              <a:rPr lang="en-US" baseline="0" dirty="0" smtClean="0"/>
              <a:t> (</a:t>
            </a:r>
            <a:r>
              <a:rPr lang="en-US" sz="1200" b="0" i="1" u="none" strike="noStrike" kern="1200" baseline="0" dirty="0" err="1" smtClean="0">
                <a:solidFill>
                  <a:schemeClr val="tx1"/>
                </a:solidFill>
                <a:latin typeface="+mn-lt"/>
                <a:ea typeface="+mn-ea"/>
                <a:cs typeface="+mn-cs"/>
              </a:rPr>
              <a:t>Zelkova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serrata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Makino)</a:t>
            </a:r>
            <a:endParaRPr lang="en-US" baseline="0" dirty="0" smtClean="0"/>
          </a:p>
          <a:p>
            <a:r>
              <a:rPr lang="en-US" baseline="0" dirty="0" err="1" smtClean="0"/>
              <a:t>Sugerberry</a:t>
            </a:r>
            <a:r>
              <a:rPr lang="en-US" baseline="0" dirty="0" smtClean="0"/>
              <a:t> (</a:t>
            </a:r>
            <a:r>
              <a:rPr lang="en-US" sz="1200" b="0" i="1" u="none" strike="noStrike" kern="1200" baseline="0" dirty="0" err="1" smtClean="0">
                <a:solidFill>
                  <a:schemeClr val="tx1"/>
                </a:solidFill>
                <a:latin typeface="+mn-lt"/>
                <a:ea typeface="+mn-ea"/>
                <a:cs typeface="+mn-cs"/>
              </a:rPr>
              <a:t>Celtis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laevigata</a:t>
            </a:r>
            <a:r>
              <a:rPr lang="en-US" sz="1200" b="0" i="1"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Willd</a:t>
            </a:r>
            <a:r>
              <a:rPr lang="en-US" sz="1200" b="0" i="0" u="none" strike="noStrike" kern="1200" baseline="0" dirty="0" smtClean="0">
                <a:solidFill>
                  <a:schemeClr val="tx1"/>
                </a:solidFill>
                <a:latin typeface="+mn-lt"/>
                <a:ea typeface="+mn-ea"/>
                <a:cs typeface="+mn-cs"/>
              </a:rPr>
              <a:t>.)</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Adult wasp emergence from trees causes holes about 5 to 6mm in diameter (3). Boring larva damage the wood from feeding. </a:t>
            </a:r>
            <a:r>
              <a:rPr lang="en-US" sz="1200" i="0"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fungal symbiont</a:t>
            </a:r>
            <a:r>
              <a:rPr lang="en-US" sz="1200" kern="1200" baseline="0" dirty="0" smtClean="0">
                <a:solidFill>
                  <a:schemeClr val="tx1"/>
                </a:solidFill>
                <a:effectLst/>
                <a:latin typeface="+mn-lt"/>
                <a:ea typeface="+mn-ea"/>
                <a:cs typeface="+mn-cs"/>
              </a:rPr>
              <a:t> of </a:t>
            </a:r>
            <a:r>
              <a:rPr lang="en-US" sz="1200" kern="1200" baseline="0" dirty="0" err="1" smtClean="0">
                <a:solidFill>
                  <a:schemeClr val="tx1"/>
                </a:solidFill>
                <a:effectLst/>
                <a:latin typeface="+mn-lt"/>
                <a:ea typeface="+mn-ea"/>
                <a:cs typeface="+mn-cs"/>
              </a:rPr>
              <a:t>Tremex</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woodwasp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causes wood decay. Trees may have dark patches on the bark from sap production caused by larval feeding. (7). Infected trees exhibit many symptoms such as reduced growth, yellowing leaves, wilting leaves, branch and crown dieback, loose bark, sapwood discoloration, leaf and trunk </a:t>
            </a:r>
            <a:r>
              <a:rPr lang="en-US" sz="1200" kern="1200" dirty="0" err="1" smtClean="0">
                <a:solidFill>
                  <a:schemeClr val="tx1"/>
                </a:solidFill>
                <a:effectLst/>
                <a:latin typeface="+mn-lt"/>
                <a:ea typeface="+mn-ea"/>
                <a:cs typeface="+mn-cs"/>
              </a:rPr>
              <a:t>necroses</a:t>
            </a:r>
            <a:r>
              <a:rPr lang="en-US" sz="1200" kern="1200" dirty="0" smtClean="0">
                <a:solidFill>
                  <a:schemeClr val="tx1"/>
                </a:solidFill>
                <a:effectLst/>
                <a:latin typeface="+mn-lt"/>
                <a:ea typeface="+mn-ea"/>
                <a:cs typeface="+mn-cs"/>
              </a:rPr>
              <a:t>, structural weakening, and tree death (1 and 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6</a:t>
            </a:fld>
            <a:endParaRPr lang="en-US" dirty="0"/>
          </a:p>
        </p:txBody>
      </p:sp>
    </p:spTree>
    <p:extLst>
      <p:ext uri="{BB962C8B-B14F-4D97-AF65-F5344CB8AC3E}">
        <p14:creationId xmlns:p14="http://schemas.microsoft.com/office/powerpoint/2010/main" val="15794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Larvae are cylindrical and cream colored. They have a semi-spherical head with mandibles, one-segmented antennae, and three pairs of prothoracic legs (7). They can be 3 to 4cm in length (3). The larva also have a distinctive spine at the end of the abdomen (1). Once hatched, the larva will burrow into the tree, creating galleries and feeding on the fungus </a:t>
            </a:r>
            <a:r>
              <a:rPr lang="en-US" sz="1200" i="1" kern="1200" dirty="0" err="1" smtClean="0">
                <a:solidFill>
                  <a:schemeClr val="tx1"/>
                </a:solidFill>
                <a:effectLst/>
                <a:latin typeface="+mn-lt"/>
                <a:ea typeface="+mn-ea"/>
                <a:cs typeface="+mn-cs"/>
              </a:rPr>
              <a:t>Cerrena</a:t>
            </a:r>
            <a:r>
              <a:rPr lang="en-US" sz="1200" i="1" kern="1200" dirty="0" smtClean="0">
                <a:solidFill>
                  <a:schemeClr val="tx1"/>
                </a:solidFill>
                <a:effectLst/>
                <a:latin typeface="+mn-lt"/>
                <a:ea typeface="+mn-ea"/>
                <a:cs typeface="+mn-cs"/>
              </a:rPr>
              <a:t> unicolor</a:t>
            </a:r>
            <a:r>
              <a:rPr lang="en-US" sz="1200" kern="1200" dirty="0" smtClean="0">
                <a:solidFill>
                  <a:schemeClr val="tx1"/>
                </a:solidFill>
                <a:effectLst/>
                <a:latin typeface="+mn-lt"/>
                <a:ea typeface="+mn-ea"/>
                <a:cs typeface="+mn-cs"/>
              </a:rPr>
              <a:t> (8).</a:t>
            </a:r>
          </a:p>
          <a:p>
            <a:endParaRPr lang="en-US" sz="12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CA90EC-84E6-4F64-9E23-D2D711A03EA1}" type="slidenum">
              <a:rPr lang="en-US" smtClean="0"/>
              <a:pPr/>
              <a:t>7</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Adults emerge from trees by chewing though the bark, creating circular exit holes (4). The males are completely black with dark brown wings (1). Their bodies have a metallic sheen and range from 11 to 29mm long. The end of the abdomen has a short, thorn-like </a:t>
            </a:r>
            <a:r>
              <a:rPr lang="en-US" sz="1200" kern="1200" dirty="0" err="1" smtClean="0">
                <a:solidFill>
                  <a:schemeClr val="tx1"/>
                </a:solidFill>
                <a:effectLst/>
                <a:latin typeface="+mn-lt"/>
                <a:ea typeface="+mn-ea"/>
                <a:cs typeface="+mn-cs"/>
              </a:rPr>
              <a:t>tergite</a:t>
            </a:r>
            <a:r>
              <a:rPr lang="en-US" sz="1200" kern="1200" dirty="0" smtClean="0">
                <a:solidFill>
                  <a:schemeClr val="tx1"/>
                </a:solidFill>
                <a:effectLst/>
                <a:latin typeface="+mn-lt"/>
                <a:ea typeface="+mn-ea"/>
                <a:cs typeface="+mn-cs"/>
              </a:rPr>
              <a:t>. Female wasps are larger than the males. They range from 14 to 40mm long (7). They have dark heads and thoraxes and light brown wings. The abdomen is an orange-yellow color with black banding (4). Females also have a long ovipositor at the end of the abdomen (1).</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8</a:t>
            </a:fld>
            <a:endParaRPr lang="en-US" dirty="0"/>
          </a:p>
        </p:txBody>
      </p:sp>
    </p:spTree>
    <p:extLst>
      <p:ext uri="{BB962C8B-B14F-4D97-AF65-F5344CB8AC3E}">
        <p14:creationId xmlns:p14="http://schemas.microsoft.com/office/powerpoint/2010/main" val="97488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wasp </a:t>
            </a:r>
            <a:r>
              <a:rPr lang="en-US" sz="1200" i="1" kern="1200" dirty="0" err="1" smtClean="0">
                <a:solidFill>
                  <a:schemeClr val="tx1"/>
                </a:solidFill>
                <a:effectLst/>
                <a:latin typeface="+mn-lt"/>
                <a:ea typeface="+mn-ea"/>
                <a:cs typeface="+mn-cs"/>
              </a:rPr>
              <a:t>Tremex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fuscicornis</a:t>
            </a:r>
            <a:r>
              <a:rPr lang="en-US" sz="1200" kern="1200" dirty="0" smtClean="0">
                <a:solidFill>
                  <a:schemeClr val="tx1"/>
                </a:solidFill>
                <a:effectLst/>
                <a:latin typeface="+mn-lt"/>
                <a:ea typeface="+mn-ea"/>
                <a:cs typeface="+mn-cs"/>
              </a:rPr>
              <a:t> is most similar in appearance to </a:t>
            </a:r>
            <a:r>
              <a:rPr lang="en-US" sz="1200" i="1" kern="1200" dirty="0" err="1" smtClean="0">
                <a:solidFill>
                  <a:schemeClr val="tx1"/>
                </a:solidFill>
                <a:effectLst/>
                <a:latin typeface="+mn-lt"/>
                <a:ea typeface="+mn-ea"/>
                <a:cs typeface="+mn-cs"/>
              </a:rPr>
              <a:t>Tremex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columba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 </a:t>
            </a:r>
            <a:r>
              <a:rPr lang="en-US" sz="1200" i="1" kern="1200" dirty="0" err="1" smtClean="0">
                <a:solidFill>
                  <a:schemeClr val="tx1"/>
                </a:solidFill>
                <a:effectLst/>
                <a:latin typeface="+mn-lt"/>
                <a:ea typeface="+mn-ea"/>
                <a:cs typeface="+mn-cs"/>
              </a:rPr>
              <a:t>columba</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or </a:t>
            </a:r>
            <a:r>
              <a:rPr lang="en-US" sz="1200" i="0" kern="1200" baseline="0" dirty="0" err="1" smtClean="0">
                <a:solidFill>
                  <a:schemeClr val="tx1"/>
                </a:solidFill>
                <a:effectLst/>
                <a:latin typeface="+mn-lt"/>
                <a:ea typeface="+mn-ea"/>
                <a:cs typeface="+mn-cs"/>
              </a:rPr>
              <a:t>Pidgon</a:t>
            </a:r>
            <a:r>
              <a:rPr lang="en-US" sz="1200" i="0"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Tremex</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is a common wood wasp that is native to North America. As both wasps are in the same genus, they can be difficult to tell apart. The key identifier to the species level is the distance ratio between posterior ocelli. Since this is difficult to determine, positive identification to species should be left to experts (4).</a:t>
            </a:r>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9</a:t>
            </a:fld>
            <a:endParaRPr lang="en-US" dirty="0"/>
          </a:p>
        </p:txBody>
      </p:sp>
    </p:spTree>
    <p:extLst>
      <p:ext uri="{BB962C8B-B14F-4D97-AF65-F5344CB8AC3E}">
        <p14:creationId xmlns:p14="http://schemas.microsoft.com/office/powerpoint/2010/main" val="51809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569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614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854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849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46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465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79512" y="6109251"/>
            <a:ext cx="2099960" cy="682487"/>
          </a:xfrm>
          <a:prstGeom prst="rect">
            <a:avLst/>
          </a:prstGeom>
        </p:spPr>
      </p:pic>
      <p:sp>
        <p:nvSpPr>
          <p:cNvPr id="14" name="Rectangle 13"/>
          <p:cNvSpPr/>
          <p:nvPr/>
        </p:nvSpPr>
        <p:spPr>
          <a:xfrm>
            <a:off x="27432" y="597672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1379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range ifas logo.png"/>
          <p:cNvPicPr>
            <a:picLocks noChangeAspect="1"/>
          </p:cNvPicPr>
          <p:nvPr/>
        </p:nvPicPr>
        <p:blipFill>
          <a:blip r:embed="rId18" cstate="print"/>
          <a:stretch>
            <a:fillRect/>
          </a:stretch>
        </p:blipFill>
        <p:spPr>
          <a:xfrm>
            <a:off x="6977780" y="6069497"/>
            <a:ext cx="2099960" cy="682487"/>
          </a:xfrm>
          <a:prstGeom prst="rect">
            <a:avLst/>
          </a:prstGeom>
        </p:spPr>
      </p:pic>
      <p:sp>
        <p:nvSpPr>
          <p:cNvPr id="8" name="Rectangle 7"/>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27.png"/><Relationship Id="rId4" Type="http://schemas.openxmlformats.org/officeDocument/2006/relationships/hyperlink" Target="https://www.aphis.usda.gov/library/forms/pdf/PPQ_Form_391.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nationalplantboard.org/" TargetMode="External"/><Relationship Id="rId3" Type="http://schemas.openxmlformats.org/officeDocument/2006/relationships/hyperlink" Target="https://www.aphis.usda.gov/aphis/ourfocus/planthealth/ppq-program-overview/ct_sphd" TargetMode="External"/><Relationship Id="rId7" Type="http://schemas.openxmlformats.org/officeDocument/2006/relationships/hyperlink" Target="http://www.usda.gov/wps/portal/usda/usdahome"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nationalplantboard.org/membershi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hyperlink" Target="http://www.cabi.org/isc/datasheet/54516#toDistributionMaps"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www.cabi.org/isc/datasheet/54516#toPictures" TargetMode="External"/><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839200" cy="4114801"/>
          </a:xfrm>
        </p:spPr>
        <p:txBody>
          <a:bodyPr/>
          <a:lstStyle/>
          <a:p>
            <a:r>
              <a:rPr lang="en-US" sz="6000" dirty="0" err="1" smtClean="0"/>
              <a:t>Tremex</a:t>
            </a:r>
            <a:r>
              <a:rPr lang="en-US" sz="6000" dirty="0" smtClean="0"/>
              <a:t> </a:t>
            </a:r>
            <a:r>
              <a:rPr lang="en-US" sz="6000" dirty="0" err="1" smtClean="0"/>
              <a:t>woodwasp</a:t>
            </a:r>
            <a:r>
              <a:rPr lang="en-US" sz="6000" dirty="0" smtClean="0"/>
              <a:t/>
            </a:r>
            <a:br>
              <a:rPr lang="en-US" sz="6000" dirty="0" smtClean="0"/>
            </a:br>
            <a:r>
              <a:rPr lang="en-US" sz="4800" i="1" dirty="0" err="1" smtClean="0"/>
              <a:t>Tremex</a:t>
            </a:r>
            <a:r>
              <a:rPr lang="en-US" sz="4800" i="1" dirty="0" smtClean="0"/>
              <a:t> </a:t>
            </a:r>
            <a:r>
              <a:rPr lang="en-US" sz="4800" i="1" dirty="0" err="1" smtClean="0"/>
              <a:t>fuscicornis</a:t>
            </a:r>
            <a:endParaRPr lang="en-US" sz="54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Life cycle</a:t>
            </a:r>
            <a:endParaRPr lang="en-US" dirty="0"/>
          </a:p>
        </p:txBody>
      </p:sp>
      <p:sp>
        <p:nvSpPr>
          <p:cNvPr id="10" name="Up Arrow 9"/>
          <p:cNvSpPr/>
          <p:nvPr/>
        </p:nvSpPr>
        <p:spPr>
          <a:xfrm rot="3142500">
            <a:off x="2582270" y="1163251"/>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Up Arrow 11"/>
          <p:cNvSpPr/>
          <p:nvPr/>
        </p:nvSpPr>
        <p:spPr>
          <a:xfrm rot="19068428">
            <a:off x="2589257" y="4135927"/>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6324599" y="3821668"/>
            <a:ext cx="1752601" cy="369332"/>
          </a:xfrm>
          <a:prstGeom prst="rect">
            <a:avLst/>
          </a:prstGeom>
          <a:noFill/>
        </p:spPr>
        <p:txBody>
          <a:bodyPr wrap="square" rtlCol="0">
            <a:spAutoFit/>
          </a:bodyPr>
          <a:lstStyle/>
          <a:p>
            <a:pPr algn="ctr"/>
            <a:r>
              <a:rPr lang="en-US" b="1" dirty="0" smtClean="0"/>
              <a:t>Larvae</a:t>
            </a:r>
            <a:endParaRPr lang="en-US" dirty="0" smtClean="0"/>
          </a:p>
        </p:txBody>
      </p:sp>
      <p:sp>
        <p:nvSpPr>
          <p:cNvPr id="17" name="TextBox 16"/>
          <p:cNvSpPr txBox="1"/>
          <p:nvPr/>
        </p:nvSpPr>
        <p:spPr>
          <a:xfrm>
            <a:off x="1143000" y="3581400"/>
            <a:ext cx="1676400" cy="369332"/>
          </a:xfrm>
          <a:prstGeom prst="rect">
            <a:avLst/>
          </a:prstGeom>
          <a:noFill/>
        </p:spPr>
        <p:txBody>
          <a:bodyPr wrap="square" rtlCol="0">
            <a:spAutoFit/>
          </a:bodyPr>
          <a:lstStyle/>
          <a:p>
            <a:pPr algn="ctr"/>
            <a:r>
              <a:rPr lang="en-US" b="1" dirty="0" smtClean="0"/>
              <a:t>Adult</a:t>
            </a:r>
          </a:p>
        </p:txBody>
      </p:sp>
      <p:sp>
        <p:nvSpPr>
          <p:cNvPr id="18" name="TextBox 17"/>
          <p:cNvSpPr txBox="1"/>
          <p:nvPr/>
        </p:nvSpPr>
        <p:spPr>
          <a:xfrm>
            <a:off x="-11589" y="6172200"/>
            <a:ext cx="4724400" cy="584775"/>
          </a:xfrm>
          <a:prstGeom prst="rect">
            <a:avLst/>
          </a:prstGeom>
          <a:noFill/>
        </p:spPr>
        <p:txBody>
          <a:bodyPr wrap="square" rtlCol="0">
            <a:spAutoFit/>
          </a:bodyPr>
          <a:lstStyle/>
          <a:p>
            <a:r>
              <a:rPr lang="en-US" sz="800" dirty="0" smtClean="0"/>
              <a:t>Image credit: Larvae-</a:t>
            </a:r>
            <a:r>
              <a:rPr lang="en-US" sz="800" dirty="0" err="1" smtClean="0"/>
              <a:t>Isenbrands</a:t>
            </a:r>
            <a:r>
              <a:rPr lang="en-US" sz="800" dirty="0" smtClean="0"/>
              <a:t> www.poplar.ca/upload/documents/isebrands-richardson.pdf  Adult female- </a:t>
            </a:r>
            <a:r>
              <a:rPr lang="en-US" sz="800" dirty="0" err="1" smtClean="0"/>
              <a:t>Isenbrands</a:t>
            </a:r>
            <a:r>
              <a:rPr lang="en-US" sz="800" dirty="0" smtClean="0"/>
              <a:t> </a:t>
            </a:r>
            <a:r>
              <a:rPr lang="en-US" sz="800" dirty="0"/>
              <a:t>www.poplar.ca/upload/documents/isebrands-richardson.pdf</a:t>
            </a:r>
          </a:p>
          <a:p>
            <a:r>
              <a:rPr lang="en-US" sz="800" dirty="0" smtClean="0"/>
              <a:t> </a:t>
            </a:r>
            <a:endParaRPr lang="en-US" sz="800" dirty="0"/>
          </a:p>
          <a:p>
            <a:endParaRPr lang="en-US" sz="800" dirty="0" smtClean="0"/>
          </a:p>
        </p:txBody>
      </p:sp>
      <p:sp>
        <p:nvSpPr>
          <p:cNvPr id="19" name="Up Arrow 18"/>
          <p:cNvSpPr/>
          <p:nvPr/>
        </p:nvSpPr>
        <p:spPr>
          <a:xfrm rot="13323206">
            <a:off x="5713432" y="4288219"/>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3725008" y="4888468"/>
            <a:ext cx="1828800" cy="369332"/>
          </a:xfrm>
          <a:prstGeom prst="rect">
            <a:avLst/>
          </a:prstGeom>
          <a:noFill/>
        </p:spPr>
        <p:txBody>
          <a:bodyPr wrap="square" rtlCol="0">
            <a:spAutoFit/>
          </a:bodyPr>
          <a:lstStyle/>
          <a:p>
            <a:pPr algn="ctr"/>
            <a:r>
              <a:rPr lang="en-US" b="1" dirty="0" smtClean="0"/>
              <a:t>Pupae</a:t>
            </a:r>
          </a:p>
        </p:txBody>
      </p:sp>
      <p:sp>
        <p:nvSpPr>
          <p:cNvPr id="23" name="TextBox 22"/>
          <p:cNvSpPr txBox="1"/>
          <p:nvPr/>
        </p:nvSpPr>
        <p:spPr>
          <a:xfrm>
            <a:off x="3687042" y="1295400"/>
            <a:ext cx="1752600" cy="369332"/>
          </a:xfrm>
          <a:prstGeom prst="rect">
            <a:avLst/>
          </a:prstGeom>
          <a:noFill/>
        </p:spPr>
        <p:txBody>
          <a:bodyPr wrap="square" rtlCol="0">
            <a:spAutoFit/>
          </a:bodyPr>
          <a:lstStyle/>
          <a:p>
            <a:pPr algn="ctr"/>
            <a:r>
              <a:rPr lang="en-US" b="1" dirty="0" smtClean="0"/>
              <a:t>Eggs</a:t>
            </a:r>
            <a:endParaRPr lang="en-US" dirty="0"/>
          </a:p>
        </p:txBody>
      </p:sp>
      <p:sp>
        <p:nvSpPr>
          <p:cNvPr id="24" name="Up Arrow 23"/>
          <p:cNvSpPr/>
          <p:nvPr/>
        </p:nvSpPr>
        <p:spPr>
          <a:xfrm rot="7735665">
            <a:off x="5708340" y="1164342"/>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81200"/>
            <a:ext cx="1066801"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1345406" y="2204149"/>
            <a:ext cx="1271587" cy="1283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137691"/>
            <a:ext cx="8229600" cy="1143000"/>
          </a:xfrm>
        </p:spPr>
        <p:txBody>
          <a:bodyPr/>
          <a:lstStyle/>
          <a:p>
            <a:r>
              <a:rPr lang="en-US" dirty="0" smtClean="0"/>
              <a:t>Monitoring </a:t>
            </a:r>
            <a:endParaRPr lang="en-US" dirty="0"/>
          </a:p>
        </p:txBody>
      </p:sp>
      <p:sp>
        <p:nvSpPr>
          <p:cNvPr id="5" name="TextBox 4"/>
          <p:cNvSpPr txBox="1"/>
          <p:nvPr/>
        </p:nvSpPr>
        <p:spPr>
          <a:xfrm>
            <a:off x="152400" y="6226314"/>
            <a:ext cx="6019800" cy="707886"/>
          </a:xfrm>
          <a:prstGeom prst="rect">
            <a:avLst/>
          </a:prstGeom>
          <a:noFill/>
        </p:spPr>
        <p:txBody>
          <a:bodyPr wrap="square" rtlCol="0">
            <a:spAutoFit/>
          </a:bodyPr>
          <a:lstStyle/>
          <a:p>
            <a:r>
              <a:rPr lang="en-US" sz="800" dirty="0" smtClean="0"/>
              <a:t>Image credits: </a:t>
            </a:r>
            <a:r>
              <a:rPr lang="en-US" sz="800" dirty="0"/>
              <a:t>Whitney </a:t>
            </a:r>
            <a:r>
              <a:rPr lang="en-US" sz="800" dirty="0" err="1"/>
              <a:t>Cranshaw</a:t>
            </a:r>
            <a:r>
              <a:rPr lang="en-US" sz="800" dirty="0"/>
              <a:t>, Colorado State University, </a:t>
            </a:r>
            <a:r>
              <a:rPr lang="en-US" sz="800" dirty="0" smtClean="0"/>
              <a:t>Bugwood.org Poplar tree  windrow damage-P. Parra www.poplar.ca/upload/documents/isebrands-richardson.pdf Larvae galleries - </a:t>
            </a:r>
            <a:r>
              <a:rPr lang="en-US" sz="800" dirty="0" err="1" smtClean="0"/>
              <a:t>Isenbrands</a:t>
            </a:r>
            <a:r>
              <a:rPr lang="en-US" sz="800" dirty="0" smtClean="0"/>
              <a:t> </a:t>
            </a:r>
            <a:r>
              <a:rPr lang="en-US" sz="800" dirty="0"/>
              <a:t>www.poplar.ca/upload/documents/isebrands-richardson.pdf</a:t>
            </a:r>
            <a:r>
              <a:rPr lang="en-US" sz="800" dirty="0" smtClean="0"/>
              <a:t> </a:t>
            </a:r>
            <a:endParaRPr lang="en-US" sz="800" dirty="0"/>
          </a:p>
          <a:p>
            <a:r>
              <a:rPr lang="en-US" sz="800" dirty="0" smtClean="0"/>
              <a:t> </a:t>
            </a:r>
            <a:endParaRPr lang="en-US" sz="800" dirty="0"/>
          </a:p>
          <a:p>
            <a:endParaRPr lang="en-US" sz="800" dirty="0" smtClean="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55356" y="990600"/>
            <a:ext cx="2238375"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990600" y="4000500"/>
            <a:ext cx="22098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391150" y="1307068"/>
            <a:ext cx="2552700" cy="369332"/>
          </a:xfrm>
          <a:prstGeom prst="rect">
            <a:avLst/>
          </a:prstGeom>
          <a:noFill/>
        </p:spPr>
        <p:txBody>
          <a:bodyPr wrap="square" rtlCol="0">
            <a:spAutoFit/>
          </a:bodyPr>
          <a:lstStyle/>
          <a:p>
            <a:r>
              <a:rPr lang="en-US" dirty="0" smtClean="0"/>
              <a:t>Watch out: 5-6mm holes</a:t>
            </a:r>
            <a:endParaRPr lang="en-US" dirty="0"/>
          </a:p>
        </p:txBody>
      </p:sp>
      <p:sp>
        <p:nvSpPr>
          <p:cNvPr id="4" name="TextBox 3"/>
          <p:cNvSpPr txBox="1"/>
          <p:nvPr/>
        </p:nvSpPr>
        <p:spPr>
          <a:xfrm>
            <a:off x="355356" y="2669931"/>
            <a:ext cx="3848100" cy="369332"/>
          </a:xfrm>
          <a:prstGeom prst="rect">
            <a:avLst/>
          </a:prstGeom>
          <a:noFill/>
        </p:spPr>
        <p:txBody>
          <a:bodyPr wrap="square" rtlCol="0">
            <a:spAutoFit/>
          </a:bodyPr>
          <a:lstStyle/>
          <a:p>
            <a:r>
              <a:rPr lang="en-US" dirty="0" smtClean="0"/>
              <a:t>Watch out: Tree yellowing and death</a:t>
            </a:r>
            <a:endParaRPr lang="en-US" dirty="0"/>
          </a:p>
        </p:txBody>
      </p:sp>
      <p:sp>
        <p:nvSpPr>
          <p:cNvPr id="9" name="TextBox 8"/>
          <p:cNvSpPr txBox="1"/>
          <p:nvPr/>
        </p:nvSpPr>
        <p:spPr>
          <a:xfrm>
            <a:off x="375138" y="3631168"/>
            <a:ext cx="4495800" cy="369332"/>
          </a:xfrm>
          <a:prstGeom prst="rect">
            <a:avLst/>
          </a:prstGeom>
          <a:noFill/>
        </p:spPr>
        <p:txBody>
          <a:bodyPr wrap="square" rtlCol="0">
            <a:spAutoFit/>
          </a:bodyPr>
          <a:lstStyle/>
          <a:p>
            <a:r>
              <a:rPr lang="en-US" dirty="0" smtClean="0"/>
              <a:t>Watch out: Larvae galleries and exit holes</a:t>
            </a:r>
            <a:endParaRPr lang="en-US" dirty="0"/>
          </a:p>
        </p:txBody>
      </p:sp>
      <p:cxnSp>
        <p:nvCxnSpPr>
          <p:cNvPr id="11" name="Elbow Connector 10"/>
          <p:cNvCxnSpPr/>
          <p:nvPr/>
        </p:nvCxnSpPr>
        <p:spPr>
          <a:xfrm rot="10800000">
            <a:off x="2743200" y="2009072"/>
            <a:ext cx="990600" cy="65792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655777" y="1676400"/>
            <a:ext cx="0" cy="332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10800000" flipV="1">
            <a:off x="3238502" y="4000500"/>
            <a:ext cx="495299" cy="419100"/>
          </a:xfrm>
          <a:prstGeom prst="curvedConnector3">
            <a:avLst>
              <a:gd name="adj1" fmla="val 12015"/>
            </a:avLst>
          </a:prstGeom>
          <a:ln>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71869"/>
            <a:ext cx="4572541" cy="3719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54539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09" y="228600"/>
            <a:ext cx="8229600" cy="1143000"/>
          </a:xfrm>
        </p:spPr>
        <p:txBody>
          <a:bodyPr/>
          <a:lstStyle/>
          <a:p>
            <a:r>
              <a:rPr lang="en-US" dirty="0" smtClean="0"/>
              <a:t>Biological Control</a:t>
            </a:r>
            <a:endParaRPr lang="en-US" dirty="0"/>
          </a:p>
        </p:txBody>
      </p:sp>
      <p:sp>
        <p:nvSpPr>
          <p:cNvPr id="10" name="TextBox 9"/>
          <p:cNvSpPr txBox="1"/>
          <p:nvPr/>
        </p:nvSpPr>
        <p:spPr>
          <a:xfrm>
            <a:off x="3936" y="6248400"/>
            <a:ext cx="5482464" cy="338554"/>
          </a:xfrm>
          <a:prstGeom prst="rect">
            <a:avLst/>
          </a:prstGeom>
          <a:noFill/>
        </p:spPr>
        <p:txBody>
          <a:bodyPr wrap="square" rtlCol="0">
            <a:spAutoFit/>
          </a:bodyPr>
          <a:lstStyle/>
          <a:p>
            <a:r>
              <a:rPr lang="en-US" sz="800" dirty="0" smtClean="0"/>
              <a:t>Image credits: I. </a:t>
            </a:r>
            <a:r>
              <a:rPr lang="en-US" sz="800" dirty="0" err="1" smtClean="0"/>
              <a:t>leucospoides</a:t>
            </a:r>
            <a:r>
              <a:rPr lang="en-US" sz="800" dirty="0" smtClean="0"/>
              <a:t> </a:t>
            </a:r>
            <a:r>
              <a:rPr lang="en-US" sz="800" dirty="0"/>
              <a:t>wasp </a:t>
            </a:r>
            <a:r>
              <a:rPr lang="en-US" sz="800" dirty="0" smtClean="0"/>
              <a:t>–Brandon Woo http</a:t>
            </a:r>
            <a:r>
              <a:rPr lang="en-US" sz="800" dirty="0"/>
              <a:t>://</a:t>
            </a:r>
            <a:r>
              <a:rPr lang="en-US" sz="800" dirty="0" smtClean="0"/>
              <a:t>bugguide.net/node/view/567306 </a:t>
            </a:r>
            <a:r>
              <a:rPr lang="en-US" sz="800" i="1" dirty="0" err="1" smtClean="0"/>
              <a:t>Megarhyssa</a:t>
            </a:r>
            <a:r>
              <a:rPr lang="en-US" sz="800" dirty="0" smtClean="0"/>
              <a:t>  - Jim </a:t>
            </a:r>
            <a:r>
              <a:rPr lang="en-US" sz="800" dirty="0" err="1"/>
              <a:t>Occi</a:t>
            </a:r>
            <a:r>
              <a:rPr lang="en-US" sz="800" dirty="0"/>
              <a:t>, </a:t>
            </a:r>
            <a:r>
              <a:rPr lang="en-US" sz="800" dirty="0" err="1"/>
              <a:t>BugPics</a:t>
            </a:r>
            <a:r>
              <a:rPr lang="en-US" sz="800" dirty="0"/>
              <a:t>, Bugwood.org</a:t>
            </a:r>
          </a:p>
        </p:txBody>
      </p:sp>
      <p:sp>
        <p:nvSpPr>
          <p:cNvPr id="4" name="TextBox 3"/>
          <p:cNvSpPr txBox="1"/>
          <p:nvPr/>
        </p:nvSpPr>
        <p:spPr>
          <a:xfrm>
            <a:off x="775691" y="1040992"/>
            <a:ext cx="1981200" cy="461665"/>
          </a:xfrm>
          <a:prstGeom prst="rect">
            <a:avLst/>
          </a:prstGeom>
          <a:noFill/>
        </p:spPr>
        <p:txBody>
          <a:bodyPr wrap="square" rtlCol="0">
            <a:spAutoFit/>
          </a:bodyPr>
          <a:lstStyle/>
          <a:p>
            <a:r>
              <a:rPr lang="en-US" sz="2400" b="1" dirty="0" smtClean="0"/>
              <a:t>Nematodes</a:t>
            </a:r>
            <a:endParaRPr lang="en-US" sz="2400" b="1" dirty="0"/>
          </a:p>
        </p:txBody>
      </p:sp>
      <p:sp>
        <p:nvSpPr>
          <p:cNvPr id="6" name="TextBox 5"/>
          <p:cNvSpPr txBox="1"/>
          <p:nvPr/>
        </p:nvSpPr>
        <p:spPr>
          <a:xfrm>
            <a:off x="762000" y="2743200"/>
            <a:ext cx="1981200" cy="461665"/>
          </a:xfrm>
          <a:prstGeom prst="rect">
            <a:avLst/>
          </a:prstGeom>
          <a:noFill/>
        </p:spPr>
        <p:txBody>
          <a:bodyPr wrap="square" rtlCol="0">
            <a:spAutoFit/>
          </a:bodyPr>
          <a:lstStyle/>
          <a:p>
            <a:r>
              <a:rPr lang="en-US" sz="2400" b="1" dirty="0" smtClean="0"/>
              <a:t>Hymenoptera</a:t>
            </a:r>
            <a:endParaRPr lang="en-US" sz="2400" b="1" dirty="0"/>
          </a:p>
        </p:txBody>
      </p:sp>
      <p:sp>
        <p:nvSpPr>
          <p:cNvPr id="5" name="TextBox 4"/>
          <p:cNvSpPr txBox="1"/>
          <p:nvPr/>
        </p:nvSpPr>
        <p:spPr>
          <a:xfrm>
            <a:off x="1181100" y="1890344"/>
            <a:ext cx="2514600" cy="369332"/>
          </a:xfrm>
          <a:prstGeom prst="rect">
            <a:avLst/>
          </a:prstGeom>
          <a:noFill/>
        </p:spPr>
        <p:txBody>
          <a:bodyPr wrap="square" rtlCol="0">
            <a:spAutoFit/>
          </a:bodyPr>
          <a:lstStyle/>
          <a:p>
            <a:pPr marL="285750" indent="-285750">
              <a:buFont typeface="Arial" panose="020B0604020202020204" pitchFamily="34" charset="0"/>
              <a:buChar char="•"/>
            </a:pPr>
            <a:r>
              <a:rPr lang="en-US" i="1" dirty="0" err="1" smtClean="0"/>
              <a:t>Deladenus</a:t>
            </a:r>
            <a:r>
              <a:rPr lang="en-US" i="1" dirty="0" smtClean="0"/>
              <a:t> </a:t>
            </a:r>
            <a:r>
              <a:rPr lang="en-US" i="1" dirty="0" err="1" smtClean="0"/>
              <a:t>proximus</a:t>
            </a:r>
            <a:endParaRPr lang="en-US" i="1" dirty="0"/>
          </a:p>
        </p:txBody>
      </p:sp>
      <p:sp>
        <p:nvSpPr>
          <p:cNvPr id="7" name="TextBox 6"/>
          <p:cNvSpPr txBox="1"/>
          <p:nvPr/>
        </p:nvSpPr>
        <p:spPr>
          <a:xfrm>
            <a:off x="1066800" y="3105090"/>
            <a:ext cx="1066800" cy="400110"/>
          </a:xfrm>
          <a:prstGeom prst="rect">
            <a:avLst/>
          </a:prstGeom>
          <a:noFill/>
        </p:spPr>
        <p:txBody>
          <a:bodyPr wrap="square" rtlCol="0">
            <a:spAutoFit/>
          </a:bodyPr>
          <a:lstStyle/>
          <a:p>
            <a:r>
              <a:rPr lang="en-US" sz="2000" dirty="0" err="1" smtClean="0"/>
              <a:t>Ibaliidae</a:t>
            </a:r>
            <a:endParaRPr lang="en-US" sz="2000" dirty="0"/>
          </a:p>
        </p:txBody>
      </p:sp>
      <p:sp>
        <p:nvSpPr>
          <p:cNvPr id="8" name="TextBox 7"/>
          <p:cNvSpPr txBox="1"/>
          <p:nvPr/>
        </p:nvSpPr>
        <p:spPr>
          <a:xfrm>
            <a:off x="990600" y="4419600"/>
            <a:ext cx="1828800" cy="400110"/>
          </a:xfrm>
          <a:prstGeom prst="rect">
            <a:avLst/>
          </a:prstGeom>
          <a:noFill/>
        </p:spPr>
        <p:txBody>
          <a:bodyPr wrap="square" rtlCol="0">
            <a:spAutoFit/>
          </a:bodyPr>
          <a:lstStyle/>
          <a:p>
            <a:r>
              <a:rPr lang="en-US" sz="2000" dirty="0" err="1" smtClean="0"/>
              <a:t>Ichneumonidae</a:t>
            </a:r>
            <a:endParaRPr lang="en-US" sz="2000" dirty="0"/>
          </a:p>
        </p:txBody>
      </p:sp>
      <p:sp>
        <p:nvSpPr>
          <p:cNvPr id="9" name="TextBox 8"/>
          <p:cNvSpPr txBox="1"/>
          <p:nvPr/>
        </p:nvSpPr>
        <p:spPr>
          <a:xfrm>
            <a:off x="960330" y="1490234"/>
            <a:ext cx="1905000" cy="400110"/>
          </a:xfrm>
          <a:prstGeom prst="rect">
            <a:avLst/>
          </a:prstGeom>
          <a:noFill/>
        </p:spPr>
        <p:txBody>
          <a:bodyPr wrap="square" rtlCol="0">
            <a:spAutoFit/>
          </a:bodyPr>
          <a:lstStyle/>
          <a:p>
            <a:r>
              <a:rPr lang="en-US" sz="2000" dirty="0" err="1" smtClean="0"/>
              <a:t>Neotylenchidae</a:t>
            </a:r>
            <a:endParaRPr lang="en-US" sz="2000" dirty="0"/>
          </a:p>
        </p:txBody>
      </p:sp>
      <p:sp>
        <p:nvSpPr>
          <p:cNvPr id="11" name="TextBox 10"/>
          <p:cNvSpPr txBox="1"/>
          <p:nvPr/>
        </p:nvSpPr>
        <p:spPr>
          <a:xfrm>
            <a:off x="1295400" y="3510923"/>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i="1" dirty="0" err="1" smtClean="0"/>
              <a:t>Ibalia</a:t>
            </a:r>
            <a:r>
              <a:rPr lang="en-US" i="1" dirty="0" smtClean="0"/>
              <a:t> </a:t>
            </a:r>
            <a:r>
              <a:rPr lang="en-US" i="1" dirty="0" err="1" smtClean="0"/>
              <a:t>drewseni</a:t>
            </a:r>
            <a:endParaRPr lang="en-US" i="1" dirty="0" smtClean="0"/>
          </a:p>
          <a:p>
            <a:pPr marL="285750" indent="-285750">
              <a:buFont typeface="Arial" panose="020B0604020202020204" pitchFamily="34" charset="0"/>
              <a:buChar char="•"/>
            </a:pPr>
            <a:r>
              <a:rPr lang="en-US" i="1" dirty="0" err="1" smtClean="0"/>
              <a:t>Ibalia</a:t>
            </a:r>
            <a:r>
              <a:rPr lang="en-US" i="1" dirty="0" smtClean="0"/>
              <a:t> </a:t>
            </a:r>
            <a:r>
              <a:rPr lang="en-US" i="1" dirty="0" err="1" smtClean="0"/>
              <a:t>leucospoides</a:t>
            </a:r>
            <a:endParaRPr lang="en-US" i="1" dirty="0" smtClean="0"/>
          </a:p>
          <a:p>
            <a:pPr marL="285750" indent="-285750">
              <a:buFont typeface="Arial" panose="020B0604020202020204" pitchFamily="34" charset="0"/>
              <a:buChar char="•"/>
            </a:pPr>
            <a:r>
              <a:rPr lang="en-US" i="1" dirty="0" err="1" smtClean="0"/>
              <a:t>Ibalia</a:t>
            </a:r>
            <a:r>
              <a:rPr lang="en-US" i="1" dirty="0" smtClean="0"/>
              <a:t> </a:t>
            </a:r>
            <a:r>
              <a:rPr lang="en-US" i="1" dirty="0" err="1" smtClean="0"/>
              <a:t>jakowlewi</a:t>
            </a:r>
            <a:endParaRPr lang="en-US" i="1" dirty="0"/>
          </a:p>
        </p:txBody>
      </p:sp>
      <p:sp>
        <p:nvSpPr>
          <p:cNvPr id="12" name="TextBox 11"/>
          <p:cNvSpPr txBox="1"/>
          <p:nvPr/>
        </p:nvSpPr>
        <p:spPr>
          <a:xfrm>
            <a:off x="1295400" y="4876800"/>
            <a:ext cx="2057400" cy="369332"/>
          </a:xfrm>
          <a:prstGeom prst="rect">
            <a:avLst/>
          </a:prstGeom>
          <a:noFill/>
        </p:spPr>
        <p:txBody>
          <a:bodyPr wrap="square" rtlCol="0">
            <a:spAutoFit/>
          </a:bodyPr>
          <a:lstStyle/>
          <a:p>
            <a:pPr marL="285750" indent="-285750">
              <a:buFont typeface="Arial" panose="020B0604020202020204" pitchFamily="34" charset="0"/>
              <a:buChar char="•"/>
            </a:pPr>
            <a:r>
              <a:rPr lang="en-US" i="1" dirty="0" err="1" smtClean="0"/>
              <a:t>Megarhyssa</a:t>
            </a:r>
            <a:r>
              <a:rPr lang="en-US" dirty="0" smtClean="0"/>
              <a:t> spp.</a:t>
            </a:r>
            <a:endParaRPr lang="en-US" i="1" dirty="0"/>
          </a:p>
        </p:txBody>
      </p:sp>
      <p:sp>
        <p:nvSpPr>
          <p:cNvPr id="13" name="TextBox 12"/>
          <p:cNvSpPr txBox="1"/>
          <p:nvPr/>
        </p:nvSpPr>
        <p:spPr>
          <a:xfrm>
            <a:off x="1181100" y="2145268"/>
            <a:ext cx="3352800" cy="369332"/>
          </a:xfrm>
          <a:prstGeom prst="rect">
            <a:avLst/>
          </a:prstGeom>
          <a:noFill/>
        </p:spPr>
        <p:txBody>
          <a:bodyPr wrap="square" rtlCol="0">
            <a:spAutoFit/>
          </a:bodyPr>
          <a:lstStyle/>
          <a:p>
            <a:pPr marL="285750" indent="-285750">
              <a:buFont typeface="Arial" panose="020B0604020202020204" pitchFamily="34" charset="0"/>
              <a:buChar char="•"/>
            </a:pPr>
            <a:r>
              <a:rPr lang="en-US" i="1" dirty="0" err="1" smtClean="0"/>
              <a:t>Deladenus</a:t>
            </a:r>
            <a:r>
              <a:rPr lang="en-US" i="1" dirty="0" smtClean="0"/>
              <a:t> </a:t>
            </a:r>
            <a:r>
              <a:rPr lang="en-US" i="1" dirty="0" err="1" smtClean="0"/>
              <a:t>siricidicola</a:t>
            </a:r>
            <a:endParaRPr lang="en-US" i="1" dirty="0"/>
          </a:p>
        </p:txBody>
      </p:sp>
      <p:pic>
        <p:nvPicPr>
          <p:cNvPr id="1026" name="Picture 2" descr="Ibalia leucospo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53186"/>
            <a:ext cx="2794991" cy="1667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4" name="AutoShape 4" descr="Megarhyssa - Megarhyssa atrata - fem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5181600" y="2743200"/>
            <a:ext cx="1371600" cy="276999"/>
          </a:xfrm>
          <a:prstGeom prst="rect">
            <a:avLst/>
          </a:prstGeom>
          <a:solidFill>
            <a:schemeClr val="bg1">
              <a:alpha val="25000"/>
            </a:schemeClr>
          </a:solidFill>
        </p:spPr>
        <p:txBody>
          <a:bodyPr wrap="square" rtlCol="0">
            <a:spAutoFit/>
          </a:bodyPr>
          <a:lstStyle/>
          <a:p>
            <a:r>
              <a:rPr lang="en-US" sz="1200" i="1" dirty="0" err="1" smtClean="0"/>
              <a:t>Ibalia</a:t>
            </a:r>
            <a:r>
              <a:rPr lang="en-US" sz="1200" i="1" dirty="0" smtClean="0"/>
              <a:t> </a:t>
            </a:r>
            <a:r>
              <a:rPr lang="en-US" sz="1200" i="1" dirty="0" err="1" smtClean="0"/>
              <a:t>leucospoides</a:t>
            </a:r>
            <a:endParaRPr lang="en-US" sz="1200" i="1"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05200"/>
            <a:ext cx="2286156" cy="2488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6" name="TextBox 15"/>
          <p:cNvSpPr txBox="1"/>
          <p:nvPr/>
        </p:nvSpPr>
        <p:spPr>
          <a:xfrm>
            <a:off x="3886200" y="5715000"/>
            <a:ext cx="1600200" cy="276999"/>
          </a:xfrm>
          <a:prstGeom prst="rect">
            <a:avLst/>
          </a:prstGeom>
          <a:solidFill>
            <a:schemeClr val="bg1">
              <a:alpha val="40000"/>
            </a:schemeClr>
          </a:solidFill>
        </p:spPr>
        <p:txBody>
          <a:bodyPr wrap="square" rtlCol="0">
            <a:spAutoFit/>
          </a:bodyPr>
          <a:lstStyle/>
          <a:p>
            <a:r>
              <a:rPr lang="en-US" sz="1200" i="1" dirty="0" err="1" smtClean="0"/>
              <a:t>Megarhyssa</a:t>
            </a:r>
            <a:r>
              <a:rPr lang="en-US" sz="1200" i="1" dirty="0" smtClean="0"/>
              <a:t> </a:t>
            </a:r>
            <a:r>
              <a:rPr lang="en-US" sz="1200" i="1" dirty="0" err="1" smtClean="0"/>
              <a:t>macrurus</a:t>
            </a:r>
            <a:endParaRPr lang="en-US" sz="1200" i="1" dirty="0"/>
          </a:p>
        </p:txBody>
      </p:sp>
    </p:spTree>
    <p:extLst>
      <p:ext uri="{BB962C8B-B14F-4D97-AF65-F5344CB8AC3E}">
        <p14:creationId xmlns:p14="http://schemas.microsoft.com/office/powerpoint/2010/main" val="370104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Cultural Control</a:t>
            </a:r>
            <a:endParaRPr lang="en-US" dirty="0"/>
          </a:p>
        </p:txBody>
      </p:sp>
      <p:sp>
        <p:nvSpPr>
          <p:cNvPr id="5" name="TextBox 4"/>
          <p:cNvSpPr txBox="1"/>
          <p:nvPr/>
        </p:nvSpPr>
        <p:spPr>
          <a:xfrm>
            <a:off x="0" y="6367046"/>
            <a:ext cx="6324600" cy="338554"/>
          </a:xfrm>
          <a:prstGeom prst="rect">
            <a:avLst/>
          </a:prstGeom>
          <a:noFill/>
        </p:spPr>
        <p:txBody>
          <a:bodyPr wrap="square" rtlCol="0">
            <a:spAutoFit/>
          </a:bodyPr>
          <a:lstStyle/>
          <a:p>
            <a:r>
              <a:rPr lang="en-US" sz="800" dirty="0" smtClean="0"/>
              <a:t>Image credits: </a:t>
            </a:r>
            <a:r>
              <a:rPr lang="en-US" sz="800" dirty="0"/>
              <a:t>Debarked tree  - USDA http://www.nrs.fs.fed.us/disturbance/invasive_species/eab/control_management/debarking/ </a:t>
            </a:r>
            <a:r>
              <a:rPr lang="en-US" sz="800" dirty="0" smtClean="0"/>
              <a:t> Fallen </a:t>
            </a:r>
            <a:r>
              <a:rPr lang="en-US" sz="800" dirty="0"/>
              <a:t>trees – Wikipedia  https://</a:t>
            </a:r>
            <a:r>
              <a:rPr lang="en-US" sz="800" dirty="0" smtClean="0"/>
              <a:t>en.wikipedia.org/wiki/Large_woody_debris  Logs for </a:t>
            </a:r>
            <a:r>
              <a:rPr lang="en-US" sz="800" dirty="0"/>
              <a:t>processing – Wikipedia  https://en.wikipedia.org/wiki/Lumber</a:t>
            </a:r>
          </a:p>
        </p:txBody>
      </p:sp>
      <p:pic>
        <p:nvPicPr>
          <p:cNvPr id="2050" name="Picture 2" descr="[photo:] Debarking as a means of eab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023" y="1047750"/>
            <a:ext cx="26670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https://upload.wikimedia.org/wikipedia/commons/thumb/0/09/Coarse_woody_debris_6407.JPG/220px-Coarse_woody_debris_64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86" y="2819400"/>
            <a:ext cx="2757814" cy="1842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4" name="Picture 6" descr="https://upload.wikimedia.org/wikipedia/commons/thumb/a/a6/Timber_DonnellyMills2005_SeanMcClean.jpg/250px-Timber_DonnellyMills2005_SeanMcCle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5" y="4133849"/>
            <a:ext cx="2381250" cy="1790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2072" y="1169597"/>
            <a:ext cx="3962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Keep trees healthy</a:t>
            </a:r>
          </a:p>
          <a:p>
            <a:pPr marL="285750" indent="-285750">
              <a:buFont typeface="Arial" panose="020B0604020202020204" pitchFamily="34" charset="0"/>
              <a:buChar char="•"/>
            </a:pPr>
            <a:r>
              <a:rPr lang="en-US" dirty="0" smtClean="0"/>
              <a:t>Destroy infected plants and materials</a:t>
            </a:r>
          </a:p>
          <a:p>
            <a:pPr marL="285750" indent="-285750">
              <a:buFont typeface="Arial" panose="020B0604020202020204" pitchFamily="34" charset="0"/>
              <a:buChar char="•"/>
            </a:pPr>
            <a:r>
              <a:rPr lang="en-US" dirty="0" smtClean="0"/>
              <a:t>Treat infected wood</a:t>
            </a:r>
          </a:p>
          <a:p>
            <a:pPr marL="285750" indent="-285750">
              <a:buFont typeface="Arial" panose="020B0604020202020204" pitchFamily="34" charset="0"/>
              <a:buChar char="•"/>
            </a:pPr>
            <a:r>
              <a:rPr lang="en-US" dirty="0" smtClean="0"/>
              <a:t>Prevent wood from becoming infected</a:t>
            </a:r>
            <a:endParaRPr lang="en-US" dirty="0"/>
          </a:p>
        </p:txBody>
      </p:sp>
      <p:sp>
        <p:nvSpPr>
          <p:cNvPr id="6" name="TextBox 5"/>
          <p:cNvSpPr txBox="1"/>
          <p:nvPr/>
        </p:nvSpPr>
        <p:spPr>
          <a:xfrm>
            <a:off x="7467600" y="1044819"/>
            <a:ext cx="1371600" cy="1477328"/>
          </a:xfrm>
          <a:prstGeom prst="rect">
            <a:avLst/>
          </a:prstGeom>
          <a:noFill/>
        </p:spPr>
        <p:txBody>
          <a:bodyPr wrap="square" rtlCol="0">
            <a:spAutoFit/>
          </a:bodyPr>
          <a:lstStyle/>
          <a:p>
            <a:r>
              <a:rPr lang="en-US" dirty="0" smtClean="0"/>
              <a:t>Debark trees to prevent insect infestation</a:t>
            </a:r>
            <a:endParaRPr lang="en-US" dirty="0"/>
          </a:p>
        </p:txBody>
      </p:sp>
      <p:cxnSp>
        <p:nvCxnSpPr>
          <p:cNvPr id="8" name="Straight Arrow Connector 7"/>
          <p:cNvCxnSpPr/>
          <p:nvPr/>
        </p:nvCxnSpPr>
        <p:spPr>
          <a:xfrm flipH="1">
            <a:off x="7467600" y="2209800"/>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14400" y="5029200"/>
            <a:ext cx="3657600" cy="369332"/>
          </a:xfrm>
          <a:prstGeom prst="rect">
            <a:avLst/>
          </a:prstGeom>
          <a:noFill/>
        </p:spPr>
        <p:txBody>
          <a:bodyPr wrap="square" rtlCol="0">
            <a:spAutoFit/>
          </a:bodyPr>
          <a:lstStyle/>
          <a:p>
            <a:r>
              <a:rPr lang="en-US" dirty="0" smtClean="0"/>
              <a:t>Remove and destroy infected trees.</a:t>
            </a:r>
            <a:endParaRPr lang="en-US" dirty="0"/>
          </a:p>
        </p:txBody>
      </p:sp>
      <p:sp>
        <p:nvSpPr>
          <p:cNvPr id="10" name="TextBox 9"/>
          <p:cNvSpPr txBox="1"/>
          <p:nvPr/>
        </p:nvSpPr>
        <p:spPr>
          <a:xfrm>
            <a:off x="3200400" y="2819400"/>
            <a:ext cx="1260231" cy="1200329"/>
          </a:xfrm>
          <a:prstGeom prst="rect">
            <a:avLst/>
          </a:prstGeom>
          <a:noFill/>
        </p:spPr>
        <p:txBody>
          <a:bodyPr wrap="square" rtlCol="0">
            <a:spAutoFit/>
          </a:bodyPr>
          <a:lstStyle/>
          <a:p>
            <a:r>
              <a:rPr lang="en-US" dirty="0" smtClean="0"/>
              <a:t>Remove dead trees to prevent infestation</a:t>
            </a:r>
            <a:endParaRPr lang="en-US" dirty="0"/>
          </a:p>
        </p:txBody>
      </p:sp>
      <p:cxnSp>
        <p:nvCxnSpPr>
          <p:cNvPr id="12" name="Straight Arrow Connector 11"/>
          <p:cNvCxnSpPr/>
          <p:nvPr/>
        </p:nvCxnSpPr>
        <p:spPr>
          <a:xfrm flipH="1">
            <a:off x="3200400" y="3962400"/>
            <a:ext cx="304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783393" y="47244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58862" y="3419564"/>
            <a:ext cx="2971800" cy="646331"/>
          </a:xfrm>
          <a:prstGeom prst="rect">
            <a:avLst/>
          </a:prstGeom>
          <a:noFill/>
        </p:spPr>
        <p:txBody>
          <a:bodyPr wrap="square" rtlCol="0">
            <a:spAutoFit/>
          </a:bodyPr>
          <a:lstStyle/>
          <a:p>
            <a:r>
              <a:rPr lang="en-US" dirty="0" smtClean="0"/>
              <a:t>Prevent infestation by rapid processing and water sprays</a:t>
            </a:r>
            <a:endParaRPr lang="en-US" dirty="0"/>
          </a:p>
        </p:txBody>
      </p:sp>
      <p:cxnSp>
        <p:nvCxnSpPr>
          <p:cNvPr id="17" name="Straight Arrow Connector 16"/>
          <p:cNvCxnSpPr/>
          <p:nvPr/>
        </p:nvCxnSpPr>
        <p:spPr>
          <a:xfrm flipH="1">
            <a:off x="7620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77200" y="3810000"/>
            <a:ext cx="0" cy="6768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848600" y="3810000"/>
            <a:ext cx="228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469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419600" cy="1143000"/>
          </a:xfrm>
        </p:spPr>
        <p:txBody>
          <a:bodyPr/>
          <a:lstStyle/>
          <a:p>
            <a:r>
              <a:rPr lang="en-US" dirty="0" smtClean="0"/>
              <a:t>Suspect Sample Submissions</a:t>
            </a:r>
            <a:endParaRPr lang="en-US" dirty="0"/>
          </a:p>
        </p:txBody>
      </p:sp>
      <p:sp>
        <p:nvSpPr>
          <p:cNvPr id="3" name="Content Placeholder 2"/>
          <p:cNvSpPr>
            <a:spLocks noGrp="1"/>
          </p:cNvSpPr>
          <p:nvPr>
            <p:ph idx="1"/>
          </p:nvPr>
        </p:nvSpPr>
        <p:spPr>
          <a:xfrm>
            <a:off x="4648200" y="1600200"/>
            <a:ext cx="4343400" cy="4068763"/>
          </a:xfrm>
        </p:spPr>
        <p:txBody>
          <a:bodyPr/>
          <a:lstStyle/>
          <a:p>
            <a:r>
              <a:rPr lang="en-US" sz="2800" dirty="0" smtClean="0"/>
              <a:t>Contact your State Department of Agriculture or University Cooperative Extension laboratory </a:t>
            </a:r>
          </a:p>
          <a:p>
            <a:pPr lvl="1"/>
            <a:r>
              <a:rPr lang="en-US" sz="1600" dirty="0">
                <a:hlinkClick r:id="rId3"/>
              </a:rPr>
              <a:t>http://</a:t>
            </a:r>
            <a:r>
              <a:rPr lang="en-US" sz="1600" dirty="0" err="1">
                <a:hlinkClick r:id="rId3"/>
              </a:rPr>
              <a:t>www.npdn.org</a:t>
            </a:r>
            <a:r>
              <a:rPr lang="en-US" sz="1600" dirty="0">
                <a:hlinkClick r:id="rId3"/>
              </a:rPr>
              <a:t>/</a:t>
            </a:r>
            <a:r>
              <a:rPr lang="en-US" sz="1600" dirty="0" smtClean="0">
                <a:hlinkClick r:id="rId3"/>
              </a:rPr>
              <a:t>home</a:t>
            </a:r>
            <a:endParaRPr lang="en-US" sz="1600" dirty="0" smtClean="0"/>
          </a:p>
          <a:p>
            <a:r>
              <a:rPr lang="en-US" sz="2800" dirty="0" smtClean="0"/>
              <a:t>PPQ </a:t>
            </a:r>
            <a:r>
              <a:rPr lang="en-US" sz="2800" dirty="0"/>
              <a:t>form 391, Specimens for </a:t>
            </a:r>
            <a:r>
              <a:rPr lang="en-US" sz="2800" dirty="0" smtClean="0"/>
              <a:t>Determination</a:t>
            </a:r>
          </a:p>
          <a:p>
            <a:pPr lvl="1"/>
            <a:r>
              <a:rPr lang="en-US" sz="1600" dirty="0">
                <a:hlinkClick r:id="rId4"/>
              </a:rPr>
              <a:t>https://www.aphis.usda.gov/library/forms/pdf/PPQ_Form_391.pdf </a:t>
            </a:r>
            <a:endParaRPr lang="en-US" sz="1600" dirty="0" smtClean="0"/>
          </a:p>
          <a:p>
            <a:pPr marL="0" indent="0">
              <a:buNone/>
            </a:pPr>
            <a:endParaRPr lang="en-US" sz="2000" dirty="0"/>
          </a:p>
          <a:p>
            <a:pPr marL="0" indent="0">
              <a:buNone/>
            </a:pPr>
            <a:endParaRPr lang="en-US" dirty="0"/>
          </a:p>
        </p:txBody>
      </p:sp>
      <p:pic>
        <p:nvPicPr>
          <p:cNvPr id="5" name="Picture 4"/>
          <p:cNvPicPr>
            <a:picLocks noChangeAspect="1"/>
          </p:cNvPicPr>
          <p:nvPr/>
        </p:nvPicPr>
        <p:blipFill>
          <a:blip r:embed="rId5"/>
          <a:stretch>
            <a:fillRect/>
          </a:stretch>
        </p:blipFill>
        <p:spPr>
          <a:xfrm>
            <a:off x="304800" y="304800"/>
            <a:ext cx="4267200" cy="550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477000"/>
            <a:ext cx="4724400" cy="530915"/>
          </a:xfrm>
          <a:prstGeom prst="rect">
            <a:avLst/>
          </a:prstGeom>
          <a:noFill/>
        </p:spPr>
        <p:txBody>
          <a:bodyPr wrap="square" rtlCol="0">
            <a:spAutoFit/>
          </a:bodyPr>
          <a:lstStyle/>
          <a:p>
            <a:pPr marL="0" lvl="1"/>
            <a:r>
              <a:rPr lang="en-US" sz="1050" dirty="0" smtClean="0"/>
              <a:t>Image credits: </a:t>
            </a:r>
            <a:r>
              <a:rPr lang="en-US" sz="1000" dirty="0" smtClean="0">
                <a:hlinkClick r:id="rId4"/>
              </a:rPr>
              <a:t>https</a:t>
            </a:r>
            <a:r>
              <a:rPr lang="en-US" sz="1000" dirty="0">
                <a:hlinkClick r:id="rId4"/>
              </a:rPr>
              <a:t>://www.aphis.usda.gov/library/forms/pdf/PPQ_Form_391.pdf </a:t>
            </a:r>
            <a:endParaRPr lang="en-US" sz="1000" dirty="0"/>
          </a:p>
          <a:p>
            <a:endParaRPr lang="en-US" dirty="0"/>
          </a:p>
        </p:txBody>
      </p:sp>
      <p:sp>
        <p:nvSpPr>
          <p:cNvPr id="6" name="Rectangle 5"/>
          <p:cNvSpPr/>
          <p:nvPr/>
        </p:nvSpPr>
        <p:spPr>
          <a:xfrm>
            <a:off x="33867" y="5867400"/>
            <a:ext cx="4572000" cy="677108"/>
          </a:xfrm>
          <a:prstGeom prst="rect">
            <a:avLst/>
          </a:prstGeom>
        </p:spPr>
        <p:txBody>
          <a:bodyPr>
            <a:spAutoFit/>
          </a:bodyPr>
          <a:lstStyle/>
          <a:p>
            <a:pPr algn="ctr"/>
            <a:r>
              <a:rPr lang="en-US" sz="1900" dirty="0" smtClean="0"/>
              <a:t>An example of a PPQ form for sample submissions </a:t>
            </a:r>
            <a:endParaRPr lang="en-US" sz="1900" dirty="0"/>
          </a:p>
        </p:txBody>
      </p:sp>
    </p:spTree>
    <p:extLst>
      <p:ext uri="{BB962C8B-B14F-4D97-AF65-F5344CB8AC3E}">
        <p14:creationId xmlns:p14="http://schemas.microsoft.com/office/powerpoint/2010/main" val="339167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3048000" y="1371600"/>
            <a:ext cx="6096000" cy="4525963"/>
          </a:xfrm>
        </p:spPr>
        <p:txBody>
          <a:bodyPr/>
          <a:lstStyle/>
          <a:p>
            <a:r>
              <a:rPr lang="en-US" dirty="0"/>
              <a:t>Contact your State Plant Health Director</a:t>
            </a:r>
          </a:p>
          <a:p>
            <a:pPr lvl="1"/>
            <a:r>
              <a:rPr lang="en-US" dirty="0">
                <a:hlinkClick r:id="rId3"/>
              </a:rPr>
              <a:t>https://www.aphis.usda.gov/aphis/ourfocus/planthealth/ppq-program-overview/ct_sphd</a:t>
            </a:r>
            <a:endParaRPr lang="en-US" dirty="0"/>
          </a:p>
          <a:p>
            <a:r>
              <a:rPr lang="en-US" dirty="0" smtClean="0"/>
              <a:t>Contact </a:t>
            </a:r>
            <a:r>
              <a:rPr lang="en-US" dirty="0"/>
              <a:t>your State Plant Regulatory Official </a:t>
            </a:r>
          </a:p>
          <a:p>
            <a:pPr lvl="1"/>
            <a:r>
              <a:rPr lang="en-US" dirty="0">
                <a:hlinkClick r:id="rId4"/>
              </a:rPr>
              <a:t>http://nationalplantboard.org/membership</a:t>
            </a:r>
            <a:r>
              <a:rPr lang="en-US" dirty="0" smtClean="0">
                <a:hlinkClick r:id="rId4"/>
              </a:rPr>
              <a:t>/</a:t>
            </a:r>
            <a:endParaRPr lang="en-US" dirty="0"/>
          </a:p>
        </p:txBody>
      </p:sp>
      <p:pic>
        <p:nvPicPr>
          <p:cNvPr id="5" name="Picture 4"/>
          <p:cNvPicPr>
            <a:picLocks noChangeAspect="1"/>
          </p:cNvPicPr>
          <p:nvPr/>
        </p:nvPicPr>
        <p:blipFill>
          <a:blip r:embed="rId5"/>
          <a:stretch>
            <a:fillRect/>
          </a:stretch>
        </p:blipFill>
        <p:spPr>
          <a:xfrm>
            <a:off x="381000" y="4419600"/>
            <a:ext cx="2489200" cy="1117600"/>
          </a:xfrm>
          <a:prstGeom prst="rect">
            <a:avLst/>
          </a:prstGeom>
        </p:spPr>
      </p:pic>
      <p:pic>
        <p:nvPicPr>
          <p:cNvPr id="7" name="Picture 6"/>
          <p:cNvPicPr>
            <a:picLocks noChangeAspect="1"/>
          </p:cNvPicPr>
          <p:nvPr/>
        </p:nvPicPr>
        <p:blipFill>
          <a:blip r:embed="rId6"/>
          <a:stretch>
            <a:fillRect/>
          </a:stretch>
        </p:blipFill>
        <p:spPr>
          <a:xfrm>
            <a:off x="685800" y="1752600"/>
            <a:ext cx="1803817" cy="1828800"/>
          </a:xfrm>
          <a:prstGeom prst="rect">
            <a:avLst/>
          </a:prstGeom>
        </p:spPr>
      </p:pic>
      <p:sp>
        <p:nvSpPr>
          <p:cNvPr id="8" name="TextBox 7"/>
          <p:cNvSpPr txBox="1"/>
          <p:nvPr/>
        </p:nvSpPr>
        <p:spPr>
          <a:xfrm>
            <a:off x="304800" y="6400800"/>
            <a:ext cx="5638800" cy="530915"/>
          </a:xfrm>
          <a:prstGeom prst="rect">
            <a:avLst/>
          </a:prstGeom>
          <a:noFill/>
        </p:spPr>
        <p:txBody>
          <a:bodyPr wrap="square" rtlCol="0">
            <a:spAutoFit/>
          </a:bodyPr>
          <a:lstStyle/>
          <a:p>
            <a:pPr marL="0" lvl="1"/>
            <a:r>
              <a:rPr lang="en-US" sz="1050" dirty="0" smtClean="0"/>
              <a:t>Image credits</a:t>
            </a:r>
            <a:r>
              <a:rPr lang="en-US" sz="1050" dirty="0"/>
              <a:t>: </a:t>
            </a:r>
            <a:r>
              <a:rPr lang="en-US" sz="1050" dirty="0">
                <a:hlinkClick r:id="rId7"/>
              </a:rPr>
              <a:t>http://</a:t>
            </a:r>
            <a:r>
              <a:rPr lang="en-US" sz="1050" dirty="0" err="1">
                <a:hlinkClick r:id="rId7"/>
              </a:rPr>
              <a:t>www.usda.gov</a:t>
            </a:r>
            <a:r>
              <a:rPr lang="en-US" sz="1050" dirty="0">
                <a:hlinkClick r:id="rId7"/>
              </a:rPr>
              <a:t>/</a:t>
            </a:r>
            <a:r>
              <a:rPr lang="en-US" sz="1050" dirty="0" err="1">
                <a:hlinkClick r:id="rId7"/>
              </a:rPr>
              <a:t>wps</a:t>
            </a:r>
            <a:r>
              <a:rPr lang="en-US" sz="1050" dirty="0">
                <a:hlinkClick r:id="rId7"/>
              </a:rPr>
              <a:t>/portal/</a:t>
            </a:r>
            <a:r>
              <a:rPr lang="en-US" sz="1050" dirty="0" err="1">
                <a:hlinkClick r:id="rId7"/>
              </a:rPr>
              <a:t>usda</a:t>
            </a:r>
            <a:r>
              <a:rPr lang="en-US" sz="1050" dirty="0">
                <a:hlinkClick r:id="rId7"/>
              </a:rPr>
              <a:t>/</a:t>
            </a:r>
            <a:r>
              <a:rPr lang="en-US" sz="1050" dirty="0" err="1" smtClean="0">
                <a:hlinkClick r:id="rId7"/>
              </a:rPr>
              <a:t>usdahome</a:t>
            </a:r>
            <a:r>
              <a:rPr lang="en-US" sz="1050" dirty="0" smtClean="0"/>
              <a:t>; </a:t>
            </a:r>
            <a:r>
              <a:rPr lang="en-US" sz="1050" dirty="0" smtClean="0">
                <a:hlinkClick r:id="rId8"/>
              </a:rPr>
              <a:t>http://</a:t>
            </a:r>
            <a:r>
              <a:rPr lang="en-US" sz="1050" dirty="0" err="1" smtClean="0">
                <a:hlinkClick r:id="rId8"/>
              </a:rPr>
              <a:t>nationalplantboard.org</a:t>
            </a:r>
            <a:r>
              <a:rPr lang="en-US" sz="1050" dirty="0">
                <a:hlinkClick r:id="rId8"/>
              </a:rPr>
              <a:t>/</a:t>
            </a:r>
            <a:endParaRPr lang="en-US" sz="1000" dirty="0"/>
          </a:p>
          <a:p>
            <a:endParaRPr lang="en-US" dirty="0"/>
          </a:p>
        </p:txBody>
      </p:sp>
    </p:spTree>
    <p:extLst>
      <p:ext uri="{BB962C8B-B14F-4D97-AF65-F5344CB8AC3E}">
        <p14:creationId xmlns:p14="http://schemas.microsoft.com/office/powerpoint/2010/main" val="297479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Author and Publication Dates</a:t>
            </a:r>
            <a:endParaRPr lang="en-US" dirty="0"/>
          </a:p>
        </p:txBody>
      </p:sp>
      <p:sp>
        <p:nvSpPr>
          <p:cNvPr id="2" name="Content Placeholder 1"/>
          <p:cNvSpPr>
            <a:spLocks noGrp="1"/>
          </p:cNvSpPr>
          <p:nvPr>
            <p:ph idx="1"/>
          </p:nvPr>
        </p:nvSpPr>
        <p:spPr>
          <a:xfrm>
            <a:off x="457200" y="1295400"/>
            <a:ext cx="8382000" cy="4442791"/>
          </a:xfrm>
        </p:spPr>
        <p:txBody>
          <a:bodyPr>
            <a:normAutofit/>
          </a:bodyPr>
          <a:lstStyle/>
          <a:p>
            <a:r>
              <a:rPr lang="en-US" dirty="0" smtClean="0"/>
              <a:t>Brianna Whitman, B.S.</a:t>
            </a:r>
          </a:p>
          <a:p>
            <a:pPr lvl="1">
              <a:buFont typeface="Calibri" panose="020F0502020204030204" pitchFamily="34" charset="0"/>
              <a:buChar char="‒"/>
            </a:pPr>
            <a:r>
              <a:rPr lang="en-US" sz="2400" dirty="0" smtClean="0"/>
              <a:t>Laboratory Technician, Department of Entomology and Nematology, University of Florida</a:t>
            </a:r>
          </a:p>
          <a:p>
            <a:r>
              <a:rPr lang="en-US" dirty="0" smtClean="0"/>
              <a:t>Amanda Hodges, Ph.D.</a:t>
            </a:r>
          </a:p>
          <a:p>
            <a:pPr lvl="1">
              <a:buFont typeface="Calibri" panose="020F0502020204030204" pitchFamily="34" charset="0"/>
              <a:buChar char="‒"/>
            </a:pPr>
            <a:r>
              <a:rPr lang="en-US" sz="2400" dirty="0" smtClean="0"/>
              <a:t>Associate Extension Scientist, Department of Entomology and Nematology, University of </a:t>
            </a:r>
            <a:r>
              <a:rPr lang="en-US" sz="2400" dirty="0" smtClean="0"/>
              <a:t>Florida</a:t>
            </a:r>
          </a:p>
          <a:p>
            <a:pPr marL="457200" lvl="1" indent="0">
              <a:buNone/>
            </a:pPr>
            <a:endParaRPr lang="en-US" sz="2400" dirty="0" smtClean="0"/>
          </a:p>
          <a:p>
            <a:pPr marL="457200" lvl="1" indent="0">
              <a:buNone/>
            </a:pPr>
            <a:r>
              <a:rPr lang="en-US" sz="2400" dirty="0" smtClean="0"/>
              <a:t>Publication date: October 2016</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Reviewers</a:t>
            </a:r>
            <a:endParaRPr lang="en-US" dirty="0"/>
          </a:p>
        </p:txBody>
      </p:sp>
      <p:sp>
        <p:nvSpPr>
          <p:cNvPr id="2" name="Content Placeholder 1"/>
          <p:cNvSpPr>
            <a:spLocks noGrp="1"/>
          </p:cNvSpPr>
          <p:nvPr>
            <p:ph idx="1"/>
          </p:nvPr>
        </p:nvSpPr>
        <p:spPr>
          <a:xfrm>
            <a:off x="457200" y="1295400"/>
            <a:ext cx="8229600" cy="4442791"/>
          </a:xfrm>
        </p:spPr>
        <p:txBody>
          <a:bodyPr>
            <a:normAutofit/>
          </a:bodyPr>
          <a:lstStyle/>
          <a:p>
            <a:pPr lvl="0"/>
            <a:r>
              <a:rPr lang="en-US" dirty="0">
                <a:solidFill>
                  <a:prstClr val="black"/>
                </a:solidFill>
              </a:rPr>
              <a:t>Catherine A. </a:t>
            </a:r>
            <a:r>
              <a:rPr lang="en-US" dirty="0" err="1">
                <a:solidFill>
                  <a:prstClr val="black"/>
                </a:solidFill>
              </a:rPr>
              <a:t>Marzolf</a:t>
            </a:r>
            <a:endParaRPr lang="en-US" dirty="0">
              <a:solidFill>
                <a:prstClr val="black"/>
              </a:solidFill>
            </a:endParaRPr>
          </a:p>
          <a:p>
            <a:pPr lvl="1"/>
            <a:r>
              <a:rPr lang="en-US">
                <a:solidFill>
                  <a:prstClr val="black"/>
                </a:solidFill>
              </a:rPr>
              <a:t>Assistant State Plant Health Director, USDA APHIS PPQ</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Educational Disclaimer and Citation</a:t>
            </a:r>
            <a:endParaRPr kumimoji="0" lang="en-US" sz="4400" b="0" i="0" u="none" strike="noStrike" kern="1200" cap="none" spc="0" normalizeH="0" baseline="0" noProof="0" dirty="0">
              <a:ln>
                <a:noFill/>
              </a:ln>
              <a:effectLst/>
              <a:uLnTx/>
              <a:uFillTx/>
              <a:latin typeface="+mj-lt"/>
              <a:ea typeface="+mj-ea"/>
              <a:cs typeface="+mj-cs"/>
            </a:endParaRPr>
          </a:p>
        </p:txBody>
      </p:sp>
      <p:sp>
        <p:nvSpPr>
          <p:cNvPr id="5" name="Content Placeholder 2"/>
          <p:cNvSpPr txBox="1">
            <a:spLocks/>
          </p:cNvSpPr>
          <p:nvPr/>
        </p:nvSpPr>
        <p:spPr>
          <a:xfrm>
            <a:off x="457200" y="1143000"/>
            <a:ext cx="8229600" cy="4754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This presentation can be used for educational purposes for NON-PROFIT workshops, trainings, etc.</a:t>
            </a:r>
          </a:p>
          <a:p>
            <a:pPr marL="342900" indent="-342900">
              <a:spcBef>
                <a:spcPct val="20000"/>
              </a:spcBef>
              <a:buFont typeface="Arial" pitchFamily="34" charset="0"/>
              <a:buChar char="•"/>
              <a:defRPr/>
            </a:pPr>
            <a:r>
              <a:rPr kumimoji="0" lang="en-US" sz="3200" b="0" i="0" u="none" strike="noStrike" kern="1200" cap="none" spc="0" normalizeH="0" baseline="0" noProof="0" dirty="0" smtClean="0">
                <a:ln>
                  <a:noFill/>
                </a:ln>
                <a:effectLst/>
                <a:uLnTx/>
                <a:uFillTx/>
                <a:latin typeface="+mn-lt"/>
                <a:ea typeface="+mn-ea"/>
                <a:cs typeface="+mn-cs"/>
              </a:rPr>
              <a:t>Citation</a:t>
            </a:r>
            <a:r>
              <a:rPr lang="en-US" sz="3200" dirty="0"/>
              <a:t>: </a:t>
            </a:r>
            <a:r>
              <a:rPr lang="en-US" sz="3200" dirty="0" smtClean="0"/>
              <a:t>Whitman, Brianna and </a:t>
            </a:r>
            <a:r>
              <a:rPr lang="en-US" sz="3200" dirty="0"/>
              <a:t>Amanda Hodges. 2016</a:t>
            </a:r>
            <a:r>
              <a:rPr lang="en-US" sz="3200" dirty="0" smtClean="0"/>
              <a:t>. </a:t>
            </a:r>
            <a:r>
              <a:rPr lang="en-US" sz="3200" dirty="0" err="1" smtClean="0"/>
              <a:t>Tremex</a:t>
            </a:r>
            <a:r>
              <a:rPr lang="en-US" sz="3200" dirty="0" smtClean="0"/>
              <a:t> </a:t>
            </a:r>
            <a:r>
              <a:rPr lang="en-US" sz="3200" dirty="0" err="1" smtClean="0"/>
              <a:t>woodwasp</a:t>
            </a:r>
            <a:r>
              <a:rPr lang="en-US" sz="3200" dirty="0" smtClean="0"/>
              <a:t> – </a:t>
            </a:r>
            <a:r>
              <a:rPr lang="en-US" sz="3200" i="1" dirty="0" err="1" smtClean="0"/>
              <a:t>Tremex</a:t>
            </a:r>
            <a:r>
              <a:rPr lang="en-US" sz="3200" i="1" dirty="0" smtClean="0"/>
              <a:t> </a:t>
            </a:r>
            <a:r>
              <a:rPr lang="en-US" sz="3200" i="1" dirty="0" err="1" smtClean="0"/>
              <a:t>fuscicornis</a:t>
            </a:r>
            <a:r>
              <a:rPr lang="en-US" sz="3200" i="1" dirty="0" smtClean="0"/>
              <a:t>. </a:t>
            </a:r>
          </a:p>
          <a:p>
            <a:pPr>
              <a:spcBef>
                <a:spcPct val="20000"/>
              </a:spcBef>
              <a:defRPr/>
            </a:pPr>
            <a:r>
              <a:rPr lang="en-US" sz="3200" i="1" dirty="0" smtClean="0"/>
              <a:t>    </a:t>
            </a:r>
            <a:r>
              <a:rPr lang="en-US" sz="3200" dirty="0" smtClean="0"/>
              <a:t>Accessed (add the date)</a:t>
            </a:r>
          </a:p>
          <a:p>
            <a:pPr>
              <a:spcBef>
                <a:spcPct val="20000"/>
              </a:spcBef>
              <a:defRPr/>
            </a:pPr>
            <a:r>
              <a:rPr lang="en-US" sz="3200" dirty="0"/>
              <a:t> </a:t>
            </a:r>
            <a:r>
              <a:rPr lang="en-US" sz="3200" dirty="0" smtClean="0"/>
              <a:t>   www.protectingusnow.org</a:t>
            </a: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image.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0" y="200561"/>
            <a:ext cx="9143999" cy="830997"/>
          </a:xfrm>
          <a:prstGeom prst="rect">
            <a:avLst/>
          </a:prstGeom>
        </p:spPr>
        <p:txBody>
          <a:bodyPr wrap="square">
            <a:spAutoFit/>
          </a:bodyPr>
          <a:lstStyle/>
          <a:p>
            <a:pPr algn="ctr">
              <a:defRPr/>
            </a:pPr>
            <a:endParaRPr lang="en-US" sz="1600" dirty="0" smtClean="0">
              <a:latin typeface="+mj-lt"/>
              <a:ea typeface="ＭＳ Ｐゴシック" pitchFamily="-110" charset="-128"/>
              <a:cs typeface="+mn-cs"/>
            </a:endParaRPr>
          </a:p>
          <a:p>
            <a:pPr algn="ctr">
              <a:defRPr/>
            </a:pPr>
            <a:endParaRPr lang="en-US" sz="1600" dirty="0">
              <a:latin typeface="+mj-lt"/>
              <a:ea typeface="ＭＳ Ｐゴシック" pitchFamily="-110" charset="-128"/>
            </a:endParaRPr>
          </a:p>
          <a:p>
            <a:pPr algn="ctr">
              <a:defRPr/>
            </a:pPr>
            <a:endParaRPr lang="en-US" sz="1600" dirty="0" smtClean="0">
              <a:latin typeface="+mj-lt"/>
              <a:ea typeface="ＭＳ Ｐゴシック" pitchFamily="-110" charset="-128"/>
              <a:cs typeface="+mn-cs"/>
            </a:endParaRPr>
          </a:p>
        </p:txBody>
      </p:sp>
      <p:sp>
        <p:nvSpPr>
          <p:cNvPr id="51203" name="Title 1"/>
          <p:cNvSpPr>
            <a:spLocks noGrp="1"/>
          </p:cNvSpPr>
          <p:nvPr>
            <p:ph type="title"/>
          </p:nvPr>
        </p:nvSpPr>
        <p:spPr/>
        <p:txBody>
          <a:bodyPr/>
          <a:lstStyle/>
          <a:p>
            <a:r>
              <a:rPr lang="en-US" dirty="0" smtClean="0">
                <a:ea typeface="ＭＳ Ｐゴシック" pitchFamily="34" charset="-128"/>
              </a:rPr>
              <a:t>Our Partners</a:t>
            </a:r>
          </a:p>
        </p:txBody>
      </p:sp>
      <p:sp>
        <p:nvSpPr>
          <p:cNvPr id="5" name="Content Placeholder 4"/>
          <p:cNvSpPr>
            <a:spLocks noGrp="1"/>
          </p:cNvSpPr>
          <p:nvPr>
            <p:ph idx="1"/>
          </p:nvPr>
        </p:nvSpPr>
        <p:spPr>
          <a:xfrm>
            <a:off x="457200" y="1371600"/>
            <a:ext cx="8229600" cy="4525963"/>
          </a:xfrm>
        </p:spPr>
        <p:txBody>
          <a:bodyPr/>
          <a:lstStyle/>
          <a:p>
            <a:r>
              <a:rPr lang="en-US" sz="2200" dirty="0"/>
              <a:t>United States Department of </a:t>
            </a:r>
            <a:r>
              <a:rPr lang="en-US" sz="2200" dirty="0" smtClean="0"/>
              <a:t>Agriculture, National </a:t>
            </a:r>
            <a:r>
              <a:rPr lang="en-US" sz="2200" dirty="0"/>
              <a:t>Institute of Food and Agriculture </a:t>
            </a:r>
            <a:r>
              <a:rPr lang="en-US" sz="2200" dirty="0" smtClean="0"/>
              <a:t>(USDA NIFA</a:t>
            </a:r>
            <a:r>
              <a:rPr lang="en-US" sz="2200" dirty="0"/>
              <a:t>)</a:t>
            </a:r>
          </a:p>
          <a:p>
            <a:r>
              <a:rPr lang="en-US" sz="2200" dirty="0"/>
              <a:t>United States Department of Agriculture, Animal and </a:t>
            </a:r>
            <a:r>
              <a:rPr lang="en-US" sz="2200" dirty="0" smtClean="0"/>
              <a:t>Plant </a:t>
            </a:r>
            <a:r>
              <a:rPr lang="en-US" sz="2200" dirty="0"/>
              <a:t>Health Inspection Service, Plant Protection </a:t>
            </a:r>
            <a:r>
              <a:rPr lang="en-US" sz="2200" dirty="0" smtClean="0"/>
              <a:t>and Quarantine (USDA APHIS PPQ)</a:t>
            </a:r>
            <a:endParaRPr lang="en-US" sz="2200" dirty="0"/>
          </a:p>
          <a:p>
            <a:r>
              <a:rPr lang="en-US" sz="2200" dirty="0"/>
              <a:t>Cooperative Agriculture </a:t>
            </a:r>
            <a:r>
              <a:rPr lang="en-US" sz="2200" dirty="0" smtClean="0"/>
              <a:t>Pest </a:t>
            </a:r>
            <a:r>
              <a:rPr lang="en-US" sz="2200" dirty="0"/>
              <a:t>Survey (CAPS) Program</a:t>
            </a:r>
          </a:p>
          <a:p>
            <a:r>
              <a:rPr lang="en-US" sz="2200" smtClean="0"/>
              <a:t>National </a:t>
            </a:r>
            <a:r>
              <a:rPr lang="en-US" sz="2200" dirty="0"/>
              <a:t>Plant Board (</a:t>
            </a:r>
            <a:r>
              <a:rPr lang="en-US" sz="2200" dirty="0" smtClean="0"/>
              <a:t>NPB)</a:t>
            </a:r>
            <a:endParaRPr lang="en-US" sz="2200" dirty="0"/>
          </a:p>
          <a:p>
            <a:r>
              <a:rPr lang="en-US" sz="2200" dirty="0" smtClean="0"/>
              <a:t>States Department </a:t>
            </a:r>
            <a:r>
              <a:rPr lang="en-US" sz="2200" dirty="0"/>
              <a:t>of </a:t>
            </a:r>
            <a:r>
              <a:rPr lang="en-US" sz="2200" dirty="0" smtClean="0"/>
              <a:t>Agriculture</a:t>
            </a:r>
          </a:p>
          <a:p>
            <a:r>
              <a:rPr lang="en-US" sz="2200" dirty="0" smtClean="0"/>
              <a:t>Extension </a:t>
            </a:r>
            <a:r>
              <a:rPr lang="en-US" sz="2200" dirty="0"/>
              <a:t>Disaster </a:t>
            </a:r>
            <a:r>
              <a:rPr lang="en-US" sz="2200" dirty="0" smtClean="0"/>
              <a:t>Education </a:t>
            </a:r>
            <a:r>
              <a:rPr lang="en-US" sz="2200" dirty="0"/>
              <a:t>Network (EDEN</a:t>
            </a:r>
            <a:r>
              <a:rPr lang="en-US" sz="2200" dirty="0" smtClean="0"/>
              <a:t>)</a:t>
            </a:r>
          </a:p>
          <a:p>
            <a:r>
              <a:rPr lang="en-US" sz="2200" dirty="0"/>
              <a:t>Center for Invasive Species </a:t>
            </a:r>
            <a:r>
              <a:rPr lang="en-US" sz="2200" dirty="0" smtClean="0"/>
              <a:t>and </a:t>
            </a:r>
            <a:r>
              <a:rPr lang="en-US" sz="2200" dirty="0"/>
              <a:t>Ecosystem Health (Bugwood</a:t>
            </a:r>
            <a:r>
              <a:rPr lang="en-US" sz="2200" dirty="0" smtClean="0"/>
              <a:t>)</a:t>
            </a:r>
          </a:p>
          <a:p>
            <a:r>
              <a:rPr lang="en-US" sz="2200" dirty="0"/>
              <a:t>National Plant Diagnostic </a:t>
            </a:r>
            <a:r>
              <a:rPr lang="en-US" sz="2200" dirty="0" smtClean="0"/>
              <a:t>Network </a:t>
            </a:r>
            <a:r>
              <a:rPr lang="en-US" sz="2200" dirty="0"/>
              <a:t>(NPDN</a:t>
            </a:r>
            <a:r>
              <a:rPr lang="en-US" sz="2200" dirty="0" smtClean="0"/>
              <a:t>)</a:t>
            </a:r>
          </a:p>
          <a:p>
            <a:r>
              <a:rPr lang="en-US" sz="2200" dirty="0"/>
              <a:t>U.S. Department of </a:t>
            </a:r>
            <a:r>
              <a:rPr lang="en-US" sz="2200" dirty="0" smtClean="0"/>
              <a:t>Homeland </a:t>
            </a:r>
            <a:r>
              <a:rPr lang="en-US" sz="2200" dirty="0"/>
              <a:t>Security (DHS</a:t>
            </a:r>
            <a:r>
              <a:rPr lang="en-US" sz="2200" dirty="0" smtClean="0"/>
              <a:t>)</a:t>
            </a:r>
          </a:p>
          <a:p>
            <a:r>
              <a:rPr lang="en-US" sz="2200" dirty="0"/>
              <a:t>U.S. Forest Service </a:t>
            </a:r>
            <a:r>
              <a:rPr lang="en-US" sz="2200" dirty="0" smtClean="0"/>
              <a:t>(</a:t>
            </a:r>
            <a:r>
              <a:rPr lang="en-US" sz="2200" dirty="0"/>
              <a:t>USFS)</a:t>
            </a:r>
          </a:p>
        </p:txBody>
      </p:sp>
    </p:spTree>
    <p:extLst>
      <p:ext uri="{BB962C8B-B14F-4D97-AF65-F5344CB8AC3E}">
        <p14:creationId xmlns:p14="http://schemas.microsoft.com/office/powerpoint/2010/main" val="4142070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err="1" smtClean="0">
                <a:solidFill>
                  <a:schemeClr val="tx1"/>
                </a:solidFill>
              </a:rPr>
              <a:t>Tremex</a:t>
            </a:r>
            <a:r>
              <a:rPr lang="en-US" sz="4400" b="0" dirty="0" smtClean="0">
                <a:solidFill>
                  <a:schemeClr val="tx1"/>
                </a:solidFill>
              </a:rPr>
              <a:t> </a:t>
            </a:r>
            <a:r>
              <a:rPr lang="en-US" sz="4400" b="0" dirty="0" err="1" smtClean="0">
                <a:solidFill>
                  <a:schemeClr val="tx1"/>
                </a:solidFill>
              </a:rPr>
              <a:t>woodwasp</a:t>
            </a:r>
            <a:endParaRPr lang="en-US" sz="4400" b="0" dirty="0">
              <a:solidFill>
                <a:schemeClr val="tx1"/>
              </a:solidFill>
            </a:endParaRPr>
          </a:p>
        </p:txBody>
      </p:sp>
      <p:sp>
        <p:nvSpPr>
          <p:cNvPr id="4" name="TextBox 3"/>
          <p:cNvSpPr txBox="1"/>
          <p:nvPr/>
        </p:nvSpPr>
        <p:spPr>
          <a:xfrm>
            <a:off x="304800" y="1404878"/>
            <a:ext cx="39624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Native of Europe and Asia where it feeds only on dead or diseased trees.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Found in Chile in 2000.</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Attacks healthy trees.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Agricultural loss of lumber and windbreaks.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Wasps infect trees with phytotoxic </a:t>
            </a:r>
            <a:r>
              <a:rPr lang="en-US" sz="2000" dirty="0" smtClean="0"/>
              <a:t>fungus (</a:t>
            </a:r>
            <a:r>
              <a:rPr lang="en-US" sz="2000" i="1" dirty="0" err="1" smtClean="0"/>
              <a:t>Cerrena</a:t>
            </a:r>
            <a:r>
              <a:rPr lang="en-US" sz="2000" i="1" dirty="0" smtClean="0"/>
              <a:t> unicolor</a:t>
            </a:r>
            <a:r>
              <a:rPr lang="en-US" sz="2000" dirty="0" smtClean="0"/>
              <a:t>)</a:t>
            </a:r>
            <a:endParaRPr lang="en-US" sz="2000" dirty="0"/>
          </a:p>
        </p:txBody>
      </p:sp>
      <p:sp>
        <p:nvSpPr>
          <p:cNvPr id="5" name="TextBox 4"/>
          <p:cNvSpPr txBox="1"/>
          <p:nvPr/>
        </p:nvSpPr>
        <p:spPr>
          <a:xfrm>
            <a:off x="76200" y="6324600"/>
            <a:ext cx="6011008" cy="338554"/>
          </a:xfrm>
          <a:prstGeom prst="rect">
            <a:avLst/>
          </a:prstGeom>
          <a:noFill/>
        </p:spPr>
        <p:txBody>
          <a:bodyPr wrap="square" rtlCol="0">
            <a:spAutoFit/>
          </a:bodyPr>
          <a:lstStyle/>
          <a:p>
            <a:r>
              <a:rPr lang="en-US" sz="800" dirty="0" smtClean="0"/>
              <a:t>Image credits:  </a:t>
            </a:r>
            <a:r>
              <a:rPr lang="en-US" sz="800" i="1" dirty="0" smtClean="0"/>
              <a:t>T. </a:t>
            </a:r>
            <a:r>
              <a:rPr lang="en-US" sz="800" i="1" dirty="0" err="1" smtClean="0"/>
              <a:t>fuscicornis</a:t>
            </a:r>
            <a:r>
              <a:rPr lang="en-US" sz="800" i="1" dirty="0" smtClean="0"/>
              <a:t> -</a:t>
            </a:r>
            <a:r>
              <a:rPr lang="en-US" sz="800" dirty="0" smtClean="0"/>
              <a:t>United States Department of Agriculture- http</a:t>
            </a:r>
            <a:r>
              <a:rPr lang="en-US" sz="800" dirty="0"/>
              <a:t>://www.aphis.usda.gov/import_export/plants/manuals/online_manuals.shtml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0"/>
            <a:ext cx="4613898" cy="2841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1143000"/>
            <a:ext cx="8915400" cy="4800600"/>
          </a:xfrm>
        </p:spPr>
        <p:txBody>
          <a:bodyPr>
            <a:noAutofit/>
          </a:bodyPr>
          <a:lstStyle/>
          <a:p>
            <a:pPr marL="457200" lvl="1" indent="0">
              <a:buNone/>
            </a:pPr>
            <a:endParaRPr lang="en-US" sz="1600" dirty="0" smtClean="0"/>
          </a:p>
          <a:p>
            <a:endParaRPr lang="en-US" sz="2000" dirty="0"/>
          </a:p>
        </p:txBody>
      </p:sp>
      <p:sp>
        <p:nvSpPr>
          <p:cNvPr id="4" name="TextBox 3"/>
          <p:cNvSpPr txBox="1"/>
          <p:nvPr/>
        </p:nvSpPr>
        <p:spPr>
          <a:xfrm>
            <a:off x="457200" y="1143000"/>
            <a:ext cx="8305800" cy="483209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 Anonymous</a:t>
            </a:r>
            <a:r>
              <a:rPr lang="en-US" dirty="0"/>
              <a:t>. 2015. </a:t>
            </a:r>
            <a:r>
              <a:rPr lang="en-US" i="1" dirty="0" err="1"/>
              <a:t>Tremex</a:t>
            </a:r>
            <a:r>
              <a:rPr lang="en-US" i="1" dirty="0"/>
              <a:t> </a:t>
            </a:r>
            <a:r>
              <a:rPr lang="en-US" i="1" dirty="0" err="1"/>
              <a:t>fuscicornis</a:t>
            </a:r>
            <a:r>
              <a:rPr lang="en-US" dirty="0"/>
              <a:t> (</a:t>
            </a:r>
            <a:r>
              <a:rPr lang="en-US" dirty="0" err="1"/>
              <a:t>Tremes</a:t>
            </a:r>
            <a:r>
              <a:rPr lang="en-US" dirty="0"/>
              <a:t> wasp). Invasive Species Compendium. Accessed 5/3/16. </a:t>
            </a:r>
            <a:endParaRPr lang="en-US" dirty="0" smtClean="0"/>
          </a:p>
          <a:p>
            <a:pPr marL="742950" lvl="1" indent="-285750">
              <a:buFont typeface="Calibri" panose="020F0502020204030204" pitchFamily="34" charset="0"/>
              <a:buChar char="‒"/>
            </a:pPr>
            <a:r>
              <a:rPr lang="en-US" sz="1400" dirty="0" smtClean="0"/>
              <a:t>http</a:t>
            </a:r>
            <a:r>
              <a:rPr lang="en-US" sz="1400" dirty="0"/>
              <a:t>://www.cabi.org/isc/datasheet/54516</a:t>
            </a:r>
          </a:p>
          <a:p>
            <a:pPr marL="285750" indent="-285750">
              <a:buFont typeface="Arial" panose="020B0604020202020204" pitchFamily="34" charset="0"/>
              <a:buChar char="•"/>
            </a:pPr>
            <a:r>
              <a:rPr lang="en-US" dirty="0" smtClean="0"/>
              <a:t>2. Bates</a:t>
            </a:r>
            <a:r>
              <a:rPr lang="en-US" dirty="0"/>
              <a:t>, Chip, Mark McClure, Lynne Womack, and Chris Barnes. 2014. Georgia’s Forest Health Highlights Report. Forest Health Program, </a:t>
            </a:r>
            <a:r>
              <a:rPr lang="en-US" dirty="0" err="1"/>
              <a:t>Geogia</a:t>
            </a:r>
            <a:r>
              <a:rPr lang="en-US" dirty="0"/>
              <a:t> Forestry Commission. Accessed 5/3/16. </a:t>
            </a:r>
            <a:endParaRPr lang="en-US" dirty="0" smtClean="0"/>
          </a:p>
          <a:p>
            <a:pPr marL="742950" lvl="1" indent="-285750">
              <a:buFont typeface="Calibri" panose="020F0502020204030204" pitchFamily="34" charset="0"/>
              <a:buChar char="‒"/>
            </a:pPr>
            <a:r>
              <a:rPr lang="en-US" sz="1400" dirty="0" smtClean="0"/>
              <a:t>http</a:t>
            </a:r>
            <a:r>
              <a:rPr lang="en-US" sz="1400" dirty="0"/>
              <a:t>://www.fs.fed.us/foresthealth/fhm/fhh/fhh_14/GA_FHH_2014.pdf</a:t>
            </a:r>
          </a:p>
          <a:p>
            <a:pPr marL="285750" indent="-285750">
              <a:buFont typeface="Arial" panose="020B0604020202020204" pitchFamily="34" charset="0"/>
              <a:buChar char="•"/>
            </a:pPr>
            <a:r>
              <a:rPr lang="en-US" dirty="0" smtClean="0"/>
              <a:t>3. </a:t>
            </a:r>
            <a:r>
              <a:rPr lang="en-US" dirty="0" err="1" smtClean="0"/>
              <a:t>Ciesla</a:t>
            </a:r>
            <a:r>
              <a:rPr lang="en-US" dirty="0"/>
              <a:t>, William M.. 2003. </a:t>
            </a:r>
            <a:r>
              <a:rPr lang="en-US" dirty="0" err="1"/>
              <a:t>Tremex</a:t>
            </a:r>
            <a:r>
              <a:rPr lang="en-US" dirty="0"/>
              <a:t> </a:t>
            </a:r>
            <a:r>
              <a:rPr lang="en-US" dirty="0" err="1"/>
              <a:t>fuscicornis</a:t>
            </a:r>
            <a:r>
              <a:rPr lang="en-US" dirty="0"/>
              <a:t>. Pest Reports-EXFOR Database-Purdue University. Accessed 5/3/16. download.ceris.purdue.edu/file/316.</a:t>
            </a:r>
          </a:p>
          <a:p>
            <a:pPr marL="285750" indent="-285750">
              <a:buFont typeface="Arial" panose="020B0604020202020204" pitchFamily="34" charset="0"/>
              <a:buChar char="•"/>
            </a:pPr>
            <a:r>
              <a:rPr lang="en-US" dirty="0" smtClean="0"/>
              <a:t>4. Department </a:t>
            </a:r>
            <a:r>
              <a:rPr lang="en-US" dirty="0"/>
              <a:t>of Agriculture, Animal Plant Health Inspection Service, Plant Protection and Quarantine. 2011. New Pest Response Guidelines: </a:t>
            </a:r>
            <a:r>
              <a:rPr lang="en-US" dirty="0" err="1"/>
              <a:t>Tremex</a:t>
            </a:r>
            <a:r>
              <a:rPr lang="en-US" dirty="0"/>
              <a:t> Wood Wasp (</a:t>
            </a:r>
            <a:r>
              <a:rPr lang="en-US" dirty="0" err="1"/>
              <a:t>Tremex</a:t>
            </a:r>
            <a:r>
              <a:rPr lang="en-US" dirty="0"/>
              <a:t> </a:t>
            </a:r>
            <a:r>
              <a:rPr lang="en-US" dirty="0" err="1"/>
              <a:t>fuscicornis</a:t>
            </a:r>
            <a:r>
              <a:rPr lang="en-US" dirty="0"/>
              <a:t>(F.)).Washington, D.C.: Government Printing Office. Accessed 5/2/16. </a:t>
            </a:r>
            <a:endParaRPr lang="en-US" dirty="0" smtClean="0"/>
          </a:p>
          <a:p>
            <a:pPr marL="742950" lvl="1" indent="-285750">
              <a:buFont typeface="Calibri" panose="020F0502020204030204" pitchFamily="34" charset="0"/>
              <a:buChar char="‒"/>
            </a:pPr>
            <a:r>
              <a:rPr lang="en-US" sz="1400" dirty="0" smtClean="0"/>
              <a:t>http</a:t>
            </a:r>
            <a:r>
              <a:rPr lang="en-US" sz="1400" dirty="0"/>
              <a:t>://www.aphis.usda.gov/import_export/plants/manuals/online_manuals.shtml  </a:t>
            </a:r>
          </a:p>
          <a:p>
            <a:pPr marL="285750" indent="-285750">
              <a:buFont typeface="Arial" panose="020B0604020202020204" pitchFamily="34" charset="0"/>
              <a:buChar char="•"/>
            </a:pPr>
            <a:r>
              <a:rPr lang="en-US" dirty="0" smtClean="0"/>
              <a:t>5. FAO</a:t>
            </a:r>
            <a:r>
              <a:rPr lang="en-US" dirty="0"/>
              <a:t>. 2008. Forest Health &amp; Biosecurity Working Papers, Overview of Forest Pests, Chile. FAO, Rome. Accessed 5/3/16. </a:t>
            </a:r>
            <a:endParaRPr lang="en-US" dirty="0" smtClean="0"/>
          </a:p>
          <a:p>
            <a:pPr marL="742950" lvl="1" indent="-285750">
              <a:buFont typeface="Calibri" panose="020F0502020204030204" pitchFamily="34" charset="0"/>
              <a:buChar char="‒"/>
            </a:pPr>
            <a:r>
              <a:rPr lang="en-US" sz="1400" dirty="0" smtClean="0"/>
              <a:t>http</a:t>
            </a:r>
            <a:r>
              <a:rPr lang="en-US" sz="1400" dirty="0"/>
              <a:t>://www.fao.org/docrep/012/ak830e/ak830e00.pdf</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a:t>
            </a:r>
            <a:endParaRPr lang="en-US" dirty="0"/>
          </a:p>
        </p:txBody>
      </p:sp>
      <p:sp>
        <p:nvSpPr>
          <p:cNvPr id="4" name="TextBox 3"/>
          <p:cNvSpPr txBox="1"/>
          <p:nvPr/>
        </p:nvSpPr>
        <p:spPr>
          <a:xfrm>
            <a:off x="457200" y="1295400"/>
            <a:ext cx="8382000" cy="412420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6. Hardin</a:t>
            </a:r>
            <a:r>
              <a:rPr lang="en-US" dirty="0"/>
              <a:t>, Jesse A.. 2013. </a:t>
            </a:r>
            <a:r>
              <a:rPr lang="en-US" i="1" dirty="0" err="1"/>
              <a:t>Tremex</a:t>
            </a:r>
            <a:r>
              <a:rPr lang="en-US" i="1" dirty="0"/>
              <a:t> </a:t>
            </a:r>
            <a:r>
              <a:rPr lang="en-US" i="1" dirty="0" err="1"/>
              <a:t>fuscicornis</a:t>
            </a:r>
            <a:r>
              <a:rPr lang="en-US" dirty="0"/>
              <a:t> (</a:t>
            </a:r>
            <a:r>
              <a:rPr lang="en-US" dirty="0" err="1"/>
              <a:t>Fabricius</a:t>
            </a:r>
            <a:r>
              <a:rPr lang="en-US" dirty="0"/>
              <a:t>) New Pest Response Guidelines. NCSU Center for Integrated Pest Management. Accessed 5/3/16. </a:t>
            </a:r>
            <a:endParaRPr lang="en-US" dirty="0" smtClean="0"/>
          </a:p>
          <a:p>
            <a:pPr marL="742950" lvl="1" indent="-285750">
              <a:buFont typeface="Calibri" panose="020F0502020204030204" pitchFamily="34" charset="0"/>
              <a:buChar char="‒"/>
            </a:pPr>
            <a:r>
              <a:rPr lang="en-US" sz="1400" dirty="0" smtClean="0"/>
              <a:t>https</a:t>
            </a:r>
            <a:r>
              <a:rPr lang="en-US" sz="1400" dirty="0"/>
              <a:t>://www.apsnet.org/meetings/topicalmeetings/NPDRS/Documents/2013/J.%20Hardin.pdf</a:t>
            </a:r>
          </a:p>
          <a:p>
            <a:pPr marL="285750" indent="-285750">
              <a:buFont typeface="Arial" panose="020B0604020202020204" pitchFamily="34" charset="0"/>
              <a:buChar char="•"/>
            </a:pPr>
            <a:r>
              <a:rPr lang="en-US" dirty="0" smtClean="0"/>
              <a:t>7. </a:t>
            </a:r>
            <a:r>
              <a:rPr lang="en-US" dirty="0" err="1" smtClean="0"/>
              <a:t>Isebrands</a:t>
            </a:r>
            <a:r>
              <a:rPr lang="en-US" dirty="0"/>
              <a:t>, J.G., and J. Richardson. 2014. Poplars and Willows Trees for Society and the Environment. The Food and Agriculture Organization of the United Nations and CABI. </a:t>
            </a:r>
            <a:r>
              <a:rPr lang="en-US" dirty="0" err="1"/>
              <a:t>Acessed</a:t>
            </a:r>
            <a:r>
              <a:rPr lang="en-US" dirty="0"/>
              <a:t> 5/3/16. </a:t>
            </a:r>
            <a:endParaRPr lang="en-US" dirty="0" smtClean="0"/>
          </a:p>
          <a:p>
            <a:pPr marL="742950" lvl="1" indent="-285750">
              <a:buFont typeface="Calibri" panose="020F0502020204030204" pitchFamily="34" charset="0"/>
              <a:buChar char="‒"/>
            </a:pPr>
            <a:r>
              <a:rPr lang="en-US" sz="1400" dirty="0" smtClean="0"/>
              <a:t>www.poplar.ca/upload/documents/isebrands-richardson.pdf</a:t>
            </a:r>
            <a:endParaRPr lang="en-US" sz="1400" dirty="0"/>
          </a:p>
          <a:p>
            <a:pPr marL="285750" indent="-285750">
              <a:buFont typeface="Arial" panose="020B0604020202020204" pitchFamily="34" charset="0"/>
              <a:buChar char="•"/>
            </a:pPr>
            <a:r>
              <a:rPr lang="en-US" dirty="0" smtClean="0"/>
              <a:t>8. </a:t>
            </a:r>
            <a:r>
              <a:rPr lang="en-US" dirty="0" err="1" smtClean="0"/>
              <a:t>Pazoutova</a:t>
            </a:r>
            <a:r>
              <a:rPr lang="en-US" dirty="0"/>
              <a:t>, Sylvie, and Peter </a:t>
            </a:r>
            <a:r>
              <a:rPr lang="en-US" dirty="0" err="1"/>
              <a:t>Srutka</a:t>
            </a:r>
            <a:r>
              <a:rPr lang="en-US" dirty="0"/>
              <a:t>. 2007. Symbiotic relationship between </a:t>
            </a:r>
            <a:r>
              <a:rPr lang="en-US" i="1" dirty="0" err="1"/>
              <a:t>Cerrena</a:t>
            </a:r>
            <a:r>
              <a:rPr lang="en-US" i="1" dirty="0"/>
              <a:t> unicolor</a:t>
            </a:r>
            <a:r>
              <a:rPr lang="en-US" dirty="0"/>
              <a:t> and the horntail </a:t>
            </a:r>
            <a:r>
              <a:rPr lang="en-US" i="1" dirty="0" err="1"/>
              <a:t>Tremex</a:t>
            </a:r>
            <a:r>
              <a:rPr lang="en-US" i="1" dirty="0"/>
              <a:t> </a:t>
            </a:r>
            <a:r>
              <a:rPr lang="en-US" i="1" dirty="0" err="1"/>
              <a:t>fuscicornis</a:t>
            </a:r>
            <a:r>
              <a:rPr lang="en-US" dirty="0"/>
              <a:t> recorded in the Czech Republic. Czech Mycol. 59(1): 83-90. </a:t>
            </a:r>
            <a:endParaRPr lang="en-US" dirty="0" smtClean="0"/>
          </a:p>
          <a:p>
            <a:pPr marL="742950" lvl="1" indent="-285750">
              <a:buFont typeface="Calibri" panose="020F0502020204030204" pitchFamily="34" charset="0"/>
              <a:buChar char="‒"/>
            </a:pPr>
            <a:r>
              <a:rPr lang="en-US" sz="1400" dirty="0" smtClean="0"/>
              <a:t>http</a:t>
            </a:r>
            <a:r>
              <a:rPr lang="en-US" sz="1400" dirty="0"/>
              <a:t>://www.czechmycology.org/_cm/CM59107F.pdf</a:t>
            </a:r>
          </a:p>
          <a:p>
            <a:pPr marL="285750" indent="-285750">
              <a:buFont typeface="Arial" panose="020B0604020202020204" pitchFamily="34" charset="0"/>
              <a:buChar char="•"/>
            </a:pPr>
            <a:r>
              <a:rPr lang="en-US" dirty="0" smtClean="0"/>
              <a:t>9. </a:t>
            </a:r>
            <a:r>
              <a:rPr lang="en-US" dirty="0" err="1" smtClean="0"/>
              <a:t>Zieman</a:t>
            </a:r>
            <a:r>
              <a:rPr lang="en-US" dirty="0"/>
              <a:t>, Elliot A.. 2011. Distribution and Genetic Structure of </a:t>
            </a:r>
            <a:r>
              <a:rPr lang="en-US" i="1" dirty="0" err="1"/>
              <a:t>Deladenus</a:t>
            </a:r>
            <a:r>
              <a:rPr lang="en-US" dirty="0"/>
              <a:t> </a:t>
            </a:r>
            <a:r>
              <a:rPr lang="en-US" dirty="0" err="1"/>
              <a:t>proximus</a:t>
            </a:r>
            <a:r>
              <a:rPr lang="en-US" dirty="0"/>
              <a:t>, a Nematode Parasite of the </a:t>
            </a:r>
            <a:r>
              <a:rPr lang="en-US" dirty="0" err="1"/>
              <a:t>Woodwasp</a:t>
            </a:r>
            <a:r>
              <a:rPr lang="en-US" dirty="0"/>
              <a:t> </a:t>
            </a:r>
            <a:r>
              <a:rPr lang="en-US" i="1" dirty="0" err="1"/>
              <a:t>Sirex</a:t>
            </a:r>
            <a:r>
              <a:rPr lang="en-US" i="1" dirty="0"/>
              <a:t> </a:t>
            </a:r>
            <a:r>
              <a:rPr lang="en-US" i="1" dirty="0" err="1"/>
              <a:t>nigricornis</a:t>
            </a:r>
            <a:r>
              <a:rPr lang="en-US" dirty="0"/>
              <a:t> in the Eastern United States. Southern Illinois University Carbondale.</a:t>
            </a:r>
          </a:p>
          <a:p>
            <a:endParaRPr lang="en-US" dirty="0"/>
          </a:p>
        </p:txBody>
      </p:sp>
    </p:spTree>
    <p:extLst>
      <p:ext uri="{BB962C8B-B14F-4D97-AF65-F5344CB8AC3E}">
        <p14:creationId xmlns:p14="http://schemas.microsoft.com/office/powerpoint/2010/main" val="393499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Distribution of the </a:t>
            </a:r>
            <a:r>
              <a:rPr lang="en-US" dirty="0" err="1"/>
              <a:t>Tremex</a:t>
            </a:r>
            <a:r>
              <a:rPr lang="en-US" dirty="0"/>
              <a:t> </a:t>
            </a:r>
            <a:r>
              <a:rPr lang="en-US" dirty="0" err="1"/>
              <a:t>woodwasp</a:t>
            </a:r>
            <a:endParaRPr lang="en-US" dirty="0"/>
          </a:p>
        </p:txBody>
      </p:sp>
      <p:sp>
        <p:nvSpPr>
          <p:cNvPr id="4" name="TextBox 3"/>
          <p:cNvSpPr txBox="1"/>
          <p:nvPr/>
        </p:nvSpPr>
        <p:spPr>
          <a:xfrm>
            <a:off x="152400" y="6324600"/>
            <a:ext cx="5638800" cy="215444"/>
          </a:xfrm>
          <a:prstGeom prst="rect">
            <a:avLst/>
          </a:prstGeom>
          <a:noFill/>
        </p:spPr>
        <p:txBody>
          <a:bodyPr wrap="square" rtlCol="0">
            <a:spAutoFit/>
          </a:bodyPr>
          <a:lstStyle/>
          <a:p>
            <a:r>
              <a:rPr lang="en-US" sz="800" dirty="0" smtClean="0"/>
              <a:t>Image credits: Distribution map - </a:t>
            </a:r>
            <a:r>
              <a:rPr lang="en-US" sz="800" dirty="0"/>
              <a:t>http://www.cabi.org/isc/datasheet/54516 </a:t>
            </a:r>
          </a:p>
        </p:txBody>
      </p:sp>
      <p:sp>
        <p:nvSpPr>
          <p:cNvPr id="6" name="TextBox 5"/>
          <p:cNvSpPr txBox="1"/>
          <p:nvPr/>
        </p:nvSpPr>
        <p:spPr>
          <a:xfrm>
            <a:off x="685800" y="1676400"/>
            <a:ext cx="39624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Widely distributed in Europe and Asia. </a:t>
            </a:r>
          </a:p>
          <a:p>
            <a:pPr marL="285750" indent="-285750">
              <a:buFont typeface="Arial" panose="020B0604020202020204" pitchFamily="34" charset="0"/>
              <a:buChar char="•"/>
            </a:pPr>
            <a:r>
              <a:rPr lang="en-US" sz="2000" dirty="0" smtClean="0"/>
              <a:t>Introduced to Australia (1996) and Chile (2000)</a:t>
            </a:r>
            <a:endParaRPr lang="en-US" sz="2000" dirty="0"/>
          </a:p>
        </p:txBody>
      </p:sp>
      <p:sp>
        <p:nvSpPr>
          <p:cNvPr id="7" name="TextBox 6"/>
          <p:cNvSpPr txBox="1"/>
          <p:nvPr/>
        </p:nvSpPr>
        <p:spPr>
          <a:xfrm>
            <a:off x="4876800" y="3014008"/>
            <a:ext cx="34290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Introduced to Chile in 2000</a:t>
            </a:r>
          </a:p>
          <a:p>
            <a:pPr marL="285750" indent="-285750">
              <a:buFont typeface="Arial" panose="020B0604020202020204" pitchFamily="34" charset="0"/>
              <a:buChar char="•"/>
            </a:pPr>
            <a:r>
              <a:rPr lang="en-US" sz="2000" dirty="0" smtClean="0"/>
              <a:t>Caused agricultural damage from windbreak and lumber loss.</a:t>
            </a:r>
          </a:p>
          <a:p>
            <a:endParaRPr lang="en-US" sz="2000" dirty="0"/>
          </a:p>
        </p:txBody>
      </p:sp>
      <p:pic>
        <p:nvPicPr>
          <p:cNvPr id="8" name="Picture 7" descr="Distribution ma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05200"/>
            <a:ext cx="371181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1251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Distribution of the </a:t>
            </a:r>
            <a:r>
              <a:rPr lang="en-US" dirty="0" err="1"/>
              <a:t>Tremex</a:t>
            </a:r>
            <a:r>
              <a:rPr lang="en-US" dirty="0"/>
              <a:t> </a:t>
            </a:r>
            <a:r>
              <a:rPr lang="en-US" dirty="0" err="1"/>
              <a:t>woodwasp</a:t>
            </a:r>
            <a:r>
              <a:rPr lang="en-US" dirty="0" smtClean="0"/>
              <a:t> in the U.S.</a:t>
            </a:r>
            <a:endParaRPr lang="en-US" dirty="0"/>
          </a:p>
        </p:txBody>
      </p:sp>
      <p:sp>
        <p:nvSpPr>
          <p:cNvPr id="14" name="TextBox 13"/>
          <p:cNvSpPr txBox="1"/>
          <p:nvPr/>
        </p:nvSpPr>
        <p:spPr>
          <a:xfrm>
            <a:off x="152400" y="6324600"/>
            <a:ext cx="5638800" cy="215444"/>
          </a:xfrm>
          <a:prstGeom prst="rect">
            <a:avLst/>
          </a:prstGeom>
          <a:noFill/>
        </p:spPr>
        <p:txBody>
          <a:bodyPr wrap="square" rtlCol="0">
            <a:spAutoFit/>
          </a:bodyPr>
          <a:lstStyle/>
          <a:p>
            <a:r>
              <a:rPr lang="en-US" sz="800" dirty="0" smtClean="0"/>
              <a:t>Image credits</a:t>
            </a:r>
            <a:r>
              <a:rPr lang="en-US" sz="800" dirty="0"/>
              <a:t>: </a:t>
            </a:r>
            <a:r>
              <a:rPr lang="en-US" sz="800" dirty="0" smtClean="0"/>
              <a:t>Zone map – U.S. Department of Agriculture  </a:t>
            </a:r>
            <a:r>
              <a:rPr lang="en-US" sz="800" dirty="0"/>
              <a:t>http://planthardiness.ars.usda.gov/PHZMWeb/</a:t>
            </a:r>
          </a:p>
        </p:txBody>
      </p:sp>
      <p:sp>
        <p:nvSpPr>
          <p:cNvPr id="2" name="TextBox 1"/>
          <p:cNvSpPr txBox="1"/>
          <p:nvPr/>
        </p:nvSpPr>
        <p:spPr>
          <a:xfrm>
            <a:off x="6400800" y="2057400"/>
            <a:ext cx="23622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Could be introduced/not currently present.</a:t>
            </a:r>
          </a:p>
          <a:p>
            <a:endParaRPr lang="en-US" sz="2000" dirty="0"/>
          </a:p>
          <a:p>
            <a:pPr marL="285750" indent="-285750">
              <a:buFont typeface="Arial" panose="020B0604020202020204" pitchFamily="34" charset="0"/>
              <a:buChar char="•"/>
            </a:pPr>
            <a:r>
              <a:rPr lang="en-US" sz="2000" dirty="0" smtClean="0"/>
              <a:t>Estimated survival in Plant Hardiness Zones 3 to 11</a:t>
            </a:r>
          </a:p>
          <a:p>
            <a:endParaRPr lang="en-US" sz="2000" dirty="0" smtClean="0"/>
          </a:p>
          <a:p>
            <a:pPr marL="285750" indent="-285750">
              <a:buFont typeface="Arial" panose="020B0604020202020204" pitchFamily="34" charset="0"/>
              <a:buChar char="•"/>
            </a:pPr>
            <a:r>
              <a:rPr lang="en-US" sz="2000" dirty="0" smtClean="0"/>
              <a:t>Most of the U.S. within this range</a:t>
            </a:r>
            <a:endParaRPr lang="en-US" sz="2000" dirty="0"/>
          </a:p>
        </p:txBody>
      </p:sp>
      <p:pic>
        <p:nvPicPr>
          <p:cNvPr id="5" name="Picture 4" descr="Plant Hardiness Zone Map"/>
          <p:cNvPicPr/>
          <p:nvPr/>
        </p:nvPicPr>
        <p:blipFill>
          <a:blip r:embed="rId3">
            <a:extLst>
              <a:ext uri="{28A0092B-C50C-407E-A947-70E740481C1C}">
                <a14:useLocalDpi xmlns:a14="http://schemas.microsoft.com/office/drawing/2010/main" val="0"/>
              </a:ext>
            </a:extLst>
          </a:blip>
          <a:srcRect/>
          <a:stretch>
            <a:fillRect/>
          </a:stretch>
        </p:blipFill>
        <p:spPr bwMode="auto">
          <a:xfrm>
            <a:off x="190500" y="1828800"/>
            <a:ext cx="6154615"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213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media-2.web.britannica.com/eb-media/23/60423-004-AC3149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169" y="914400"/>
            <a:ext cx="2857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76200"/>
            <a:ext cx="8229600" cy="1524000"/>
          </a:xfrm>
        </p:spPr>
        <p:txBody>
          <a:bodyPr>
            <a:normAutofit/>
          </a:bodyPr>
          <a:lstStyle/>
          <a:p>
            <a:r>
              <a:rPr lang="en-US" dirty="0" smtClean="0"/>
              <a:t>Pest of Broadleaf Trees</a:t>
            </a:r>
            <a:r>
              <a:rPr lang="en-US" dirty="0"/>
              <a:t/>
            </a:r>
            <a:br>
              <a:rPr lang="en-US" dirty="0"/>
            </a:br>
            <a:endParaRPr lang="en-US" sz="4400" b="0" dirty="0">
              <a:solidFill>
                <a:schemeClr val="tx1"/>
              </a:solidFill>
            </a:endParaRPr>
          </a:p>
        </p:txBody>
      </p:sp>
      <p:sp>
        <p:nvSpPr>
          <p:cNvPr id="7" name="TextBox 6"/>
          <p:cNvSpPr txBox="1"/>
          <p:nvPr/>
        </p:nvSpPr>
        <p:spPr>
          <a:xfrm>
            <a:off x="0" y="6197025"/>
            <a:ext cx="6248400" cy="584775"/>
          </a:xfrm>
          <a:prstGeom prst="rect">
            <a:avLst/>
          </a:prstGeom>
          <a:noFill/>
        </p:spPr>
        <p:txBody>
          <a:bodyPr wrap="square" rtlCol="0">
            <a:spAutoFit/>
          </a:bodyPr>
          <a:lstStyle/>
          <a:p>
            <a:r>
              <a:rPr lang="en-US" sz="800" dirty="0" smtClean="0"/>
              <a:t>Image credits: Oak-</a:t>
            </a:r>
            <a:r>
              <a:rPr lang="en-US" sz="800" dirty="0" err="1" smtClean="0"/>
              <a:t>Encyclopaedia</a:t>
            </a:r>
            <a:r>
              <a:rPr lang="en-US" sz="800" dirty="0"/>
              <a:t> Britannica-http://</a:t>
            </a:r>
            <a:r>
              <a:rPr lang="en-US" sz="800" dirty="0" smtClean="0"/>
              <a:t>www.britannica.com/plant/oak  Poplar-</a:t>
            </a:r>
            <a:r>
              <a:rPr lang="en-US" sz="800" dirty="0" err="1" smtClean="0"/>
              <a:t>Encyclopaedia</a:t>
            </a:r>
            <a:r>
              <a:rPr lang="en-US" sz="800" dirty="0"/>
              <a:t> Britannica-http://</a:t>
            </a:r>
            <a:r>
              <a:rPr lang="en-US" sz="800" dirty="0" smtClean="0"/>
              <a:t>www.britannica.com/plant/poplar   </a:t>
            </a:r>
            <a:r>
              <a:rPr lang="en-US" sz="800" dirty="0"/>
              <a:t>Eastern cottonwood-Richard Webb-http://</a:t>
            </a:r>
            <a:r>
              <a:rPr lang="en-US" sz="800" dirty="0" smtClean="0"/>
              <a:t>www.forestryimages.org/browse/detail.cfm?imgnum=1480344  Weeping willow-</a:t>
            </a:r>
            <a:r>
              <a:rPr lang="en-US" sz="800" dirty="0" err="1" smtClean="0"/>
              <a:t>Encyclopaedia</a:t>
            </a:r>
            <a:r>
              <a:rPr lang="en-US" sz="800" dirty="0"/>
              <a:t> Britannica-http://www.britannica.com/plant/willow</a:t>
            </a:r>
          </a:p>
        </p:txBody>
      </p:sp>
      <p:sp>
        <p:nvSpPr>
          <p:cNvPr id="3" name="TextBox 2"/>
          <p:cNvSpPr txBox="1"/>
          <p:nvPr/>
        </p:nvSpPr>
        <p:spPr>
          <a:xfrm>
            <a:off x="293077" y="729734"/>
            <a:ext cx="6096000" cy="400110"/>
          </a:xfrm>
          <a:prstGeom prst="rect">
            <a:avLst/>
          </a:prstGeom>
          <a:noFill/>
        </p:spPr>
        <p:txBody>
          <a:bodyPr wrap="square" rtlCol="0">
            <a:spAutoFit/>
          </a:bodyPr>
          <a:lstStyle/>
          <a:p>
            <a:r>
              <a:rPr lang="en-US" sz="2000" dirty="0" smtClean="0"/>
              <a:t>A very wide range of trees are hosts, including:</a:t>
            </a:r>
            <a:endParaRPr lang="en-US" sz="2000" dirty="0"/>
          </a:p>
        </p:txBody>
      </p:sp>
      <p:sp>
        <p:nvSpPr>
          <p:cNvPr id="4" name="TextBox 3"/>
          <p:cNvSpPr txBox="1"/>
          <p:nvPr/>
        </p:nvSpPr>
        <p:spPr>
          <a:xfrm>
            <a:off x="195262" y="1029831"/>
            <a:ext cx="262413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oak </a:t>
            </a:r>
          </a:p>
          <a:p>
            <a:pPr marL="285750" indent="-285750">
              <a:buFont typeface="Arial" panose="020B0604020202020204" pitchFamily="34" charset="0"/>
              <a:buChar char="•"/>
            </a:pPr>
            <a:r>
              <a:rPr lang="en-US" sz="2000" dirty="0" smtClean="0"/>
              <a:t>poplar </a:t>
            </a:r>
          </a:p>
          <a:p>
            <a:pPr marL="285750" indent="-285750">
              <a:buFont typeface="Arial" panose="020B0604020202020204" pitchFamily="34" charset="0"/>
              <a:buChar char="•"/>
            </a:pPr>
            <a:r>
              <a:rPr lang="en-US" sz="2000" dirty="0" smtClean="0"/>
              <a:t>Eastern cottonwood </a:t>
            </a:r>
          </a:p>
          <a:p>
            <a:pPr marL="285750" indent="-285750">
              <a:buFont typeface="Arial" panose="020B0604020202020204" pitchFamily="34" charset="0"/>
              <a:buChar char="•"/>
            </a:pPr>
            <a:r>
              <a:rPr lang="en-US" sz="2000" dirty="0"/>
              <a:t>a</a:t>
            </a:r>
            <a:r>
              <a:rPr lang="en-US" sz="2000" dirty="0" smtClean="0"/>
              <a:t>pple</a:t>
            </a:r>
          </a:p>
          <a:p>
            <a:pPr marL="285750" indent="-285750">
              <a:buFont typeface="Arial" panose="020B0604020202020204" pitchFamily="34" charset="0"/>
              <a:buChar char="•"/>
            </a:pPr>
            <a:r>
              <a:rPr lang="en-US" sz="2000" dirty="0"/>
              <a:t>p</a:t>
            </a:r>
            <a:r>
              <a:rPr lang="en-US" sz="2000" dirty="0" smtClean="0"/>
              <a:t>ear</a:t>
            </a:r>
          </a:p>
          <a:p>
            <a:pPr marL="285750" indent="-285750">
              <a:buFont typeface="Arial" panose="020B0604020202020204" pitchFamily="34" charset="0"/>
              <a:buChar char="•"/>
            </a:pPr>
            <a:r>
              <a:rPr lang="en-US" sz="2000" dirty="0" smtClean="0"/>
              <a:t>maple </a:t>
            </a:r>
          </a:p>
          <a:p>
            <a:pPr marL="285750" indent="-285750">
              <a:buFont typeface="Arial" panose="020B0604020202020204" pitchFamily="34" charset="0"/>
              <a:buChar char="•"/>
            </a:pPr>
            <a:r>
              <a:rPr lang="en-US" sz="2000" dirty="0" smtClean="0"/>
              <a:t>willow</a:t>
            </a:r>
            <a:endParaRPr lang="en-US" sz="2000" dirty="0"/>
          </a:p>
        </p:txBody>
      </p:sp>
      <p:pic>
        <p:nvPicPr>
          <p:cNvPr id="3076" name="Picture 4" descr="http://media-2.web.britannica.com/eb-media/77/118077-004-145D89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53" y="1195448"/>
            <a:ext cx="3571847" cy="2876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82" name="Picture 10" descr="http://bugwoodcloud.org/images/3072x2048/14803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900854"/>
            <a:ext cx="3103398" cy="2068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4" name="Picture 2" descr="http://media-2.web.britannica.com/eb-media/93/9793-004-CB3C12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08" y="3222985"/>
            <a:ext cx="277177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069731" y="5495192"/>
            <a:ext cx="1676400" cy="304800"/>
          </a:xfrm>
          <a:prstGeom prst="rect">
            <a:avLst/>
          </a:prstGeom>
          <a:solidFill>
            <a:schemeClr val="tx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Oak</a:t>
            </a:r>
            <a:endParaRPr lang="en-US" dirty="0"/>
          </a:p>
        </p:txBody>
      </p:sp>
      <p:sp>
        <p:nvSpPr>
          <p:cNvPr id="6" name="Rectangle 5"/>
          <p:cNvSpPr/>
          <p:nvPr/>
        </p:nvSpPr>
        <p:spPr>
          <a:xfrm>
            <a:off x="2895600" y="1295400"/>
            <a:ext cx="1676400" cy="381000"/>
          </a:xfrm>
          <a:prstGeom prst="rect">
            <a:avLst/>
          </a:prstGeom>
          <a:solidFill>
            <a:schemeClr val="tx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Poplar</a:t>
            </a:r>
            <a:endParaRPr lang="en-US" dirty="0"/>
          </a:p>
        </p:txBody>
      </p:sp>
      <p:sp>
        <p:nvSpPr>
          <p:cNvPr id="8" name="Rectangle 7"/>
          <p:cNvSpPr/>
          <p:nvPr/>
        </p:nvSpPr>
        <p:spPr>
          <a:xfrm>
            <a:off x="4419600" y="5495192"/>
            <a:ext cx="2743200" cy="304800"/>
          </a:xfrm>
          <a:prstGeom prst="rect">
            <a:avLst/>
          </a:prstGeom>
          <a:solidFill>
            <a:schemeClr val="tx1">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Eastern cottonwood</a:t>
            </a:r>
            <a:endParaRPr lang="en-US" dirty="0"/>
          </a:p>
        </p:txBody>
      </p:sp>
      <p:sp>
        <p:nvSpPr>
          <p:cNvPr id="9" name="Rectangle 8"/>
          <p:cNvSpPr/>
          <p:nvPr/>
        </p:nvSpPr>
        <p:spPr>
          <a:xfrm>
            <a:off x="6629400" y="3429000"/>
            <a:ext cx="1600200" cy="304800"/>
          </a:xfrm>
          <a:prstGeom prst="rect">
            <a:avLst/>
          </a:prstGeom>
          <a:solidFill>
            <a:schemeClr val="tx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Willow</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Damage </a:t>
            </a:r>
            <a:endParaRPr lang="en-US" dirty="0"/>
          </a:p>
        </p:txBody>
      </p:sp>
      <p:sp>
        <p:nvSpPr>
          <p:cNvPr id="5" name="TextBox 4"/>
          <p:cNvSpPr txBox="1"/>
          <p:nvPr/>
        </p:nvSpPr>
        <p:spPr>
          <a:xfrm>
            <a:off x="38100" y="6396335"/>
            <a:ext cx="5829300" cy="338554"/>
          </a:xfrm>
          <a:prstGeom prst="rect">
            <a:avLst/>
          </a:prstGeom>
          <a:noFill/>
        </p:spPr>
        <p:txBody>
          <a:bodyPr wrap="square" rtlCol="0">
            <a:spAutoFit/>
          </a:bodyPr>
          <a:lstStyle/>
          <a:p>
            <a:r>
              <a:rPr lang="en-US" sz="800" dirty="0" smtClean="0"/>
              <a:t>Image credits: </a:t>
            </a:r>
            <a:r>
              <a:rPr lang="en-US" sz="800" dirty="0"/>
              <a:t>Whitney </a:t>
            </a:r>
            <a:r>
              <a:rPr lang="en-US" sz="800" dirty="0" err="1"/>
              <a:t>Cranshaw</a:t>
            </a:r>
            <a:r>
              <a:rPr lang="en-US" sz="800" dirty="0"/>
              <a:t>, Colorado State University, Bugwood.org</a:t>
            </a:r>
            <a:r>
              <a:rPr lang="en-US" sz="800" dirty="0" smtClean="0"/>
              <a:t> </a:t>
            </a:r>
            <a:endParaRPr lang="en-US" sz="800" dirty="0"/>
          </a:p>
          <a:p>
            <a:endParaRPr lang="en-US" sz="800" dirty="0" smtClean="0"/>
          </a:p>
        </p:txBody>
      </p:sp>
      <p:sp>
        <p:nvSpPr>
          <p:cNvPr id="3" name="TextBox 2"/>
          <p:cNvSpPr txBox="1"/>
          <p:nvPr/>
        </p:nvSpPr>
        <p:spPr>
          <a:xfrm>
            <a:off x="4800600" y="1534180"/>
            <a:ext cx="3429000" cy="523220"/>
          </a:xfrm>
          <a:prstGeom prst="rect">
            <a:avLst/>
          </a:prstGeom>
          <a:noFill/>
        </p:spPr>
        <p:txBody>
          <a:bodyPr wrap="square" rtlCol="0">
            <a:spAutoFit/>
          </a:bodyPr>
          <a:lstStyle/>
          <a:p>
            <a:r>
              <a:rPr lang="en-US" sz="2800" dirty="0" smtClean="0"/>
              <a:t>Look for</a:t>
            </a:r>
            <a:r>
              <a:rPr lang="en-US" sz="2400" dirty="0" smtClean="0"/>
              <a:t>:</a:t>
            </a:r>
            <a:endParaRPr lang="en-US" sz="2400" dirty="0"/>
          </a:p>
        </p:txBody>
      </p:sp>
      <p:sp>
        <p:nvSpPr>
          <p:cNvPr id="6" name="TextBox 5"/>
          <p:cNvSpPr txBox="1"/>
          <p:nvPr/>
        </p:nvSpPr>
        <p:spPr>
          <a:xfrm>
            <a:off x="5105400" y="2279809"/>
            <a:ext cx="3810000"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Holes 5-6mm</a:t>
            </a:r>
          </a:p>
          <a:p>
            <a:pPr marL="285750" indent="-285750">
              <a:buFont typeface="Arial" panose="020B0604020202020204" pitchFamily="34" charset="0"/>
              <a:buChar char="•"/>
            </a:pPr>
            <a:r>
              <a:rPr lang="en-US" sz="2400" dirty="0" smtClean="0"/>
              <a:t>Die back</a:t>
            </a:r>
          </a:p>
          <a:p>
            <a:pPr marL="285750" indent="-285750">
              <a:buFont typeface="Arial" panose="020B0604020202020204" pitchFamily="34" charset="0"/>
              <a:buChar char="•"/>
            </a:pPr>
            <a:r>
              <a:rPr lang="en-US" sz="2400" dirty="0" smtClean="0"/>
              <a:t>Yellow, wilted, or dying leaves</a:t>
            </a:r>
          </a:p>
          <a:p>
            <a:pPr marL="285750" indent="-285750">
              <a:buFont typeface="Arial" panose="020B0604020202020204" pitchFamily="34" charset="0"/>
              <a:buChar char="•"/>
            </a:pPr>
            <a:r>
              <a:rPr lang="en-US" sz="2400" dirty="0" smtClean="0"/>
              <a:t>Tree death</a:t>
            </a:r>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14" y="1295400"/>
            <a:ext cx="4468386" cy="42560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3991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609600" y="1143000"/>
            <a:ext cx="2438400" cy="762000"/>
          </a:xfrm>
        </p:spPr>
        <p:txBody>
          <a:bodyPr/>
          <a:lstStyle/>
          <a:p>
            <a:r>
              <a:rPr lang="en-US" dirty="0" smtClean="0"/>
              <a:t>Larvae</a:t>
            </a:r>
          </a:p>
          <a:p>
            <a:pPr marL="457200" lvl="1" indent="0">
              <a:buNone/>
            </a:pPr>
            <a:endParaRPr lang="en-US" dirty="0" smtClean="0"/>
          </a:p>
        </p:txBody>
      </p:sp>
      <p:sp>
        <p:nvSpPr>
          <p:cNvPr id="5" name="TextBox 4"/>
          <p:cNvSpPr txBox="1"/>
          <p:nvPr/>
        </p:nvSpPr>
        <p:spPr>
          <a:xfrm>
            <a:off x="7166" y="6477000"/>
            <a:ext cx="4724400" cy="215444"/>
          </a:xfrm>
          <a:prstGeom prst="rect">
            <a:avLst/>
          </a:prstGeom>
          <a:noFill/>
        </p:spPr>
        <p:txBody>
          <a:bodyPr wrap="square" rtlCol="0">
            <a:spAutoFit/>
          </a:bodyPr>
          <a:lstStyle/>
          <a:p>
            <a:r>
              <a:rPr lang="en-US" sz="800" dirty="0" smtClean="0"/>
              <a:t>Image credits: Charley </a:t>
            </a:r>
            <a:r>
              <a:rPr lang="en-US" sz="800" dirty="0" err="1" smtClean="0"/>
              <a:t>Eiseman</a:t>
            </a:r>
            <a:r>
              <a:rPr lang="en-US" sz="800" dirty="0" smtClean="0"/>
              <a:t> -</a:t>
            </a:r>
            <a:r>
              <a:rPr lang="en-US" sz="800" i="1" dirty="0" smtClean="0"/>
              <a:t>T. </a:t>
            </a:r>
            <a:r>
              <a:rPr lang="en-US" sz="800" i="1" dirty="0" err="1" smtClean="0"/>
              <a:t>columba</a:t>
            </a:r>
            <a:r>
              <a:rPr lang="en-US" sz="800" i="1" dirty="0" smtClean="0"/>
              <a:t> larva -</a:t>
            </a:r>
            <a:r>
              <a:rPr lang="en-US" sz="800" dirty="0" smtClean="0"/>
              <a:t> </a:t>
            </a:r>
            <a:r>
              <a:rPr lang="en-US" sz="800" dirty="0"/>
              <a:t>http://bugguide.net/node/view/36832/bgimage?from=24</a:t>
            </a:r>
            <a:r>
              <a:rPr lang="en-US" sz="800" dirty="0" smtClean="0"/>
              <a:t> </a:t>
            </a:r>
          </a:p>
        </p:txBody>
      </p:sp>
      <p:pic>
        <p:nvPicPr>
          <p:cNvPr id="6" name="Picture 5" descr="Larva in red maple - Tremex columba"/>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19200"/>
            <a:ext cx="5334000" cy="445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990600" y="1600200"/>
            <a:ext cx="2895600"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t>Inside of tree in galleries</a:t>
            </a:r>
          </a:p>
          <a:p>
            <a:pPr marL="285750" indent="-285750">
              <a:lnSpc>
                <a:spcPct val="150000"/>
              </a:lnSpc>
              <a:buFont typeface="Arial" panose="020B0604020202020204" pitchFamily="34" charset="0"/>
              <a:buChar char="•"/>
            </a:pPr>
            <a:r>
              <a:rPr lang="en-US" sz="2000" dirty="0" smtClean="0"/>
              <a:t>Cream colored</a:t>
            </a:r>
          </a:p>
          <a:p>
            <a:pPr marL="285750" indent="-285750">
              <a:lnSpc>
                <a:spcPct val="150000"/>
              </a:lnSpc>
              <a:buFont typeface="Arial" panose="020B0604020202020204" pitchFamily="34" charset="0"/>
              <a:buChar char="•"/>
            </a:pPr>
            <a:r>
              <a:rPr lang="en-US" sz="2000" dirty="0" smtClean="0"/>
              <a:t>3-4cm long</a:t>
            </a:r>
          </a:p>
          <a:p>
            <a:pPr marL="285750" indent="-285750">
              <a:lnSpc>
                <a:spcPct val="150000"/>
              </a:lnSpc>
              <a:buFont typeface="Arial" panose="020B0604020202020204" pitchFamily="34" charset="0"/>
              <a:buChar char="•"/>
            </a:pPr>
            <a:r>
              <a:rPr lang="en-US" sz="2000" dirty="0" smtClean="0"/>
              <a:t>Spine at the end of abdomen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5452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990600" y="1219201"/>
            <a:ext cx="1752600" cy="609600"/>
          </a:xfrm>
        </p:spPr>
        <p:txBody>
          <a:bodyPr/>
          <a:lstStyle/>
          <a:p>
            <a:r>
              <a:rPr lang="en-US" sz="2800" dirty="0" smtClean="0"/>
              <a:t>Adults </a:t>
            </a:r>
          </a:p>
          <a:p>
            <a:pPr lvl="1"/>
            <a:endParaRPr lang="en-US" dirty="0" smtClean="0"/>
          </a:p>
          <a:p>
            <a:pPr marL="457200" lvl="1" indent="0">
              <a:buNone/>
            </a:pPr>
            <a:endParaRPr lang="en-US" dirty="0"/>
          </a:p>
        </p:txBody>
      </p:sp>
      <p:pic>
        <p:nvPicPr>
          <p:cNvPr id="6" name="Picture 5" descr="Adult wood-wasp (Museum set specimen).">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270492"/>
            <a:ext cx="2372457"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31885" y="6400800"/>
            <a:ext cx="5638800" cy="215444"/>
          </a:xfrm>
          <a:prstGeom prst="rect">
            <a:avLst/>
          </a:prstGeom>
          <a:noFill/>
        </p:spPr>
        <p:txBody>
          <a:bodyPr wrap="square" rtlCol="0">
            <a:spAutoFit/>
          </a:bodyPr>
          <a:lstStyle/>
          <a:p>
            <a:r>
              <a:rPr lang="en-US" sz="800" dirty="0" smtClean="0"/>
              <a:t>Image credits:  </a:t>
            </a:r>
            <a:r>
              <a:rPr lang="en-US" sz="800" dirty="0"/>
              <a:t>http://www.cabi.org/isc/datasheet/54516 </a:t>
            </a:r>
          </a:p>
        </p:txBody>
      </p:sp>
      <p:sp>
        <p:nvSpPr>
          <p:cNvPr id="4" name="TextBox 3"/>
          <p:cNvSpPr txBox="1"/>
          <p:nvPr/>
        </p:nvSpPr>
        <p:spPr>
          <a:xfrm>
            <a:off x="3408485" y="1900535"/>
            <a:ext cx="1696915" cy="461665"/>
          </a:xfrm>
          <a:prstGeom prst="rect">
            <a:avLst/>
          </a:prstGeom>
          <a:noFill/>
        </p:spPr>
        <p:txBody>
          <a:bodyPr wrap="square" rtlCol="0">
            <a:spAutoFit/>
          </a:bodyPr>
          <a:lstStyle/>
          <a:p>
            <a:r>
              <a:rPr lang="en-US" sz="2400" dirty="0" smtClean="0"/>
              <a:t>Females:</a:t>
            </a:r>
            <a:endParaRPr lang="en-US" sz="2400" dirty="0"/>
          </a:p>
        </p:txBody>
      </p:sp>
      <p:sp>
        <p:nvSpPr>
          <p:cNvPr id="5" name="TextBox 4"/>
          <p:cNvSpPr txBox="1"/>
          <p:nvPr/>
        </p:nvSpPr>
        <p:spPr>
          <a:xfrm>
            <a:off x="609600" y="1900535"/>
            <a:ext cx="1198685" cy="461665"/>
          </a:xfrm>
          <a:prstGeom prst="rect">
            <a:avLst/>
          </a:prstGeom>
          <a:noFill/>
        </p:spPr>
        <p:txBody>
          <a:bodyPr wrap="square" rtlCol="0">
            <a:spAutoFit/>
          </a:bodyPr>
          <a:lstStyle/>
          <a:p>
            <a:r>
              <a:rPr lang="en-US" sz="2400" dirty="0" smtClean="0"/>
              <a:t>Males:</a:t>
            </a:r>
            <a:endParaRPr lang="en-US" sz="2400" dirty="0"/>
          </a:p>
        </p:txBody>
      </p:sp>
      <p:sp>
        <p:nvSpPr>
          <p:cNvPr id="8" name="TextBox 7"/>
          <p:cNvSpPr txBox="1"/>
          <p:nvPr/>
        </p:nvSpPr>
        <p:spPr>
          <a:xfrm>
            <a:off x="762000" y="2483584"/>
            <a:ext cx="27432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11-29mm long</a:t>
            </a:r>
          </a:p>
          <a:p>
            <a:pPr marL="285750" indent="-285750">
              <a:buFont typeface="Arial" panose="020B0604020202020204" pitchFamily="34" charset="0"/>
              <a:buChar char="•"/>
            </a:pPr>
            <a:r>
              <a:rPr lang="en-US" sz="2000" dirty="0" smtClean="0"/>
              <a:t>Solid black</a:t>
            </a:r>
          </a:p>
          <a:p>
            <a:pPr marL="285750" indent="-285750">
              <a:buFont typeface="Arial" panose="020B0604020202020204" pitchFamily="34" charset="0"/>
              <a:buChar char="•"/>
            </a:pPr>
            <a:r>
              <a:rPr lang="en-US" sz="2000" dirty="0" smtClean="0"/>
              <a:t>Metallic sheen</a:t>
            </a:r>
          </a:p>
          <a:p>
            <a:pPr marL="285750" indent="-285750">
              <a:buFont typeface="Arial" panose="020B0604020202020204" pitchFamily="34" charset="0"/>
              <a:buChar char="•"/>
            </a:pPr>
            <a:r>
              <a:rPr lang="en-US" sz="2000" dirty="0" smtClean="0"/>
              <a:t>Brown wings</a:t>
            </a:r>
          </a:p>
          <a:p>
            <a:pPr marL="285750" indent="-285750">
              <a:buFont typeface="Arial" panose="020B0604020202020204" pitchFamily="34" charset="0"/>
              <a:buChar char="•"/>
            </a:pPr>
            <a:r>
              <a:rPr lang="en-US" sz="2000" dirty="0" smtClean="0"/>
              <a:t>Thorn-like </a:t>
            </a:r>
            <a:r>
              <a:rPr lang="en-US" sz="2000" dirty="0" err="1" smtClean="0"/>
              <a:t>tergite</a:t>
            </a:r>
            <a:endParaRPr lang="en-US" sz="2000" dirty="0"/>
          </a:p>
        </p:txBody>
      </p:sp>
      <p:sp>
        <p:nvSpPr>
          <p:cNvPr id="9" name="TextBox 8"/>
          <p:cNvSpPr txBox="1"/>
          <p:nvPr/>
        </p:nvSpPr>
        <p:spPr>
          <a:xfrm>
            <a:off x="3505200" y="2480608"/>
            <a:ext cx="32766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14-40mm long</a:t>
            </a:r>
          </a:p>
          <a:p>
            <a:pPr marL="285750" indent="-285750">
              <a:buFont typeface="Arial" panose="020B0604020202020204" pitchFamily="34" charset="0"/>
              <a:buChar char="•"/>
            </a:pPr>
            <a:r>
              <a:rPr lang="en-US" sz="2000" dirty="0" smtClean="0"/>
              <a:t>Dark head and thorax</a:t>
            </a:r>
          </a:p>
          <a:p>
            <a:pPr marL="285750" indent="-285750">
              <a:buFont typeface="Arial" panose="020B0604020202020204" pitchFamily="34" charset="0"/>
              <a:buChar char="•"/>
            </a:pPr>
            <a:r>
              <a:rPr lang="en-US" sz="2000" dirty="0" smtClean="0"/>
              <a:t>Orange-yellow abdomen with black banding</a:t>
            </a:r>
          </a:p>
          <a:p>
            <a:pPr marL="285750" indent="-285750">
              <a:buFont typeface="Arial" panose="020B0604020202020204" pitchFamily="34" charset="0"/>
              <a:buChar char="•"/>
            </a:pPr>
            <a:r>
              <a:rPr lang="en-US" sz="2000" dirty="0" smtClean="0"/>
              <a:t>Light brown wings</a:t>
            </a:r>
          </a:p>
          <a:p>
            <a:pPr marL="285750" indent="-285750">
              <a:buFont typeface="Arial" panose="020B0604020202020204" pitchFamily="34" charset="0"/>
              <a:buChar char="•"/>
            </a:pPr>
            <a:r>
              <a:rPr lang="en-US" sz="2000" dirty="0" smtClean="0"/>
              <a:t>Stout ovipositor</a:t>
            </a:r>
            <a:endParaRPr lang="en-US" sz="2000" dirty="0"/>
          </a:p>
        </p:txBody>
      </p:sp>
    </p:spTree>
    <p:extLst>
      <p:ext uri="{BB962C8B-B14F-4D97-AF65-F5344CB8AC3E}">
        <p14:creationId xmlns:p14="http://schemas.microsoft.com/office/powerpoint/2010/main" val="404015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Lookalikes - Adults</a:t>
            </a:r>
            <a:endParaRPr lang="en-US" dirty="0"/>
          </a:p>
        </p:txBody>
      </p:sp>
      <p:sp>
        <p:nvSpPr>
          <p:cNvPr id="5" name="TextBox 4"/>
          <p:cNvSpPr txBox="1"/>
          <p:nvPr/>
        </p:nvSpPr>
        <p:spPr>
          <a:xfrm>
            <a:off x="37224" y="6265277"/>
            <a:ext cx="6096000" cy="338554"/>
          </a:xfrm>
          <a:prstGeom prst="rect">
            <a:avLst/>
          </a:prstGeom>
          <a:noFill/>
        </p:spPr>
        <p:txBody>
          <a:bodyPr wrap="square" rtlCol="0">
            <a:spAutoFit/>
          </a:bodyPr>
          <a:lstStyle/>
          <a:p>
            <a:r>
              <a:rPr lang="en-US" sz="800" dirty="0" smtClean="0"/>
              <a:t>Image credits:  </a:t>
            </a:r>
            <a:r>
              <a:rPr lang="en-US" sz="800" dirty="0"/>
              <a:t>Pest and Diseases Image Library, Bugwood.org</a:t>
            </a:r>
            <a:r>
              <a:rPr lang="en-US" sz="800" dirty="0" smtClean="0"/>
              <a:t> Image 2: </a:t>
            </a:r>
            <a:r>
              <a:rPr lang="en-US" sz="800" dirty="0"/>
              <a:t>Pennsylvania Department of Conservation and Natural Resources - Forestry , Bugwood.org</a:t>
            </a:r>
          </a:p>
        </p:txBody>
      </p:sp>
      <p:sp>
        <p:nvSpPr>
          <p:cNvPr id="3" name="TextBox 2"/>
          <p:cNvSpPr txBox="1"/>
          <p:nvPr/>
        </p:nvSpPr>
        <p:spPr>
          <a:xfrm>
            <a:off x="1553307" y="1524000"/>
            <a:ext cx="2409093" cy="646331"/>
          </a:xfrm>
          <a:prstGeom prst="rect">
            <a:avLst/>
          </a:prstGeom>
          <a:noFill/>
        </p:spPr>
        <p:txBody>
          <a:bodyPr wrap="square" rtlCol="0">
            <a:spAutoFit/>
          </a:bodyPr>
          <a:lstStyle/>
          <a:p>
            <a:r>
              <a:rPr lang="en-US" i="1" dirty="0" err="1" smtClean="0"/>
              <a:t>Tremex</a:t>
            </a:r>
            <a:r>
              <a:rPr lang="en-US" i="1" dirty="0" smtClean="0"/>
              <a:t> </a:t>
            </a:r>
            <a:r>
              <a:rPr lang="en-US" i="1" dirty="0" err="1" smtClean="0"/>
              <a:t>columba</a:t>
            </a:r>
            <a:r>
              <a:rPr lang="en-US" i="1" dirty="0" smtClean="0"/>
              <a:t> –</a:t>
            </a:r>
          </a:p>
          <a:p>
            <a:r>
              <a:rPr lang="en-US" dirty="0" err="1" smtClean="0"/>
              <a:t>Pidgon</a:t>
            </a:r>
            <a:r>
              <a:rPr lang="en-US" dirty="0" smtClean="0"/>
              <a:t> </a:t>
            </a:r>
            <a:r>
              <a:rPr lang="en-US" dirty="0" err="1" smtClean="0"/>
              <a:t>Tremex</a:t>
            </a:r>
            <a:endParaRPr lang="en-US"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09091"/>
            <a:ext cx="4303101" cy="3545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500" y="1295401"/>
            <a:ext cx="4174149" cy="2405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733312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43416</TotalTime>
  <Words>3188</Words>
  <Application>Microsoft Office PowerPoint</Application>
  <PresentationFormat>On-screen Show (4:3)</PresentationFormat>
  <Paragraphs>272</Paragraphs>
  <Slides>21</Slides>
  <Notes>19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21</vt:i4>
      </vt:variant>
    </vt:vector>
  </HeadingPairs>
  <TitlesOfParts>
    <vt:vector size="30" baseType="lpstr">
      <vt:lpstr>ＭＳ Ｐゴシック</vt:lpstr>
      <vt:lpstr>Arial</vt:lpstr>
      <vt:lpstr>Calibri</vt:lpstr>
      <vt:lpstr>template example</vt:lpstr>
      <vt:lpstr>1_template example</vt:lpstr>
      <vt:lpstr>2_template example</vt:lpstr>
      <vt:lpstr>3_template example</vt:lpstr>
      <vt:lpstr>Custom Design</vt:lpstr>
      <vt:lpstr>Protect US PP 4</vt:lpstr>
      <vt:lpstr>Tremex woodwasp Tremex fuscicornis</vt:lpstr>
      <vt:lpstr>Tremex woodwasp</vt:lpstr>
      <vt:lpstr>Global Distribution of the Tremex woodwasp</vt:lpstr>
      <vt:lpstr>Distribution of the Tremex woodwasp in the U.S.</vt:lpstr>
      <vt:lpstr>Pest of Broadleaf Trees </vt:lpstr>
      <vt:lpstr>Damage </vt:lpstr>
      <vt:lpstr>Identification </vt:lpstr>
      <vt:lpstr>Identification </vt:lpstr>
      <vt:lpstr>Lookalikes - Adults</vt:lpstr>
      <vt:lpstr>Life cycle</vt:lpstr>
      <vt:lpstr>Monitoring </vt:lpstr>
      <vt:lpstr>Biological Control</vt:lpstr>
      <vt:lpstr>Cultural Control</vt:lpstr>
      <vt:lpstr>Suspect Sample Submissions</vt:lpstr>
      <vt:lpstr>Communications</vt:lpstr>
      <vt:lpstr>Author and Publication Dates</vt:lpstr>
      <vt:lpstr>Reviewers</vt:lpstr>
      <vt:lpstr>PowerPoint Presentation</vt:lpstr>
      <vt:lpstr>Our Partners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2671</cp:revision>
  <dcterms:created xsi:type="dcterms:W3CDTF">2011-05-04T16:26:50Z</dcterms:created>
  <dcterms:modified xsi:type="dcterms:W3CDTF">2017-01-31T15:55:24Z</dcterms:modified>
</cp:coreProperties>
</file>