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57" r:id="rId3"/>
    <p:sldId id="258" r:id="rId4"/>
    <p:sldId id="259" r:id="rId5"/>
    <p:sldId id="293" r:id="rId6"/>
    <p:sldId id="260" r:id="rId7"/>
    <p:sldId id="261" r:id="rId8"/>
    <p:sldId id="262" r:id="rId9"/>
    <p:sldId id="281" r:id="rId10"/>
    <p:sldId id="282" r:id="rId11"/>
    <p:sldId id="290" r:id="rId12"/>
    <p:sldId id="291" r:id="rId13"/>
    <p:sldId id="284" r:id="rId14"/>
    <p:sldId id="264" r:id="rId15"/>
    <p:sldId id="265" r:id="rId16"/>
    <p:sldId id="294" r:id="rId17"/>
    <p:sldId id="289" r:id="rId18"/>
    <p:sldId id="295" r:id="rId19"/>
    <p:sldId id="287" r:id="rId20"/>
    <p:sldId id="288" r:id="rId21"/>
    <p:sldId id="266" r:id="rId22"/>
    <p:sldId id="267" r:id="rId23"/>
    <p:sldId id="268" r:id="rId24"/>
    <p:sldId id="269" r:id="rId25"/>
    <p:sldId id="270" r:id="rId26"/>
    <p:sldId id="292" r:id="rId27"/>
    <p:sldId id="285" r:id="rId28"/>
    <p:sldId id="286"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9" autoAdjust="0"/>
    <p:restoredTop sz="48910" autoAdjust="0"/>
  </p:normalViewPr>
  <p:slideViewPr>
    <p:cSldViewPr>
      <p:cViewPr varScale="1">
        <p:scale>
          <a:sx n="51" d="100"/>
          <a:sy n="51" d="100"/>
        </p:scale>
        <p:origin x="-327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A20796F-2D31-44CE-AC91-E9F823E8C3CE}" type="datetimeFigureOut">
              <a:rPr lang="en-US"/>
              <a:pPr>
                <a:defRPr/>
              </a:pPr>
              <a:t>9/1/2013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DC1627F-EAB4-4E48-9418-3AC08F241A0F}" type="slidenum">
              <a:rPr lang="en-US"/>
              <a:pPr>
                <a:defRPr/>
              </a:pPr>
              <a:t>‹#›</a:t>
            </a:fld>
            <a:endParaRPr lang="en-US" dirty="0"/>
          </a:p>
        </p:txBody>
      </p:sp>
    </p:spTree>
    <p:extLst>
      <p:ext uri="{BB962C8B-B14F-4D97-AF65-F5344CB8AC3E}">
        <p14:creationId xmlns:p14="http://schemas.microsoft.com/office/powerpoint/2010/main" val="9166713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National Science Education Life Science Standards: </a:t>
            </a:r>
          </a:p>
          <a:p>
            <a:pPr eaLnBrk="1" hangingPunct="1">
              <a:spcBef>
                <a:spcPct val="0"/>
              </a:spcBef>
            </a:pPr>
            <a:r>
              <a:rPr lang="en-US" smtClean="0"/>
              <a:t>Grades 5-8:</a:t>
            </a:r>
          </a:p>
          <a:p>
            <a:pPr eaLnBrk="1" hangingPunct="1">
              <a:spcBef>
                <a:spcPct val="0"/>
              </a:spcBef>
            </a:pPr>
            <a:r>
              <a:rPr lang="en-US" smtClean="0"/>
              <a:t>The number of organisms an ecosystem can support depends on the resources available and abiotic factors, such as quantity of light and water, range of temperatures, and soil composition. Given adequate biotic and abiotic resources and no disease or predators, populations (including humans) increase at rapid rates. Lack of resources and other factors, such as predation and climate, limit the growth of populations in specific niches in the ecosystem.</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Sunshine state standards covered:</a:t>
            </a:r>
          </a:p>
          <a:p>
            <a:pPr eaLnBrk="1" hangingPunct="1">
              <a:spcBef>
                <a:spcPct val="0"/>
              </a:spcBef>
            </a:pPr>
            <a:r>
              <a:rPr lang="en-US" smtClean="0"/>
              <a:t>SC.7.L.17.3 - Describe and investigate various limiting factors in the local ecosystem and their impact on native populations, including food, shelter, water, space, disease, parasitism, predation, and nesting sites.</a:t>
            </a:r>
            <a:br>
              <a:rPr lang="en-US" smtClean="0"/>
            </a:br>
            <a:endParaRPr lang="en-US" smtClean="0"/>
          </a:p>
          <a:p>
            <a:pPr eaLnBrk="1" hangingPunct="1">
              <a:spcBef>
                <a:spcPct val="0"/>
              </a:spcBef>
            </a:pPr>
            <a:r>
              <a:rPr lang="en-US" smtClean="0"/>
              <a:t/>
            </a:r>
            <a:br>
              <a:rPr lang="en-US" smtClean="0"/>
            </a:br>
            <a:r>
              <a:rPr lang="en-US" smtClean="0"/>
              <a:t>The focus of this presentation is how invasive species can affect the population growth of native species through disease (or disease transmission), competition, and predation.  </a:t>
            </a:r>
            <a:br>
              <a:rPr lang="en-US" smtClean="0"/>
            </a:br>
            <a:endParaRPr lang="en-US" smtClean="0"/>
          </a:p>
          <a:p>
            <a:pPr eaLnBrk="1" hangingPunct="1">
              <a:spcBef>
                <a:spcPct val="0"/>
              </a:spcBef>
            </a:pPr>
            <a:r>
              <a:rPr lang="en-US" smtClean="0"/>
              <a:t>The text provided at the bottom of the slide is meant to aid the presenter.  It is not meant to be read verbatim.  Please feel free to go into more detail or less detail as needed.</a:t>
            </a:r>
          </a:p>
        </p:txBody>
      </p:sp>
      <p:sp>
        <p:nvSpPr>
          <p:cNvPr id="317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AA8019D-12E4-48A8-8926-660EFCF35509}" type="slidenum">
              <a:rPr lang="en-US"/>
              <a:pPr fontAlgn="base">
                <a:spcBef>
                  <a:spcPct val="0"/>
                </a:spcBef>
                <a:spcAft>
                  <a:spcPct val="0"/>
                </a:spcAft>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eaLnBrk="1" hangingPunct="1">
              <a:defRPr/>
            </a:pPr>
            <a:r>
              <a:rPr lang="en-US" dirty="0" smtClean="0"/>
              <a:t>The red imported fire ant (</a:t>
            </a:r>
            <a:r>
              <a:rPr lang="en-US" i="1" dirty="0" smtClean="0"/>
              <a:t>Solenopsis invicta</a:t>
            </a:r>
            <a:r>
              <a:rPr lang="en-US" dirty="0" smtClean="0"/>
              <a:t>) is a native of South America, but was introduced in North America (Mobile, Alabama) in the 1930’s probably through soil that was used for ship’s ballasts.  Ballasts are weights that are added to a ship to make it more stable when crossing the ocean.  In the past, things like bricks and boxes of soil were used as ballast.  As a result, this invasive species has also been introduced to Australia, New Zealand, and some of the Caribbean Islands.  </a:t>
            </a:r>
          </a:p>
          <a:p>
            <a:pPr eaLnBrk="1" hangingPunct="1">
              <a:defRPr/>
            </a:pPr>
            <a:r>
              <a:rPr lang="en-US" dirty="0" smtClean="0"/>
              <a:t> </a:t>
            </a:r>
          </a:p>
          <a:p>
            <a:pPr eaLnBrk="1" hangingPunct="1">
              <a:defRPr/>
            </a:pPr>
            <a:r>
              <a:rPr lang="en-US" dirty="0" smtClean="0"/>
              <a:t>The insects vary in size from 1/16 inch to almost 1/4 inch and are mostly red with black in color.  The mounds that these ants make can also vary in size, but rarely exceed 18 inches in diameter. </a:t>
            </a:r>
          </a:p>
          <a:p>
            <a:pPr eaLnBrk="1" hangingPunct="1">
              <a:defRPr/>
            </a:pPr>
            <a:r>
              <a:rPr lang="en-US" dirty="0" smtClean="0"/>
              <a:t> </a:t>
            </a:r>
          </a:p>
          <a:p>
            <a:pPr eaLnBrk="1" hangingPunct="1">
              <a:defRPr/>
            </a:pPr>
            <a:r>
              <a:rPr lang="en-US" dirty="0" smtClean="0"/>
              <a:t> This invasive insect has had a profound effect on both the invertebrate and vertebrate populations where it has been introduced.  Because they are so aggressive towards other species within their territory, fire ants outcompete many native ant species for resources.  Several of these native ant species that the fire ant outcompetes aid in seed dispersal and pollination of certain native plant species. </a:t>
            </a:r>
          </a:p>
          <a:p>
            <a:pPr eaLnBrk="1" hangingPunct="1">
              <a:defRPr/>
            </a:pPr>
            <a:endParaRPr lang="en-US" dirty="0" smtClean="0"/>
          </a:p>
          <a:p>
            <a:pPr eaLnBrk="1" hangingPunct="1">
              <a:defRPr/>
            </a:pPr>
            <a:r>
              <a:rPr lang="en-US" dirty="0" smtClean="0"/>
              <a:t>In addition, they are aggressive generalist predators that feed on birds (particularly the nestlings and eggs), lizards, small mammals, and frogs. They can also consume the beneficial insects you would like to keep in your garden.  Furthermore, they have been documented to cause crop damage and damage to mechanical harvesting systems. </a:t>
            </a:r>
          </a:p>
          <a:p>
            <a:pPr eaLnBrk="1" hangingPunct="1">
              <a:defRPr/>
            </a:pPr>
            <a:endParaRPr lang="en-US" dirty="0" smtClean="0"/>
          </a:p>
          <a:p>
            <a:pPr eaLnBrk="1" hangingPunct="1">
              <a:defRPr/>
            </a:pPr>
            <a:r>
              <a:rPr lang="en-US" dirty="0" smtClean="0"/>
              <a:t>Because they can live in your yard or where you like to play, they can be a nuisance.  In addition, their sting can be particularly painful.  Many times you can receive multiple stings due to their swarming behavior and their ability to sting simultaneously leaving pustules behind.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Discussion Questions:</a:t>
            </a:r>
          </a:p>
          <a:p>
            <a:pPr marL="228600" indent="-228600" eaLnBrk="1" fontAlgn="auto" hangingPunct="1">
              <a:spcBef>
                <a:spcPts val="0"/>
              </a:spcBef>
              <a:spcAft>
                <a:spcPts val="0"/>
              </a:spcAft>
              <a:buFontTx/>
              <a:buAutoNum type="arabicParenR"/>
              <a:defRPr/>
            </a:pPr>
            <a:r>
              <a:rPr lang="en-US" b="1" dirty="0" smtClean="0"/>
              <a:t>How does the red imported fire ant affect the populations of those organisms with which it competes?</a:t>
            </a:r>
          </a:p>
          <a:p>
            <a:pPr marL="228600" indent="-228600" eaLnBrk="1" fontAlgn="auto" hangingPunct="1">
              <a:spcBef>
                <a:spcPts val="0"/>
              </a:spcBef>
              <a:spcAft>
                <a:spcPts val="0"/>
              </a:spcAft>
              <a:buFontTx/>
              <a:buAutoNum type="arabicParenR"/>
              <a:defRPr/>
            </a:pPr>
            <a:r>
              <a:rPr lang="en-US" b="1" dirty="0" smtClean="0"/>
              <a:t>What are some examples of the types of organisms that could be affected?</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eaLnBrk="1" fontAlgn="auto" hangingPunct="1">
              <a:spcBef>
                <a:spcPts val="0"/>
              </a:spcBef>
              <a:spcAft>
                <a:spcPts val="0"/>
              </a:spcAft>
              <a:defRPr/>
            </a:pPr>
            <a:r>
              <a:rPr lang="en-US" dirty="0" smtClean="0"/>
              <a:t>Global Invasive Species Database.  “</a:t>
            </a:r>
            <a:r>
              <a:rPr lang="en-US" i="1" dirty="0" smtClean="0"/>
              <a:t>Solenopsis invicta”.</a:t>
            </a:r>
          </a:p>
          <a:p>
            <a:pPr eaLnBrk="1" fontAlgn="auto" hangingPunct="1">
              <a:spcBef>
                <a:spcPts val="0"/>
              </a:spcBef>
              <a:spcAft>
                <a:spcPts val="0"/>
              </a:spcAft>
              <a:defRPr/>
            </a:pPr>
            <a:r>
              <a:rPr lang="en-US" i="1" dirty="0" smtClean="0"/>
              <a:t>	</a:t>
            </a:r>
            <a:r>
              <a:rPr lang="en-US" dirty="0" smtClean="0"/>
              <a:t>accessed June 29, 2012 – </a:t>
            </a:r>
          </a:p>
          <a:p>
            <a:pPr eaLnBrk="1" fontAlgn="auto" hangingPunct="1">
              <a:spcBef>
                <a:spcPts val="0"/>
              </a:spcBef>
              <a:spcAft>
                <a:spcPts val="0"/>
              </a:spcAft>
              <a:defRPr/>
            </a:pPr>
            <a:r>
              <a:rPr lang="en-US" i="1" dirty="0" smtClean="0"/>
              <a:t>	</a:t>
            </a:r>
            <a:r>
              <a:rPr lang="en-US" dirty="0" smtClean="0"/>
              <a:t>http://www.issg.org/database/species/impact_info.asp?si=77&amp;fr=1&amp;sts=&amp;lang=EN</a:t>
            </a:r>
          </a:p>
          <a:p>
            <a:pPr eaLnBrk="1" fontAlgn="auto" hangingPunct="1">
              <a:spcBef>
                <a:spcPts val="0"/>
              </a:spcBef>
              <a:spcAft>
                <a:spcPts val="0"/>
              </a:spcAft>
              <a:defRPr/>
            </a:pPr>
            <a:r>
              <a:rPr lang="en-US" dirty="0" smtClean="0"/>
              <a:t>Texas AgriLife Extension.  “Frequently Asked Questions on Fireants”.</a:t>
            </a:r>
          </a:p>
          <a:p>
            <a:pPr eaLnBrk="1" fontAlgn="auto" hangingPunct="1">
              <a:spcBef>
                <a:spcPts val="0"/>
              </a:spcBef>
              <a:spcAft>
                <a:spcPts val="0"/>
              </a:spcAft>
              <a:defRPr/>
            </a:pPr>
            <a:r>
              <a:rPr lang="en-US" dirty="0" smtClean="0"/>
              <a:t>	accessed June 29, 2012 – </a:t>
            </a:r>
          </a:p>
          <a:p>
            <a:pPr eaLnBrk="1" fontAlgn="auto" hangingPunct="1">
              <a:spcBef>
                <a:spcPts val="0"/>
              </a:spcBef>
              <a:spcAft>
                <a:spcPts val="0"/>
              </a:spcAft>
              <a:defRPr/>
            </a:pPr>
            <a:r>
              <a:rPr lang="en-US" dirty="0" smtClean="0"/>
              <a:t>	http://fireant.tamu.edu/about/faq.php</a:t>
            </a:r>
          </a:p>
          <a:p>
            <a:pPr eaLnBrk="1" fontAlgn="auto" hangingPunct="1">
              <a:spcBef>
                <a:spcPts val="0"/>
              </a:spcBef>
              <a:spcAft>
                <a:spcPts val="0"/>
              </a:spcAft>
              <a:defRPr/>
            </a:pPr>
            <a:endParaRPr lang="en-US" dirty="0" smtClean="0"/>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1062CB9-B2E6-4F86-B84C-0049BFA56174}" type="slidenum">
              <a:rPr lang="en-US"/>
              <a:pPr fontAlgn="base">
                <a:spcBef>
                  <a:spcPct val="0"/>
                </a:spcBef>
                <a:spcAft>
                  <a:spcPct val="0"/>
                </a:spcAft>
                <a:defRPr/>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hangingPunct="1">
              <a:defRPr/>
            </a:pPr>
            <a:r>
              <a:rPr lang="en-US" dirty="0" smtClean="0"/>
              <a:t>There is also an invasive species of paper wasp (</a:t>
            </a:r>
            <a:r>
              <a:rPr lang="en-US" i="1" dirty="0" smtClean="0"/>
              <a:t>Polistes dominulus</a:t>
            </a:r>
            <a:r>
              <a:rPr lang="en-US" dirty="0" smtClean="0"/>
              <a:t>) that was introduced into the United States (Boston) in the late 1970s and has since spread west.  </a:t>
            </a:r>
          </a:p>
          <a:p>
            <a:pPr eaLnBrk="1" hangingPunct="1">
              <a:defRPr/>
            </a:pPr>
            <a:endParaRPr lang="en-US" dirty="0" smtClean="0"/>
          </a:p>
          <a:p>
            <a:pPr eaLnBrk="1" hangingPunct="1">
              <a:defRPr/>
            </a:pPr>
            <a:r>
              <a:rPr lang="en-US" dirty="0" smtClean="0"/>
              <a:t>This wasp is black in color, marked with yellow.  It has a slender body with a distinct constriction at the waist.  It does resemble the native yellow jacket in size and pattern and are commonly mistaken for them.  This invasive wasp has bright orange antennae which distinguishes it from all other native wasps.</a:t>
            </a:r>
          </a:p>
          <a:p>
            <a:pPr eaLnBrk="1" hangingPunct="1">
              <a:defRPr/>
            </a:pPr>
            <a:endParaRPr lang="en-US" dirty="0" smtClean="0"/>
          </a:p>
          <a:p>
            <a:pPr eaLnBrk="1" hangingPunct="1">
              <a:defRPr/>
            </a:pPr>
            <a:r>
              <a:rPr lang="en-US" dirty="0" smtClean="0"/>
              <a:t>This wasp is outcompeting a native wasp species (</a:t>
            </a:r>
            <a:r>
              <a:rPr lang="en-US" i="1" dirty="0" smtClean="0"/>
              <a:t>Polistes fuscatus</a:t>
            </a:r>
            <a:r>
              <a:rPr lang="en-US" dirty="0" smtClean="0"/>
              <a:t>) mainly due to its shorter developmental time and its ability to survive the winters during hibernation.  In some areas, the invasive paper wasp has outcompeted the native paperwasp to the point that the native species can no longer be found there.  </a:t>
            </a:r>
          </a:p>
          <a:p>
            <a:pPr eaLnBrk="1" hangingPunct="1">
              <a:defRPr/>
            </a:pPr>
            <a:endParaRPr lang="en-US" dirty="0" smtClean="0"/>
          </a:p>
          <a:p>
            <a:pPr eaLnBrk="1" hangingPunct="1">
              <a:defRPr/>
            </a:pPr>
            <a:r>
              <a:rPr lang="en-US" dirty="0" smtClean="0"/>
              <a:t>While we may think of paper wasps as something “bad” that can sting you, they play a vital role in our ecosystem.  The native wasp that has been replaced by this invasive species is important in its role as a predator on caterpillar pests (such as those that eat food crops or those that can impact the health of forest trees).  In addition, the invasive wasp has a tendency to nest close to human habitation thus increasing the chance of getting stung by them.</a:t>
            </a:r>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Discussion Questions:</a:t>
            </a:r>
          </a:p>
          <a:p>
            <a:pPr marL="228600" indent="-228600" eaLnBrk="1" fontAlgn="auto" hangingPunct="1">
              <a:spcBef>
                <a:spcPts val="0"/>
              </a:spcBef>
              <a:spcAft>
                <a:spcPts val="0"/>
              </a:spcAft>
              <a:buFontTx/>
              <a:buAutoNum type="arabicParenR"/>
              <a:defRPr/>
            </a:pPr>
            <a:r>
              <a:rPr lang="en-US" b="1" dirty="0" smtClean="0"/>
              <a:t>How does the European paper wasp affect the populations of those organisms with which it competes?</a:t>
            </a:r>
          </a:p>
          <a:p>
            <a:pPr marL="228600" indent="-228600" eaLnBrk="1" fontAlgn="auto" hangingPunct="1">
              <a:spcBef>
                <a:spcPts val="0"/>
              </a:spcBef>
              <a:spcAft>
                <a:spcPts val="0"/>
              </a:spcAft>
              <a:buFontTx/>
              <a:buAutoNum type="arabicParenR"/>
              <a:defRPr/>
            </a:pPr>
            <a:r>
              <a:rPr lang="en-US" b="1" dirty="0" smtClean="0"/>
              <a:t>What are some examples of the types of organisms that could be affected?</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eaLnBrk="1" fontAlgn="auto" hangingPunct="1">
              <a:spcBef>
                <a:spcPts val="0"/>
              </a:spcBef>
              <a:spcAft>
                <a:spcPts val="0"/>
              </a:spcAft>
              <a:defRPr/>
            </a:pPr>
            <a:r>
              <a:rPr lang="en-US" dirty="0" smtClean="0"/>
              <a:t>Gamboa, G.J., E.I. Greig, and M.C. Thom.  2001. “The comparative biology of two sympatric paper wasps, the native </a:t>
            </a:r>
            <a:r>
              <a:rPr lang="en-US" i="1" dirty="0" smtClean="0"/>
              <a:t>Polistes fuscatus </a:t>
            </a:r>
            <a:r>
              <a:rPr lang="en-US" dirty="0" smtClean="0"/>
              <a:t>and the invasive Polistes dominulus (Hymenoptera,Vespidae)”.  Insectes Sociaux, Vol. 2002, pages 45-49.</a:t>
            </a:r>
          </a:p>
          <a:p>
            <a:pPr eaLnBrk="1" fontAlgn="auto" hangingPunct="1">
              <a:spcBef>
                <a:spcPts val="0"/>
              </a:spcBef>
              <a:spcAft>
                <a:spcPts val="0"/>
              </a:spcAft>
              <a:defRPr/>
            </a:pPr>
            <a:r>
              <a:rPr lang="en-US" dirty="0" smtClean="0"/>
              <a:t>Libert, A.E., G.J. Gamboa, N.E. Stamp, T.R. Curtis, K.M. Monnet, S. Turillazzi, and P.T. Starks.  2006.  “Genetics, behavior, and ecology of a paper wasp invasion: </a:t>
            </a:r>
            <a:r>
              <a:rPr lang="en-US" i="1" dirty="0" smtClean="0"/>
              <a:t>Polistes dominulus </a:t>
            </a:r>
            <a:r>
              <a:rPr lang="en-US" dirty="0" smtClean="0"/>
              <a:t>in North America”. Annales Zoologici Fennici, volume 43, pages 595-624.’</a:t>
            </a:r>
          </a:p>
          <a:p>
            <a:pPr eaLnBrk="1" fontAlgn="auto" hangingPunct="1">
              <a:spcBef>
                <a:spcPts val="0"/>
              </a:spcBef>
              <a:spcAft>
                <a:spcPts val="0"/>
              </a:spcAft>
              <a:defRPr/>
            </a:pPr>
            <a:r>
              <a:rPr lang="en-US" dirty="0" smtClean="0"/>
              <a:t>	accessed June 29, 2012 – </a:t>
            </a:r>
          </a:p>
          <a:p>
            <a:pPr eaLnBrk="1" fontAlgn="auto" hangingPunct="1">
              <a:spcBef>
                <a:spcPts val="0"/>
              </a:spcBef>
              <a:spcAft>
                <a:spcPts val="0"/>
              </a:spcAft>
              <a:defRPr/>
            </a:pPr>
            <a:r>
              <a:rPr lang="en-US" dirty="0" smtClean="0"/>
              <a:t>	http://www.sekj.org/PDF/anzf43/anzf43-595.pdf</a:t>
            </a:r>
          </a:p>
          <a:p>
            <a:pPr eaLnBrk="1" fontAlgn="auto" hangingPunct="1">
              <a:spcBef>
                <a:spcPts val="0"/>
              </a:spcBef>
              <a:spcAft>
                <a:spcPts val="0"/>
              </a:spcAft>
              <a:defRPr/>
            </a:pPr>
            <a:r>
              <a:rPr lang="en-US" dirty="0" smtClean="0"/>
              <a:t>Institute for the Study of Invasive Species.  “</a:t>
            </a:r>
            <a:r>
              <a:rPr lang="en-US" i="1" dirty="0" smtClean="0"/>
              <a:t>Polistes dominulus</a:t>
            </a:r>
            <a:r>
              <a:rPr lang="en-US" dirty="0" smtClean="0"/>
              <a:t>”.  </a:t>
            </a:r>
          </a:p>
          <a:p>
            <a:pPr eaLnBrk="1" fontAlgn="auto" hangingPunct="1">
              <a:spcBef>
                <a:spcPts val="0"/>
              </a:spcBef>
              <a:spcAft>
                <a:spcPts val="0"/>
              </a:spcAft>
              <a:defRPr/>
            </a:pPr>
            <a:r>
              <a:rPr lang="en-US" dirty="0" smtClean="0"/>
              <a:t>	accessed June 29, 2012 – </a:t>
            </a:r>
          </a:p>
          <a:p>
            <a:pPr eaLnBrk="1" fontAlgn="auto" hangingPunct="1">
              <a:spcBef>
                <a:spcPts val="0"/>
              </a:spcBef>
              <a:spcAft>
                <a:spcPts val="0"/>
              </a:spcAft>
              <a:defRPr/>
            </a:pPr>
            <a:r>
              <a:rPr lang="en-US" dirty="0" smtClean="0"/>
              <a:t>	http://www.tsusinvasives.org/database/european-paper-wasp.html</a:t>
            </a:r>
          </a:p>
          <a:p>
            <a:pPr eaLnBrk="1" fontAlgn="auto" hangingPunct="1">
              <a:spcBef>
                <a:spcPts val="0"/>
              </a:spcBef>
              <a:spcAft>
                <a:spcPts val="0"/>
              </a:spcAft>
              <a:defRPr/>
            </a:pPr>
            <a:endParaRPr lang="en-US" dirty="0" smtClean="0"/>
          </a:p>
        </p:txBody>
      </p:sp>
      <p:sp>
        <p:nvSpPr>
          <p:cNvPr id="41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BB5FF3B-EEA8-41DE-8F8D-682BAC10712E}" type="slidenum">
              <a:rPr lang="en-US"/>
              <a:pPr fontAlgn="base">
                <a:spcBef>
                  <a:spcPct val="0"/>
                </a:spcBef>
                <a:spcAft>
                  <a:spcPct val="0"/>
                </a:spcAft>
                <a:defRPr/>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eaLnBrk="1" hangingPunct="1">
              <a:defRPr/>
            </a:pPr>
            <a:r>
              <a:rPr lang="en-US" dirty="0" smtClean="0"/>
              <a:t>While many people think of the Burmese python (a large snake) as an invasive predator on mammals in the Everglades or the nutria (a large member of the rodent family) as an invasive predator on aquatic plants, there are many more out there.  Remember, predators don’t always have to be big animals to have a big impact.  The following examples are of small invasive predators with a big impact.</a:t>
            </a:r>
          </a:p>
          <a:p>
            <a:pPr eaLnBrk="1" hangingPunct="1">
              <a:defRPr/>
            </a:pPr>
            <a:endParaRPr lang="en-US" dirty="0" smtClean="0"/>
          </a:p>
          <a:p>
            <a:r>
              <a:rPr lang="en-US" dirty="0" smtClean="0"/>
              <a:t>The emerald ash borer </a:t>
            </a:r>
            <a:r>
              <a:rPr lang="en-US" baseline="0" dirty="0" smtClean="0"/>
              <a:t>(</a:t>
            </a:r>
            <a:r>
              <a:rPr lang="en-US" i="1" dirty="0" err="1" smtClean="0">
                <a:ea typeface="ＭＳ Ｐゴシック" pitchFamily="34" charset="-128"/>
              </a:rPr>
              <a:t>Agrilus</a:t>
            </a:r>
            <a:r>
              <a:rPr lang="en-US" i="1" dirty="0" smtClean="0">
                <a:ea typeface="ＭＳ Ｐゴシック" pitchFamily="34" charset="-128"/>
              </a:rPr>
              <a:t> </a:t>
            </a:r>
            <a:r>
              <a:rPr lang="en-US" i="1" dirty="0" err="1" smtClean="0">
                <a:ea typeface="ＭＳ Ｐゴシック" pitchFamily="34" charset="-128"/>
              </a:rPr>
              <a:t>planipennis</a:t>
            </a:r>
            <a:r>
              <a:rPr lang="en-US" dirty="0" smtClean="0">
                <a:ea typeface="ＭＳ Ｐゴシック" pitchFamily="34" charset="-128"/>
              </a:rPr>
              <a:t>) is a beetle that is native to Asia.  It </a:t>
            </a:r>
            <a:r>
              <a:rPr lang="en-US" dirty="0" smtClean="0"/>
              <a:t>was first detected in Michigan in the summer of 2002 and has since spread to at least 19 other states (Connecticut, Illinois, Indiana, Iowa, Kansas, Kentucky, Massachusetts, Maryland, Minnesota, Missouri, New Hampshire, New York, North Carolina, Ohio, Pennsylvania, Tennessee, Virginia, West Virginia, and Wisconsin).</a:t>
            </a:r>
            <a:r>
              <a:rPr lang="en-US" baseline="0" dirty="0" smtClean="0"/>
              <a:t>  </a:t>
            </a:r>
            <a:r>
              <a:rPr lang="en-US" smtClean="0"/>
              <a:t>It is thought that they came in by accident on wood packing material made</a:t>
            </a:r>
            <a:r>
              <a:rPr lang="en-US" baseline="0" smtClean="0"/>
              <a:t> from ash trees in its native range</a:t>
            </a:r>
            <a:r>
              <a:rPr lang="en-US" smtClean="0"/>
              <a:t>.  </a:t>
            </a:r>
          </a:p>
          <a:p>
            <a:pPr eaLnBrk="1" hangingPunct="1">
              <a:defRPr/>
            </a:pPr>
            <a:r>
              <a:rPr lang="en-US" smtClean="0"/>
              <a:t> </a:t>
            </a:r>
            <a:endParaRPr lang="en-US" dirty="0" smtClean="0"/>
          </a:p>
          <a:p>
            <a:pPr eaLnBrk="1" hangingPunct="1">
              <a:defRPr/>
            </a:pPr>
            <a:r>
              <a:rPr lang="en-US" dirty="0" smtClean="0"/>
              <a:t>The adults average 0.5 inches (1.25cm) long and are metallic green in color.  The larvae reach about 1.5 inches (4cm) long, are creamy white, and are somewhat flattened.  Their segments look like a series of nested bells.   </a:t>
            </a:r>
          </a:p>
          <a:p>
            <a:pPr eaLnBrk="1" hangingPunct="1">
              <a:defRPr/>
            </a:pPr>
            <a:endParaRPr lang="en-US" dirty="0" smtClean="0"/>
          </a:p>
          <a:p>
            <a:pPr eaLnBrk="1" hangingPunct="1">
              <a:defRPr/>
            </a:pPr>
            <a:r>
              <a:rPr lang="en-US" dirty="0" smtClean="0"/>
              <a:t>The adults feed on the leaves of the ash trees (</a:t>
            </a:r>
            <a:r>
              <a:rPr lang="en-US" i="1" dirty="0" smtClean="0"/>
              <a:t>Fraxinus </a:t>
            </a:r>
            <a:r>
              <a:rPr lang="en-US" dirty="0" smtClean="0"/>
              <a:t>spp.) that grow here with very little damage to the tree itself.  However, its larvae burrow into the vascular tissues of the tree essentially starving the tree to death within a few years (vascular tissue carries food and water to all parts of the plant). The image above shows typical damage seen after an emerald ash borer infestation.  Millions of ash trees have already been killed and millions more will die because of this invasive insect.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Discussion Questions:</a:t>
            </a:r>
          </a:p>
          <a:p>
            <a:pPr marL="228600" indent="-228600" eaLnBrk="1" fontAlgn="auto" hangingPunct="1">
              <a:spcBef>
                <a:spcPts val="0"/>
              </a:spcBef>
              <a:spcAft>
                <a:spcPts val="0"/>
              </a:spcAft>
              <a:buFontTx/>
              <a:buAutoNum type="arabicParenR"/>
              <a:defRPr/>
            </a:pPr>
            <a:r>
              <a:rPr lang="en-US" b="1" dirty="0" smtClean="0"/>
              <a:t>How does the emerald ash borer affect the populations of those organisms that depend on these plants for food and shelter?</a:t>
            </a:r>
          </a:p>
          <a:p>
            <a:pPr marL="228600" indent="-228600" eaLnBrk="1" fontAlgn="auto" hangingPunct="1">
              <a:spcBef>
                <a:spcPts val="0"/>
              </a:spcBef>
              <a:spcAft>
                <a:spcPts val="0"/>
              </a:spcAft>
              <a:buFontTx/>
              <a:buAutoNum type="arabicParenR"/>
              <a:defRPr/>
            </a:pPr>
            <a:r>
              <a:rPr lang="en-US" b="1" dirty="0" smtClean="0"/>
              <a:t>What are some examples of the types of organisms that could be affected?</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eaLnBrk="1" fontAlgn="auto" hangingPunct="1">
              <a:spcBef>
                <a:spcPts val="0"/>
              </a:spcBef>
              <a:spcAft>
                <a:spcPts val="0"/>
              </a:spcAft>
              <a:defRPr/>
            </a:pPr>
            <a:r>
              <a:rPr lang="en-US" dirty="0" smtClean="0"/>
              <a:t>Emerald ash borer website.</a:t>
            </a:r>
          </a:p>
          <a:p>
            <a:pPr eaLnBrk="1" fontAlgn="auto" hangingPunct="1">
              <a:spcBef>
                <a:spcPts val="0"/>
              </a:spcBef>
              <a:spcAft>
                <a:spcPts val="0"/>
              </a:spcAft>
              <a:defRPr/>
            </a:pPr>
            <a:r>
              <a:rPr lang="en-US" dirty="0" smtClean="0"/>
              <a:t>	accessed June 5, 2012 – </a:t>
            </a:r>
          </a:p>
          <a:p>
            <a:pPr eaLnBrk="1" fontAlgn="auto" hangingPunct="1">
              <a:spcBef>
                <a:spcPts val="0"/>
              </a:spcBef>
              <a:spcAft>
                <a:spcPts val="0"/>
              </a:spcAft>
              <a:defRPr/>
            </a:pPr>
            <a:r>
              <a:rPr lang="en-US" dirty="0" smtClean="0"/>
              <a:t>	http://www.emeraldashborer.info/  </a:t>
            </a:r>
          </a:p>
          <a:p>
            <a:pPr eaLnBrk="1" fontAlgn="auto" hangingPunct="1">
              <a:spcBef>
                <a:spcPts val="0"/>
              </a:spcBef>
              <a:spcAft>
                <a:spcPts val="0"/>
              </a:spcAft>
              <a:defRPr/>
            </a:pPr>
            <a:r>
              <a:rPr lang="en-US" dirty="0" smtClean="0"/>
              <a:t>Florida Department of Agriculture and Consumer Service, Division of Forestry.  1999.  Forest Trees of Florida.  Published in house.  </a:t>
            </a:r>
          </a:p>
          <a:p>
            <a:pPr eaLnBrk="1" fontAlgn="auto" hangingPunct="1">
              <a:spcBef>
                <a:spcPts val="0"/>
              </a:spcBef>
              <a:spcAft>
                <a:spcPts val="0"/>
              </a:spcAft>
              <a:defRPr/>
            </a:pPr>
            <a:r>
              <a:rPr lang="en-US" dirty="0" smtClean="0"/>
              <a:t>NPDN First Detector Modules - Introduction to the Emerald Ash Borer and Identification and Hosts</a:t>
            </a:r>
          </a:p>
          <a:p>
            <a:pPr eaLnBrk="1" fontAlgn="auto" hangingPunct="1">
              <a:spcBef>
                <a:spcPts val="0"/>
              </a:spcBef>
              <a:spcAft>
                <a:spcPts val="0"/>
              </a:spcAft>
              <a:defRPr/>
            </a:pPr>
            <a:r>
              <a:rPr lang="en-US" dirty="0" smtClean="0"/>
              <a:t>	accessed June 5, 2012 – </a:t>
            </a:r>
          </a:p>
          <a:p>
            <a:pPr eaLnBrk="1" fontAlgn="auto" hangingPunct="1">
              <a:spcBef>
                <a:spcPts val="0"/>
              </a:spcBef>
              <a:spcAft>
                <a:spcPts val="0"/>
              </a:spcAft>
              <a:defRPr/>
            </a:pPr>
            <a:r>
              <a:rPr lang="en-US" dirty="0" smtClean="0"/>
              <a:t>	http://www.firstdetector.org</a:t>
            </a:r>
          </a:p>
          <a:p>
            <a:pPr eaLnBrk="1" fontAlgn="auto" hangingPunct="1">
              <a:spcBef>
                <a:spcPts val="0"/>
              </a:spcBef>
              <a:spcAft>
                <a:spcPts val="0"/>
              </a:spcAft>
              <a:defRPr/>
            </a:pPr>
            <a:r>
              <a:rPr lang="en-US" dirty="0" smtClean="0"/>
              <a:t>USDA Natural Resources Conservation Service – Plant Database.  “</a:t>
            </a:r>
            <a:r>
              <a:rPr lang="en-US" i="1" dirty="0" smtClean="0"/>
              <a:t>Fraxinus</a:t>
            </a:r>
            <a:r>
              <a:rPr lang="en-US" dirty="0" smtClean="0"/>
              <a:t>”.  </a:t>
            </a:r>
          </a:p>
          <a:p>
            <a:pPr eaLnBrk="1" fontAlgn="auto" hangingPunct="1">
              <a:spcBef>
                <a:spcPts val="0"/>
              </a:spcBef>
              <a:spcAft>
                <a:spcPts val="0"/>
              </a:spcAft>
              <a:defRPr/>
            </a:pPr>
            <a:r>
              <a:rPr lang="en-US" dirty="0" smtClean="0"/>
              <a:t>	accessed June 6, 2012 – </a:t>
            </a:r>
          </a:p>
          <a:p>
            <a:pPr eaLnBrk="1" fontAlgn="auto" hangingPunct="1">
              <a:spcBef>
                <a:spcPts val="0"/>
              </a:spcBef>
              <a:spcAft>
                <a:spcPts val="0"/>
              </a:spcAft>
              <a:defRPr/>
            </a:pPr>
            <a:r>
              <a:rPr lang="en-US" dirty="0" smtClean="0"/>
              <a:t>	http://plants.usda.gov/</a:t>
            </a:r>
          </a:p>
          <a:p>
            <a:pPr eaLnBrk="1" fontAlgn="auto" hangingPunct="1">
              <a:spcBef>
                <a:spcPts val="0"/>
              </a:spcBef>
              <a:spcAft>
                <a:spcPts val="0"/>
              </a:spcAft>
              <a:defRPr/>
            </a:pPr>
            <a:r>
              <a:rPr lang="en-US" dirty="0" smtClean="0"/>
              <a:t>USDA Pest Alert.  “Emerald Ash Borer”.</a:t>
            </a:r>
          </a:p>
          <a:p>
            <a:pPr eaLnBrk="1" fontAlgn="auto" hangingPunct="1">
              <a:spcBef>
                <a:spcPts val="0"/>
              </a:spcBef>
              <a:spcAft>
                <a:spcPts val="0"/>
              </a:spcAft>
              <a:defRPr/>
            </a:pPr>
            <a:r>
              <a:rPr lang="en-US" dirty="0" smtClean="0"/>
              <a:t>	accessed June 5, 2012 – </a:t>
            </a:r>
          </a:p>
          <a:p>
            <a:pPr eaLnBrk="1" fontAlgn="auto" hangingPunct="1">
              <a:spcBef>
                <a:spcPts val="0"/>
              </a:spcBef>
              <a:spcAft>
                <a:spcPts val="0"/>
              </a:spcAft>
              <a:defRPr/>
            </a:pPr>
            <a:r>
              <a:rPr lang="en-US" dirty="0" smtClean="0"/>
              <a:t>	http://www.na.fs.fed.us/spfo/pubs/pest_al/eab/eab04.htm</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49D5EE0-8686-4820-BA63-B92B3DD733AA}" type="slidenum">
              <a:rPr lang="en-US"/>
              <a:pPr fontAlgn="base">
                <a:spcBef>
                  <a:spcPct val="0"/>
                </a:spcBef>
                <a:spcAft>
                  <a:spcPct val="0"/>
                </a:spcAft>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r>
              <a:rPr lang="en-US" dirty="0" smtClean="0"/>
              <a:t>Another example of an invasive species that is a predator on native species is the Asian long horned beetle (</a:t>
            </a:r>
            <a:r>
              <a:rPr lang="en-US" i="1" dirty="0" smtClean="0"/>
              <a:t>Anoplophora glabripennis</a:t>
            </a:r>
            <a:r>
              <a:rPr lang="en-US" dirty="0" smtClean="0"/>
              <a:t>). </a:t>
            </a:r>
            <a:r>
              <a:rPr lang="en-US" baseline="0" dirty="0" smtClean="0"/>
              <a:t>This species is also a native of China and was first detected in New York in 1996.  It then spread to areas in Illinois, New Jersey, Massachusetts, and Ohio.  It also probably came in accidently on wood packing material.  Because there are isolated detections of this pest, an eradication effort is underway.  </a:t>
            </a:r>
            <a:r>
              <a:rPr lang="en-US" baseline="0" smtClean="0"/>
              <a:t>As of September 1, 2013, this pest has been eradicated from Illinois and New Jersey, but populations remain in Ohio, New York, and Massachusetts (NAPPO September 2013). </a:t>
            </a:r>
          </a:p>
          <a:p>
            <a:pPr eaLnBrk="1" hangingPunct="1">
              <a:defRPr/>
            </a:pPr>
            <a:endParaRPr lang="en-US" dirty="0" smtClean="0"/>
          </a:p>
          <a:p>
            <a:pPr eaLnBrk="1" hangingPunct="1">
              <a:defRPr/>
            </a:pPr>
            <a:r>
              <a:rPr lang="en-US" dirty="0" smtClean="0"/>
              <a:t>The adults range between 1 to 1.5 inches (25 and 35mm) in length with long antennae that is 2.5 times the length of the body in males, and 1.3 times the length of the body in females.  They are black with white spots.  The larvae average 2 inches (50mm) long, are creamy white in color, and quite round in profile.</a:t>
            </a:r>
          </a:p>
          <a:p>
            <a:pPr eaLnBrk="1" hangingPunct="1">
              <a:defRPr/>
            </a:pPr>
            <a:endParaRPr lang="en-US" dirty="0" smtClean="0"/>
          </a:p>
          <a:p>
            <a:pPr eaLnBrk="1" hangingPunct="1">
              <a:defRPr/>
            </a:pPr>
            <a:r>
              <a:rPr lang="en-US" dirty="0" smtClean="0"/>
              <a:t>The larvae of this beetle tunnel into the tree where they feed in the vascular tissues of the tree causing the tree to die.  They prefer maple (</a:t>
            </a:r>
            <a:r>
              <a:rPr lang="en-US" i="1" dirty="0" smtClean="0"/>
              <a:t>Acer</a:t>
            </a:r>
            <a:r>
              <a:rPr lang="en-US" dirty="0" smtClean="0"/>
              <a:t> spp.), but will also attack birches (</a:t>
            </a:r>
            <a:r>
              <a:rPr lang="en-US" i="1" dirty="0" smtClean="0"/>
              <a:t>Betula </a:t>
            </a:r>
            <a:r>
              <a:rPr lang="en-US" dirty="0" smtClean="0"/>
              <a:t>spp.), buckeye (</a:t>
            </a:r>
            <a:r>
              <a:rPr lang="en-US" i="1" dirty="0" smtClean="0"/>
              <a:t>Aesculus</a:t>
            </a:r>
            <a:r>
              <a:rPr lang="en-US" dirty="0" smtClean="0"/>
              <a:t> spp.), elms (</a:t>
            </a:r>
            <a:r>
              <a:rPr lang="en-US" i="1" dirty="0" smtClean="0"/>
              <a:t>Ulmus</a:t>
            </a:r>
            <a:r>
              <a:rPr lang="en-US" dirty="0" smtClean="0"/>
              <a:t> spp.), and willows (</a:t>
            </a:r>
            <a:r>
              <a:rPr lang="en-US" i="1" dirty="0" smtClean="0"/>
              <a:t>Salix</a:t>
            </a:r>
            <a:r>
              <a:rPr lang="en-US" dirty="0" smtClean="0"/>
              <a:t> spp.).   </a:t>
            </a:r>
          </a:p>
          <a:p>
            <a:pPr eaLnBrk="1" hangingPunct="1">
              <a:defRPr/>
            </a:pPr>
            <a:endParaRPr lang="en-US" dirty="0" smtClean="0"/>
          </a:p>
          <a:p>
            <a:pPr eaLnBrk="1" hangingPunct="1">
              <a:defRPr/>
            </a:pPr>
            <a:r>
              <a:rPr lang="en-US" dirty="0" smtClean="0"/>
              <a:t>Currently, authorities are working on eradicating this insect where it is found by removing all trees that are infested.  So far, thousands of trees have been cut down and either chipped or burned.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Discussion Questions:</a:t>
            </a:r>
          </a:p>
          <a:p>
            <a:pPr marL="228600" indent="-228600" eaLnBrk="1" fontAlgn="auto" hangingPunct="1">
              <a:spcBef>
                <a:spcPts val="0"/>
              </a:spcBef>
              <a:spcAft>
                <a:spcPts val="0"/>
              </a:spcAft>
              <a:buFontTx/>
              <a:buAutoNum type="arabicParenR"/>
              <a:defRPr/>
            </a:pPr>
            <a:r>
              <a:rPr lang="en-US" b="1" dirty="0" smtClean="0"/>
              <a:t>How does the Asian long horned beetle affect the populations of those organisms that depend on these plants for food and shelter?</a:t>
            </a:r>
          </a:p>
          <a:p>
            <a:pPr marL="228600" indent="-228600" eaLnBrk="1" fontAlgn="auto" hangingPunct="1">
              <a:spcBef>
                <a:spcPts val="0"/>
              </a:spcBef>
              <a:spcAft>
                <a:spcPts val="0"/>
              </a:spcAft>
              <a:buFontTx/>
              <a:buAutoNum type="arabicParenR"/>
              <a:defRPr/>
            </a:pPr>
            <a:r>
              <a:rPr lang="en-US" b="1" dirty="0" smtClean="0"/>
              <a:t>What are some examples of the types of organisms that could be affected?</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eaLnBrk="1" fontAlgn="auto" hangingPunct="1">
              <a:spcBef>
                <a:spcPts val="0"/>
              </a:spcBef>
              <a:spcAft>
                <a:spcPts val="0"/>
              </a:spcAft>
              <a:defRPr/>
            </a:pPr>
            <a:r>
              <a:rPr lang="en-US" dirty="0" smtClean="0"/>
              <a:t>Asian Longhorned Beetle website – </a:t>
            </a:r>
          </a:p>
          <a:p>
            <a:pPr eaLnBrk="1" fontAlgn="auto" hangingPunct="1">
              <a:spcBef>
                <a:spcPts val="0"/>
              </a:spcBef>
              <a:spcAft>
                <a:spcPts val="0"/>
              </a:spcAft>
              <a:defRPr/>
            </a:pPr>
            <a:r>
              <a:rPr lang="en-US" dirty="0" smtClean="0"/>
              <a:t>	accessed June 5, 2012 – </a:t>
            </a:r>
          </a:p>
          <a:p>
            <a:pPr eaLnBrk="1" fontAlgn="auto" hangingPunct="1">
              <a:spcBef>
                <a:spcPts val="0"/>
              </a:spcBef>
              <a:spcAft>
                <a:spcPts val="0"/>
              </a:spcAft>
              <a:defRPr/>
            </a:pPr>
            <a:r>
              <a:rPr lang="en-US" dirty="0" smtClean="0"/>
              <a:t>	http://www.uvm.edu/albeetle/management/treeremoval.html</a:t>
            </a:r>
          </a:p>
          <a:p>
            <a:pPr eaLnBrk="1" fontAlgn="auto" hangingPunct="1">
              <a:spcBef>
                <a:spcPts val="0"/>
              </a:spcBef>
              <a:spcAft>
                <a:spcPts val="0"/>
              </a:spcAft>
              <a:defRPr/>
            </a:pPr>
            <a:r>
              <a:rPr lang="en-US" dirty="0" smtClean="0"/>
              <a:t>EPPO Data Sheets on Quarantine Pests. “</a:t>
            </a:r>
            <a:r>
              <a:rPr lang="en-US" i="1" dirty="0" smtClean="0"/>
              <a:t>Anoplophora glabripennis”.</a:t>
            </a:r>
          </a:p>
          <a:p>
            <a:pPr eaLnBrk="1" fontAlgn="auto" hangingPunct="1">
              <a:spcBef>
                <a:spcPts val="0"/>
              </a:spcBef>
              <a:spcAft>
                <a:spcPts val="0"/>
              </a:spcAft>
              <a:defRPr/>
            </a:pPr>
            <a:r>
              <a:rPr lang="en-US" i="1" dirty="0" smtClean="0"/>
              <a:t>	</a:t>
            </a:r>
            <a:r>
              <a:rPr lang="en-US" dirty="0" smtClean="0"/>
              <a:t>accessed June 6, 2012 – </a:t>
            </a:r>
          </a:p>
          <a:p>
            <a:pPr eaLnBrk="1" fontAlgn="auto" hangingPunct="1">
              <a:spcBef>
                <a:spcPts val="0"/>
              </a:spcBef>
              <a:spcAft>
                <a:spcPts val="0"/>
              </a:spcAft>
              <a:defRPr/>
            </a:pPr>
            <a:r>
              <a:rPr lang="en-US" dirty="0" smtClean="0"/>
              <a:t>	http://www.eppo.int/QUARANTINE/insects/Anoplophora_glabripennis/ANOLGL_ds.pdf</a:t>
            </a:r>
          </a:p>
          <a:p>
            <a:pPr eaLnBrk="1" fontAlgn="auto" hangingPunct="1">
              <a:spcBef>
                <a:spcPts val="0"/>
              </a:spcBef>
              <a:spcAft>
                <a:spcPts val="0"/>
              </a:spcAft>
              <a:defRPr/>
            </a:pPr>
            <a:r>
              <a:rPr lang="en-US" dirty="0" smtClean="0"/>
              <a:t>USDA Natural Resources Conservation Service – Plant Database.  “</a:t>
            </a:r>
            <a:r>
              <a:rPr lang="en-US" i="1" dirty="0" smtClean="0"/>
              <a:t>Acer</a:t>
            </a:r>
            <a:r>
              <a:rPr lang="en-US" dirty="0" smtClean="0"/>
              <a:t>”, “</a:t>
            </a:r>
            <a:r>
              <a:rPr lang="en-US" i="1" dirty="0" smtClean="0"/>
              <a:t>Betula”, “Aesculus”, “Ulmus”, “Salix</a:t>
            </a:r>
            <a:r>
              <a:rPr lang="en-US" dirty="0" smtClean="0"/>
              <a:t> “.  </a:t>
            </a:r>
          </a:p>
          <a:p>
            <a:pPr eaLnBrk="1" fontAlgn="auto" hangingPunct="1">
              <a:spcBef>
                <a:spcPts val="0"/>
              </a:spcBef>
              <a:spcAft>
                <a:spcPts val="0"/>
              </a:spcAft>
              <a:defRPr/>
            </a:pPr>
            <a:r>
              <a:rPr lang="en-US" dirty="0" smtClean="0"/>
              <a:t>	accessed June 6, 2012 – </a:t>
            </a:r>
          </a:p>
          <a:p>
            <a:pPr eaLnBrk="1" fontAlgn="auto" hangingPunct="1">
              <a:spcBef>
                <a:spcPts val="0"/>
              </a:spcBef>
              <a:spcAft>
                <a:spcPts val="0"/>
              </a:spcAft>
              <a:defRPr/>
            </a:pPr>
            <a:r>
              <a:rPr lang="en-US" dirty="0" smtClean="0"/>
              <a:t>	http://plants.usda.gov/</a:t>
            </a:r>
          </a:p>
          <a:p>
            <a:pPr eaLnBrk="1" fontAlgn="auto" hangingPunct="1">
              <a:spcBef>
                <a:spcPts val="0"/>
              </a:spcBef>
              <a:spcAft>
                <a:spcPts val="0"/>
              </a:spcAft>
              <a:defRPr/>
            </a:pPr>
            <a:r>
              <a:rPr lang="en-US" dirty="0" smtClean="0"/>
              <a:t>USDA Pest Alert.  “Asian Longhorned beetle”.</a:t>
            </a:r>
          </a:p>
          <a:p>
            <a:pPr eaLnBrk="1" fontAlgn="auto" hangingPunct="1">
              <a:spcBef>
                <a:spcPts val="0"/>
              </a:spcBef>
              <a:spcAft>
                <a:spcPts val="0"/>
              </a:spcAft>
              <a:defRPr/>
            </a:pPr>
            <a:r>
              <a:rPr lang="en-US" dirty="0" smtClean="0"/>
              <a:t>	accessed June 5, 2012 – </a:t>
            </a:r>
          </a:p>
          <a:p>
            <a:pPr eaLnBrk="1" fontAlgn="auto" hangingPunct="1">
              <a:spcBef>
                <a:spcPts val="0"/>
              </a:spcBef>
              <a:spcAft>
                <a:spcPts val="0"/>
              </a:spcAft>
              <a:defRPr/>
            </a:pPr>
            <a:r>
              <a:rPr lang="en-US" dirty="0" smtClean="0"/>
              <a:t>	http://www.na.fs.fed.us/pubs/palerts/alb/alb_pa.pdf  </a:t>
            </a:r>
          </a:p>
          <a:p>
            <a:pPr eaLnBrk="1" fontAlgn="auto" hangingPunct="1">
              <a:spcBef>
                <a:spcPts val="0"/>
              </a:spcBef>
              <a:spcAft>
                <a:spcPts val="0"/>
              </a:spcAft>
              <a:defRPr/>
            </a:pPr>
            <a:endParaRPr lang="en-US" dirty="0"/>
          </a:p>
        </p:txBody>
      </p:sp>
      <p:sp>
        <p:nvSpPr>
          <p:cNvPr id="44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61AA0DE-FE81-4F98-904F-2FECF3B2E0CF}" type="slidenum">
              <a:rPr lang="en-US"/>
              <a:pPr fontAlgn="base">
                <a:spcBef>
                  <a:spcPct val="0"/>
                </a:spcBef>
                <a:spcAft>
                  <a:spcPct val="0"/>
                </a:spcAft>
                <a:defRPr/>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D9FE629-EA59-44EF-99A3-7A7200EE42D5}" type="slidenum">
              <a:rPr lang="en-US"/>
              <a:pPr fontAlgn="base">
                <a:spcBef>
                  <a:spcPct val="0"/>
                </a:spcBef>
                <a:spcAft>
                  <a:spcPct val="0"/>
                </a:spcAft>
                <a:defRPr/>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For the purposes of this experiment, we will refer to the green discs as leaves though they are actually a thallus.  </a:t>
            </a:r>
          </a:p>
          <a:p>
            <a:pPr eaLnBrk="1" hangingPunct="1">
              <a:spcBef>
                <a:spcPct val="0"/>
              </a:spcBef>
            </a:pPr>
            <a:endParaRPr lang="en-US" smtClean="0"/>
          </a:p>
          <a:p>
            <a:pPr eaLnBrk="1" hangingPunct="1">
              <a:spcBef>
                <a:spcPct val="0"/>
              </a:spcBef>
            </a:pPr>
            <a:r>
              <a:rPr lang="en-US" smtClean="0"/>
              <a:t>Though there are many species of duckweed out there, </a:t>
            </a:r>
            <a:r>
              <a:rPr lang="en-US" i="1" smtClean="0"/>
              <a:t>Lemna minor is </a:t>
            </a:r>
            <a:r>
              <a:rPr lang="en-US" smtClean="0"/>
              <a:t>best to use for this experiment.        </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Information sources:</a:t>
            </a:r>
          </a:p>
          <a:p>
            <a:pPr eaLnBrk="1" hangingPunct="1">
              <a:spcBef>
                <a:spcPct val="0"/>
              </a:spcBef>
            </a:pPr>
            <a:r>
              <a:rPr lang="en-US" smtClean="0"/>
              <a:t>Washington State Department of Ecology.  “Free Floating Plants”.</a:t>
            </a:r>
          </a:p>
          <a:p>
            <a:pPr eaLnBrk="1" hangingPunct="1">
              <a:spcBef>
                <a:spcPct val="0"/>
              </a:spcBef>
            </a:pPr>
            <a:r>
              <a:rPr lang="en-US" smtClean="0"/>
              <a:t>	accessed July 2, 2012 – </a:t>
            </a:r>
          </a:p>
          <a:p>
            <a:pPr eaLnBrk="1" hangingPunct="1">
              <a:spcBef>
                <a:spcPct val="0"/>
              </a:spcBef>
            </a:pPr>
            <a:r>
              <a:rPr lang="en-US" smtClean="0"/>
              <a:t>	http://www.ecy.wa.gov/programs/wq/plants/plantid2/descriptions/lemmin.html</a:t>
            </a:r>
          </a:p>
          <a:p>
            <a:pPr eaLnBrk="1" hangingPunct="1">
              <a:spcBef>
                <a:spcPct val="0"/>
              </a:spcBef>
            </a:pPr>
            <a:endParaRPr lang="en-US" smtClean="0"/>
          </a:p>
          <a:p>
            <a:pPr eaLnBrk="1" hangingPunct="1">
              <a:spcBef>
                <a:spcPct val="0"/>
              </a:spcBef>
            </a:pPr>
            <a:endParaRPr lang="en-US" smtClean="0"/>
          </a:p>
        </p:txBody>
      </p:sp>
      <p:sp>
        <p:nvSpPr>
          <p:cNvPr id="46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99A6123-A1AB-408F-B078-C1E7ED8DF524}" type="slidenum">
              <a:rPr lang="en-US"/>
              <a:pPr fontAlgn="base">
                <a:spcBef>
                  <a:spcPct val="0"/>
                </a:spcBef>
                <a:spcAft>
                  <a:spcPct val="0"/>
                </a:spcAft>
                <a:defRPr/>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pPr>
            <a:endParaRPr lang="en-US" smtClean="0"/>
          </a:p>
        </p:txBody>
      </p:sp>
      <p:sp>
        <p:nvSpPr>
          <p:cNvPr id="47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D63BC1-9B3D-4739-A38B-5D3EEC2A40F7}" type="slidenum">
              <a:rPr lang="en-US"/>
              <a:pPr fontAlgn="base">
                <a:spcBef>
                  <a:spcPct val="0"/>
                </a:spcBef>
                <a:spcAft>
                  <a:spcPct val="0"/>
                </a:spcAft>
                <a:defRPr/>
              </a:pPr>
              <a:t>28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hangingPunct="1">
              <a:defRPr/>
            </a:pPr>
            <a:r>
              <a:rPr lang="en-US" b="1" dirty="0" smtClean="0"/>
              <a:t>Population</a:t>
            </a:r>
            <a:r>
              <a:rPr lang="en-US" dirty="0" smtClean="0"/>
              <a:t> - a group of individuals of the same species living in a particular geographic area at a particular time.  It is calculated by adding the number of births plus immigration (the number of individuals coming into an area) and subtracting the number of deaths and emigration (the number of individuals leaving an area).</a:t>
            </a:r>
          </a:p>
          <a:p>
            <a:pPr eaLnBrk="1" hangingPunct="1">
              <a:defRPr/>
            </a:pPr>
            <a:r>
              <a:rPr lang="en-US" dirty="0" smtClean="0"/>
              <a:t> </a:t>
            </a:r>
          </a:p>
          <a:p>
            <a:pPr eaLnBrk="1" hangingPunct="1">
              <a:defRPr/>
            </a:pPr>
            <a:r>
              <a:rPr lang="en-US" b="1" dirty="0" smtClean="0"/>
              <a:t>Population growth </a:t>
            </a:r>
            <a:r>
              <a:rPr lang="en-US" dirty="0" smtClean="0"/>
              <a:t>– is the change in the number of individuals that make up a particular population over time.  Population growth can be positive or negative.  For example, if a population was 60 one year and 70 the next year, then we would say that the population growth is positive (it has increased).  If, however, a population was 60 one year and 45 the next, then we would say that the population growth is negative (it has decreased).  Population growth is usually expressed for a specified amount of time (i.e. population growth between 1999 and 2009).   </a:t>
            </a:r>
          </a:p>
          <a:p>
            <a:pPr eaLnBrk="1" hangingPunct="1">
              <a:defRPr/>
            </a:pPr>
            <a:r>
              <a:rPr lang="en-US" dirty="0" smtClean="0"/>
              <a:t> </a:t>
            </a:r>
          </a:p>
          <a:p>
            <a:pPr eaLnBrk="1" hangingPunct="1">
              <a:defRPr/>
            </a:pPr>
            <a:r>
              <a:rPr lang="en-US" b="1" dirty="0" smtClean="0"/>
              <a:t>Exponential growth </a:t>
            </a:r>
            <a:r>
              <a:rPr lang="en-US" dirty="0" smtClean="0"/>
              <a:t>– is unregulated growth.  It assumes that growth continues with no limits.  It is represented in graph form as a J-shaped growth curve.</a:t>
            </a:r>
          </a:p>
          <a:p>
            <a:pPr eaLnBrk="1" hangingPunct="1">
              <a:defRPr/>
            </a:pPr>
            <a:r>
              <a:rPr lang="en-US" dirty="0" smtClean="0"/>
              <a:t> </a:t>
            </a:r>
          </a:p>
          <a:p>
            <a:pPr eaLnBrk="1" hangingPunct="1">
              <a:defRPr/>
            </a:pPr>
            <a:r>
              <a:rPr lang="en-US" b="1" dirty="0" smtClean="0"/>
              <a:t>Logistic growth </a:t>
            </a:r>
            <a:r>
              <a:rPr lang="en-US" dirty="0" smtClean="0"/>
              <a:t>– is limited growth.  It assumes that population growth is limited by several factors such as space, food, and water availability, nesting sites, weather, predators, competition, etc. It is represented in graph form as an S-shaped growth curve.</a:t>
            </a:r>
          </a:p>
          <a:p>
            <a:pPr eaLnBrk="1" hangingPunct="1">
              <a:defRPr/>
            </a:pPr>
            <a:r>
              <a:rPr lang="en-US" dirty="0" smtClean="0"/>
              <a:t> </a:t>
            </a:r>
          </a:p>
          <a:p>
            <a:pPr eaLnBrk="1" hangingPunct="1">
              <a:defRPr/>
            </a:pPr>
            <a:r>
              <a:rPr lang="en-US" b="1" dirty="0" smtClean="0"/>
              <a:t>Limiting factors </a:t>
            </a:r>
            <a:r>
              <a:rPr lang="en-US" dirty="0" smtClean="0"/>
              <a:t>– food, water, space, etc. are all factors that limit a population’s ability to grow.  These are finite or scarce resources meaning that there may not be enough of this resource available for all the organisms found in a particular habitat to use. </a:t>
            </a:r>
          </a:p>
          <a:p>
            <a:pPr eaLnBrk="1" hangingPunct="1">
              <a:defRPr/>
            </a:pPr>
            <a:r>
              <a:rPr lang="en-US" dirty="0" smtClean="0"/>
              <a:t> </a:t>
            </a:r>
          </a:p>
          <a:p>
            <a:pPr eaLnBrk="1" hangingPunct="1">
              <a:defRPr/>
            </a:pPr>
            <a:r>
              <a:rPr lang="en-US" b="1" dirty="0" smtClean="0"/>
              <a:t>Abiotic factors – </a:t>
            </a:r>
            <a:r>
              <a:rPr lang="en-US" dirty="0" smtClean="0"/>
              <a:t>any contribution to the environment that is of a non-living nature.  For example, temperature, humidity, and pH are all non-living factors that affect the environment and the organisms living in it.  </a:t>
            </a:r>
          </a:p>
          <a:p>
            <a:pPr eaLnBrk="1" hangingPunct="1">
              <a:defRPr/>
            </a:pPr>
            <a:r>
              <a:rPr lang="en-US" dirty="0" smtClean="0"/>
              <a:t> </a:t>
            </a:r>
          </a:p>
          <a:p>
            <a:pPr eaLnBrk="1" hangingPunct="1">
              <a:defRPr/>
            </a:pPr>
            <a:r>
              <a:rPr lang="en-US" b="1" dirty="0" smtClean="0"/>
              <a:t>Biotic factors – </a:t>
            </a:r>
            <a:r>
              <a:rPr lang="en-US" dirty="0" smtClean="0"/>
              <a:t>influences on the environment that are caused by living organisms.  </a:t>
            </a:r>
          </a:p>
          <a:p>
            <a:pPr eaLnBrk="1" hangingPunct="1">
              <a:defRPr/>
            </a:pPr>
            <a:r>
              <a:rPr lang="en-US" b="1" dirty="0" smtClean="0"/>
              <a:t> </a:t>
            </a:r>
            <a:endParaRPr lang="en-US" dirty="0" smtClean="0"/>
          </a:p>
          <a:p>
            <a:pPr eaLnBrk="1" hangingPunct="1">
              <a:defRPr/>
            </a:pPr>
            <a:r>
              <a:rPr lang="en-US" b="1" dirty="0" smtClean="0"/>
              <a:t>Carrying capacity </a:t>
            </a:r>
            <a:r>
              <a:rPr lang="en-US" dirty="0" smtClean="0"/>
              <a:t>– the number of organisms a particular habitat can normally support.  This number is influenced by the limiting factors and things like predation and competition and is represented on the logistic growth graph as the point where the population levels out (the growth rate is zero).</a:t>
            </a:r>
          </a:p>
          <a:p>
            <a:pPr eaLnBrk="1" hangingPunct="1">
              <a:defRPr/>
            </a:pPr>
            <a:r>
              <a:rPr lang="en-US" dirty="0" smtClean="0"/>
              <a:t> </a:t>
            </a:r>
          </a:p>
          <a:p>
            <a:pPr eaLnBrk="1" hangingPunct="1">
              <a:defRPr/>
            </a:pPr>
            <a:r>
              <a:rPr lang="en-US" b="1" dirty="0" smtClean="0"/>
              <a:t>Native species</a:t>
            </a:r>
            <a:r>
              <a:rPr lang="en-US" dirty="0" smtClean="0"/>
              <a:t> are organisms including a plants or animals whose presence in a given ecosystem is the result of only natural processes with no human intervention.  Native species normally live and thrive in a particular ecosystem. Examples of species native to the U.S. include crabapple, wild turkey, and pumpkin.  </a:t>
            </a:r>
          </a:p>
          <a:p>
            <a:pPr eaLnBrk="1" hangingPunct="1">
              <a:defRPr/>
            </a:pPr>
            <a:r>
              <a:rPr lang="en-US" b="1" dirty="0" smtClean="0"/>
              <a:t> </a:t>
            </a:r>
            <a:endParaRPr lang="en-US" dirty="0" smtClean="0"/>
          </a:p>
          <a:p>
            <a:pPr eaLnBrk="1" hangingPunct="1">
              <a:defRPr/>
            </a:pPr>
            <a:r>
              <a:rPr lang="en-US" b="1" dirty="0" smtClean="0"/>
              <a:t>Invasive species </a:t>
            </a:r>
            <a:r>
              <a:rPr lang="en-US" dirty="0" smtClean="0"/>
              <a:t>– are defined by the National Invasive Species Council as any species that is not native to that area (i.e. an introduced species) and whose introduction does or is likely to cause economic harm (such as to the environment or to food crops) or harm to human health.  The definition of invasive species also includes any parts from which the species can reproduce.  For example, some amphibians and insects hatch from eggs, plants may grow from seeds, and bacteria and fungi may reproduce from spores.  Some species can also reproduce from parts of their body.  For example, some plants can develop from roots, leaves, or stem cuttings.  Invasive species are usually accidentally introduced through shipping of goods from country to country or the movement of people from country to country, but sometimes they can be intentionally introduced.  You have probably seen some invasive species, but may not have known they were considered invasive. </a:t>
            </a:r>
          </a:p>
          <a:p>
            <a:pPr eaLnBrk="1" hangingPunct="1">
              <a:defRPr/>
            </a:pPr>
            <a:r>
              <a:rPr lang="en-US" dirty="0" smtClean="0"/>
              <a:t> </a:t>
            </a:r>
          </a:p>
          <a:p>
            <a:pPr eaLnBrk="1" hangingPunct="1">
              <a:defRPr/>
            </a:pPr>
            <a:r>
              <a:rPr lang="en-US" b="1" dirty="0" smtClean="0"/>
              <a:t>Competition</a:t>
            </a:r>
            <a:r>
              <a:rPr lang="en-US" dirty="0" smtClean="0"/>
              <a:t> – the interaction between organisms that are trying to acquire the same resource. For example, there may be competition between organisms for food, water, nesting sites, etc.  Competition can occur between individuals of the same species or individuals of different species.</a:t>
            </a:r>
          </a:p>
          <a:p>
            <a:pPr eaLnBrk="1" hangingPunct="1">
              <a:defRPr/>
            </a:pPr>
            <a:r>
              <a:rPr lang="en-US" dirty="0" smtClean="0"/>
              <a:t> </a:t>
            </a:r>
          </a:p>
          <a:p>
            <a:pPr eaLnBrk="1" hangingPunct="1">
              <a:defRPr/>
            </a:pPr>
            <a:r>
              <a:rPr lang="en-US" b="1" dirty="0" smtClean="0"/>
              <a:t>Predation</a:t>
            </a:r>
            <a:r>
              <a:rPr lang="en-US" dirty="0" smtClean="0"/>
              <a:t> – an animal that lives by eating other organisms is a predator.  </a:t>
            </a:r>
          </a:p>
          <a:p>
            <a:pPr eaLnBrk="1" hangingPunct="1">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eaLnBrk="1" fontAlgn="auto" hangingPunct="1">
              <a:spcBef>
                <a:spcPts val="0"/>
              </a:spcBef>
              <a:spcAft>
                <a:spcPts val="0"/>
              </a:spcAft>
              <a:defRPr/>
            </a:pPr>
            <a:r>
              <a:rPr lang="en-US" dirty="0" smtClean="0"/>
              <a:t>Allaby, M., editor. Concise Oxford Dictionary of Ecology. 1998.  Oxford University Press, USA </a:t>
            </a:r>
          </a:p>
          <a:p>
            <a:pPr eaLnBrk="1" fontAlgn="auto" hangingPunct="1">
              <a:spcBef>
                <a:spcPts val="0"/>
              </a:spcBef>
              <a:spcAft>
                <a:spcPts val="0"/>
              </a:spcAft>
              <a:defRPr/>
            </a:pPr>
            <a:r>
              <a:rPr lang="en-US" dirty="0" smtClean="0"/>
              <a:t>Campbell, N.A. 1990. Biology, 2</a:t>
            </a:r>
            <a:r>
              <a:rPr lang="en-US" baseline="30000" dirty="0" smtClean="0"/>
              <a:t>nd</a:t>
            </a:r>
            <a:r>
              <a:rPr lang="en-US" dirty="0" smtClean="0"/>
              <a:t> Edition. Benjamin/Cummins Publishing Company, New York.</a:t>
            </a:r>
          </a:p>
          <a:p>
            <a:pPr eaLnBrk="1" fontAlgn="auto" hangingPunct="1">
              <a:spcBef>
                <a:spcPts val="0"/>
              </a:spcBef>
              <a:spcAft>
                <a:spcPts val="0"/>
              </a:spcAft>
              <a:defRPr/>
            </a:pPr>
            <a:r>
              <a:rPr lang="en-US" dirty="0" smtClean="0"/>
              <a:t>Hale, W. G. and J.P. Margham.  1991.  The Harper Collins Dictionary of Biology.  Harper Perennial, New York.</a:t>
            </a:r>
          </a:p>
          <a:p>
            <a:pPr eaLnBrk="1" fontAlgn="auto" hangingPunct="1">
              <a:spcBef>
                <a:spcPts val="0"/>
              </a:spcBef>
              <a:spcAft>
                <a:spcPts val="0"/>
              </a:spcAft>
              <a:defRPr/>
            </a:pPr>
            <a:r>
              <a:rPr lang="en-US" dirty="0" smtClean="0"/>
              <a:t>National Invasive Species Council</a:t>
            </a:r>
          </a:p>
          <a:p>
            <a:pPr eaLnBrk="1" fontAlgn="auto" hangingPunct="1">
              <a:spcBef>
                <a:spcPts val="0"/>
              </a:spcBef>
              <a:spcAft>
                <a:spcPts val="0"/>
              </a:spcAft>
              <a:defRPr/>
            </a:pPr>
            <a:r>
              <a:rPr lang="en-US" dirty="0" smtClean="0"/>
              <a:t>	accessed June 4, 2012 – </a:t>
            </a:r>
          </a:p>
          <a:p>
            <a:pPr eaLnBrk="1" fontAlgn="auto" hangingPunct="1">
              <a:spcBef>
                <a:spcPts val="0"/>
              </a:spcBef>
              <a:spcAft>
                <a:spcPts val="0"/>
              </a:spcAft>
              <a:defRPr/>
            </a:pPr>
            <a:r>
              <a:rPr lang="en-US" dirty="0" smtClean="0"/>
              <a:t>	http://www.invasivespecies.gov/</a:t>
            </a:r>
          </a:p>
          <a:p>
            <a:pPr eaLnBrk="1" fontAlgn="auto" hangingPunct="1">
              <a:spcBef>
                <a:spcPts val="0"/>
              </a:spcBef>
              <a:spcAft>
                <a:spcPts val="0"/>
              </a:spcAft>
              <a:defRPr/>
            </a:pPr>
            <a:r>
              <a:rPr lang="en-US" dirty="0" smtClean="0"/>
              <a:t>Stiling, P.D. 1992.  Ecology: Theories and Applications, 2</a:t>
            </a:r>
            <a:r>
              <a:rPr lang="en-US" baseline="30000" dirty="0" smtClean="0"/>
              <a:t>nd</a:t>
            </a:r>
            <a:r>
              <a:rPr lang="en-US" dirty="0" smtClean="0"/>
              <a:t> Edition.  Prentice Hall, New Jersey.</a:t>
            </a:r>
          </a:p>
          <a:p>
            <a:pPr eaLnBrk="1" fontAlgn="auto" hangingPunct="1">
              <a:spcBef>
                <a:spcPts val="0"/>
              </a:spcBef>
              <a:spcAft>
                <a:spcPts val="0"/>
              </a:spcAft>
              <a:defRPr/>
            </a:pPr>
            <a:endParaRPr lang="en-US" dirty="0"/>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613C020-054D-4DC1-926B-DC300A52E466}" type="slidenum">
              <a:rPr lang="en-US"/>
              <a:pPr fontAlgn="base">
                <a:spcBef>
                  <a:spcPct val="0"/>
                </a:spcBef>
                <a:spcAft>
                  <a:spcPct val="0"/>
                </a:spcAft>
                <a:defRPr/>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hangingPunct="1">
              <a:defRPr/>
            </a:pPr>
            <a:r>
              <a:rPr lang="en-US" dirty="0" smtClean="0"/>
              <a:t>Population growth can be displayed in graphic representation.  </a:t>
            </a:r>
          </a:p>
          <a:p>
            <a:pPr eaLnBrk="1" hangingPunct="1">
              <a:defRPr/>
            </a:pPr>
            <a:endParaRPr lang="en-US" dirty="0" smtClean="0"/>
          </a:p>
          <a:p>
            <a:pPr eaLnBrk="1" hangingPunct="1">
              <a:defRPr/>
            </a:pPr>
            <a:r>
              <a:rPr lang="en-US" dirty="0" smtClean="0"/>
              <a:t>Here we see exponential growth.  It is represented in graph form as a J-shaped growth curve.  The y-axis shows the number of individuals in the population while the x-axis shows time in years. This graph shows the number of individuals in a population over a certain amount of time. </a:t>
            </a:r>
          </a:p>
          <a:p>
            <a:pPr eaLnBrk="1" hangingPunct="1">
              <a:defRPr/>
            </a:pPr>
            <a:r>
              <a:rPr lang="en-US" dirty="0" smtClean="0"/>
              <a:t> </a:t>
            </a:r>
          </a:p>
          <a:p>
            <a:pPr eaLnBrk="1" hangingPunct="1">
              <a:defRPr/>
            </a:pPr>
            <a:r>
              <a:rPr lang="en-US" dirty="0" smtClean="0"/>
              <a:t>This type of growth assumes that there is unlimited food, water, space, nesting sites, etc. available and that the population will continue to increase (with more births and immigration than deaths and emigration) until the end of time.  When an organism colonizes a new area, you may see exponential growth in the beginning stages.  For example, if you inoculated a petri dish with a single bacterial cell, within 100 minutes, you would have 32 cells; in 4 hours, you would have 4096 cells; and in 8 hours, you would have 16,777,216 cells.  </a:t>
            </a:r>
          </a:p>
          <a:p>
            <a:pPr eaLnBrk="1" hangingPunct="1">
              <a:defRPr/>
            </a:pPr>
            <a:endParaRPr lang="en-US" dirty="0" smtClean="0"/>
          </a:p>
          <a:p>
            <a:pPr eaLnBrk="1" hangingPunct="1">
              <a:defRPr/>
            </a:pPr>
            <a:r>
              <a:rPr lang="en-US" dirty="0" smtClean="0"/>
              <a:t>However, exponential growth cannot go on indefinitely, can it?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Discussion Questions:</a:t>
            </a:r>
          </a:p>
          <a:p>
            <a:pPr marL="228600" indent="-228600" eaLnBrk="1" fontAlgn="auto" hangingPunct="1">
              <a:spcBef>
                <a:spcPts val="0"/>
              </a:spcBef>
              <a:spcAft>
                <a:spcPts val="0"/>
              </a:spcAft>
              <a:buFontTx/>
              <a:buAutoNum type="arabicParenR"/>
              <a:defRPr/>
            </a:pPr>
            <a:r>
              <a:rPr lang="en-US" b="1" dirty="0" smtClean="0"/>
              <a:t>Can you think of an example of exponential growth?</a:t>
            </a:r>
          </a:p>
          <a:p>
            <a:pPr marL="228600" indent="-228600" eaLnBrk="1" fontAlgn="auto" hangingPunct="1">
              <a:spcBef>
                <a:spcPts val="0"/>
              </a:spcBef>
              <a:spcAft>
                <a:spcPts val="0"/>
              </a:spcAft>
              <a:buFontTx/>
              <a:buAutoNum type="arabicParenR"/>
              <a:defRPr/>
            </a:pPr>
            <a:r>
              <a:rPr lang="en-US" b="1" dirty="0" smtClean="0"/>
              <a:t>What would allow exponential growth to occur? (HINT: are the basic needs met?)</a:t>
            </a:r>
          </a:p>
          <a:p>
            <a:pPr marL="228600" indent="-228600" eaLnBrk="1" fontAlgn="auto" hangingPunct="1">
              <a:spcBef>
                <a:spcPts val="0"/>
              </a:spcBef>
              <a:spcAft>
                <a:spcPts val="0"/>
              </a:spcAft>
              <a:buFontTx/>
              <a:buAutoNum type="arabicParenR"/>
              <a:defRPr/>
            </a:pPr>
            <a:r>
              <a:rPr lang="en-US" b="1" dirty="0" smtClean="0"/>
              <a:t>Is exponential growth realistic?  Why or why not?</a:t>
            </a:r>
          </a:p>
          <a:p>
            <a:pPr eaLnBrk="1" fontAlgn="auto" hangingPunct="1">
              <a:spcBef>
                <a:spcPts val="0"/>
              </a:spcBef>
              <a:spcAft>
                <a:spcPts val="0"/>
              </a:spcAft>
              <a:defRPr/>
            </a:pPr>
            <a:endParaRPr lang="en-US" b="1"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dirty="0" smtClean="0"/>
              <a:t>Information citation:</a:t>
            </a:r>
          </a:p>
          <a:p>
            <a:pPr eaLnBrk="1" fontAlgn="auto" hangingPunct="1">
              <a:spcBef>
                <a:spcPts val="0"/>
              </a:spcBef>
              <a:spcAft>
                <a:spcPts val="0"/>
              </a:spcAft>
              <a:defRPr/>
            </a:pPr>
            <a:r>
              <a:rPr lang="en-US" dirty="0" smtClean="0"/>
              <a:t>Campbell, N.A. 1990. Biology, 2</a:t>
            </a:r>
            <a:r>
              <a:rPr lang="en-US" baseline="30000" dirty="0" smtClean="0"/>
              <a:t>nd</a:t>
            </a:r>
            <a:r>
              <a:rPr lang="en-US" dirty="0" smtClean="0"/>
              <a:t> Edition. Benjamin/Cummins Publishing Company, New York.</a:t>
            </a:r>
          </a:p>
          <a:p>
            <a:pPr eaLnBrk="1" fontAlgn="auto" hangingPunct="1">
              <a:spcBef>
                <a:spcPts val="0"/>
              </a:spcBef>
              <a:spcAft>
                <a:spcPts val="0"/>
              </a:spcAft>
              <a:defRPr/>
            </a:pPr>
            <a:r>
              <a:rPr lang="en-US" dirty="0" smtClean="0"/>
              <a:t>Hale, W. G. and J.P. Margham.  1991.  The Harper Collins Dictionary of Biology.  Harper Perennial, New York.</a:t>
            </a:r>
          </a:p>
          <a:p>
            <a:pPr eaLnBrk="1" fontAlgn="auto" hangingPunct="1">
              <a:spcBef>
                <a:spcPts val="0"/>
              </a:spcBef>
              <a:spcAft>
                <a:spcPts val="0"/>
              </a:spcAft>
              <a:defRPr/>
            </a:pPr>
            <a:r>
              <a:rPr lang="en-US" dirty="0" smtClean="0"/>
              <a:t>Stiling, P.D. 1992.  Ecology: Theories and Applications, 2</a:t>
            </a:r>
            <a:r>
              <a:rPr lang="en-US" baseline="30000" dirty="0" smtClean="0"/>
              <a:t>nd</a:t>
            </a:r>
            <a:r>
              <a:rPr lang="en-US" dirty="0" smtClean="0"/>
              <a:t> Edition.  Prentice Hall, New Jersey.</a:t>
            </a:r>
          </a:p>
          <a:p>
            <a:pPr eaLnBrk="1" fontAlgn="auto" hangingPunct="1">
              <a:spcBef>
                <a:spcPts val="0"/>
              </a:spcBef>
              <a:spcAft>
                <a:spcPts val="0"/>
              </a:spcAft>
              <a:defRPr/>
            </a:pPr>
            <a:endParaRPr lang="en-US" dirty="0"/>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6D9F778-D03F-4D73-9CD8-1E4BF3C33977}" type="slidenum">
              <a:rPr lang="en-US"/>
              <a:pPr fontAlgn="base">
                <a:spcBef>
                  <a:spcPct val="0"/>
                </a:spcBef>
                <a:spcAft>
                  <a:spcPct val="0"/>
                </a:spcAft>
                <a:defRPr/>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hangingPunct="1">
              <a:defRPr/>
            </a:pPr>
            <a:r>
              <a:rPr lang="en-US" dirty="0" smtClean="0"/>
              <a:t>There are several factors which limit the growth of organisms because they are scarce in their availability.  These limiting factors include space, food, water, nesting sites, etc.  In the case of the bacteria, the resources are limited to the space in the petri dish and the amount of food in the petri dish.  Therefore, the initial exponential population growth of bacteria will actually begin to slow down and level out (remaining fairly constant in population numbers – no increase or decrease).</a:t>
            </a:r>
          </a:p>
          <a:p>
            <a:pPr eaLnBrk="1" hangingPunct="1">
              <a:defRPr/>
            </a:pPr>
            <a:endParaRPr lang="en-US" dirty="0" smtClean="0"/>
          </a:p>
          <a:p>
            <a:pPr eaLnBrk="1" hangingPunct="1">
              <a:defRPr/>
            </a:pPr>
            <a:r>
              <a:rPr lang="en-US" dirty="0" smtClean="0"/>
              <a:t>As a population slows in its growth due to limiting factors, the graph forms an S-shape.  This called a logistic growth curve.  The point where the line levels out is considered the carrying capacity (indicated by the blue line, click the mouse to see it appear).  This number takes into account food, water, space, nesting sites, etc. that are available in this particular habitat and shows you the number of individuals that this habitat can support given the limiting factors found in that environment. </a:t>
            </a:r>
          </a:p>
          <a:p>
            <a:pPr eaLnBrk="1" hangingPunct="1">
              <a:defRPr/>
            </a:pPr>
            <a:r>
              <a:rPr lang="en-US" dirty="0" smtClean="0"/>
              <a:t>   </a:t>
            </a:r>
          </a:p>
          <a:p>
            <a:pPr eaLnBrk="1" fontAlgn="auto" hangingPunct="1">
              <a:spcBef>
                <a:spcPts val="0"/>
              </a:spcBef>
              <a:spcAft>
                <a:spcPts val="0"/>
              </a:spcAft>
              <a:defRPr/>
            </a:pPr>
            <a:r>
              <a:rPr lang="en-US" b="1" dirty="0" smtClean="0"/>
              <a:t>Discussion Questions:</a:t>
            </a:r>
          </a:p>
          <a:p>
            <a:pPr marL="228600" indent="-228600" eaLnBrk="1" fontAlgn="auto" hangingPunct="1">
              <a:spcBef>
                <a:spcPts val="0"/>
              </a:spcBef>
              <a:spcAft>
                <a:spcPts val="0"/>
              </a:spcAft>
              <a:buFontTx/>
              <a:buAutoNum type="arabicParenR"/>
              <a:defRPr/>
            </a:pPr>
            <a:r>
              <a:rPr lang="en-US" b="1" dirty="0" smtClean="0"/>
              <a:t>What other limiting factors can you suggest?</a:t>
            </a:r>
          </a:p>
          <a:p>
            <a:pPr marL="228600" indent="-228600" eaLnBrk="1" fontAlgn="auto" hangingPunct="1">
              <a:spcBef>
                <a:spcPts val="0"/>
              </a:spcBef>
              <a:spcAft>
                <a:spcPts val="0"/>
              </a:spcAft>
              <a:buFontTx/>
              <a:buAutoNum type="arabicParenR"/>
              <a:defRPr/>
            </a:pPr>
            <a:r>
              <a:rPr lang="en-US" b="1" dirty="0" smtClean="0"/>
              <a:t>Can population growth be a negative number?  If so, how?</a:t>
            </a:r>
          </a:p>
          <a:p>
            <a:pPr eaLnBrk="1" fontAlgn="auto" hangingPunct="1">
              <a:spcBef>
                <a:spcPts val="0"/>
              </a:spcBef>
              <a:spcAft>
                <a:spcPts val="0"/>
              </a:spcAft>
              <a:defRPr/>
            </a:pPr>
            <a:endParaRPr lang="en-US" b="1"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dirty="0" smtClean="0"/>
              <a:t>Information citation:</a:t>
            </a:r>
          </a:p>
          <a:p>
            <a:pPr eaLnBrk="1" fontAlgn="auto" hangingPunct="1">
              <a:spcBef>
                <a:spcPts val="0"/>
              </a:spcBef>
              <a:spcAft>
                <a:spcPts val="0"/>
              </a:spcAft>
              <a:defRPr/>
            </a:pPr>
            <a:r>
              <a:rPr lang="en-US" dirty="0" smtClean="0"/>
              <a:t>Campbell, N.A. 1990. Biology, 2</a:t>
            </a:r>
            <a:r>
              <a:rPr lang="en-US" baseline="30000" dirty="0" smtClean="0"/>
              <a:t>nd</a:t>
            </a:r>
            <a:r>
              <a:rPr lang="en-US" dirty="0" smtClean="0"/>
              <a:t> Edition. Benjamin/Cummins Publishing Company, New York.</a:t>
            </a:r>
          </a:p>
          <a:p>
            <a:pPr eaLnBrk="1" fontAlgn="auto" hangingPunct="1">
              <a:spcBef>
                <a:spcPts val="0"/>
              </a:spcBef>
              <a:spcAft>
                <a:spcPts val="0"/>
              </a:spcAft>
              <a:defRPr/>
            </a:pPr>
            <a:r>
              <a:rPr lang="en-US" dirty="0" smtClean="0"/>
              <a:t>Hale, W. G. and J.P. Margham.  1991.  The Harper Collins Dictionary of Biology.  Harper Perennial, New York.</a:t>
            </a:r>
          </a:p>
          <a:p>
            <a:pPr eaLnBrk="1" fontAlgn="auto" hangingPunct="1">
              <a:spcBef>
                <a:spcPts val="0"/>
              </a:spcBef>
              <a:spcAft>
                <a:spcPts val="0"/>
              </a:spcAft>
              <a:defRPr/>
            </a:pPr>
            <a:r>
              <a:rPr lang="en-US" dirty="0" smtClean="0"/>
              <a:t>Stiling, P.D. 1992.  Ecology: Theories and Applications, 2</a:t>
            </a:r>
            <a:r>
              <a:rPr lang="en-US" baseline="30000" dirty="0" smtClean="0"/>
              <a:t>nd</a:t>
            </a:r>
            <a:r>
              <a:rPr lang="en-US" dirty="0" smtClean="0"/>
              <a:t> Edition.  Prentice Hall, New Jersey.</a:t>
            </a:r>
          </a:p>
          <a:p>
            <a:pPr eaLnBrk="1" fontAlgn="auto" hangingPunct="1">
              <a:spcBef>
                <a:spcPts val="0"/>
              </a:spcBef>
              <a:spcAft>
                <a:spcPts val="0"/>
              </a:spcAft>
              <a:defRPr/>
            </a:pPr>
            <a:endParaRPr lang="en-US" dirty="0"/>
          </a:p>
        </p:txBody>
      </p:sp>
      <p:sp>
        <p:nvSpPr>
          <p:cNvPr id="348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CAF8071-812D-4B0F-A489-FF8D8E9B4C97}" type="slidenum">
              <a:rPr lang="en-US"/>
              <a:pPr fontAlgn="base">
                <a:spcBef>
                  <a:spcPct val="0"/>
                </a:spcBef>
                <a:spcAft>
                  <a:spcPct val="0"/>
                </a:spcAft>
                <a:defRPr/>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r>
              <a:rPr lang="en-US" dirty="0" smtClean="0"/>
              <a:t>The carrying capacity is not a set number.  Populations do not reach the carrying capacity and just stop. In fact, it is natural for populations to fluctuate over time, increasing some times and decreasing at other times.  A population that is increasing has a positive population growth, while a population that is decreasing has a negative population growth.  The carrying capacity is an estimated number that lies somewhere in the middle of these population fluctuations (the blue line represents the carrying capacity).  The carrying capacity represents a growth rate of zero.</a:t>
            </a:r>
          </a:p>
          <a:p>
            <a:pPr eaLnBrk="1" hangingPunct="1">
              <a:defRPr/>
            </a:pPr>
            <a:endParaRPr lang="en-US" dirty="0" smtClean="0"/>
          </a:p>
          <a:p>
            <a:pPr eaLnBrk="1" hangingPunct="1">
              <a:defRPr/>
            </a:pPr>
            <a:r>
              <a:rPr lang="en-US" dirty="0" smtClean="0"/>
              <a:t>There are many factors (besides limiting factors) that can cause population fluctuations.  These include things like droughts, hurricanes, wildfires, mild winters, wet summers, etc.  In some cases (such as droughts, hurricanes, and wildfires), you would expect the populations to drop.  In other cases (such as mild winters or wet summers), you might expect an increase in the population.  Having access to extra water during the summer or having mild winters might increase the chances of offspring surviving to become sexually mature. </a:t>
            </a:r>
          </a:p>
          <a:p>
            <a:pPr eaLnBrk="1" hangingPunct="1">
              <a:defRPr/>
            </a:pPr>
            <a:endParaRPr lang="en-US" dirty="0" smtClean="0"/>
          </a:p>
          <a:p>
            <a:pPr eaLnBrk="1" hangingPunct="1">
              <a:defRPr/>
            </a:pPr>
            <a:r>
              <a:rPr lang="en-US" dirty="0" smtClean="0"/>
              <a:t>Over the long term, many populations remain fairly stable in size and hover around their carrying capacity based limiting factors, but short term fluctuations may occur due to other events.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Discussion Questions:</a:t>
            </a:r>
          </a:p>
          <a:p>
            <a:pPr marL="228600" indent="-228600" eaLnBrk="1" fontAlgn="auto" hangingPunct="1">
              <a:spcBef>
                <a:spcPts val="0"/>
              </a:spcBef>
              <a:spcAft>
                <a:spcPts val="0"/>
              </a:spcAft>
              <a:buFontTx/>
              <a:buAutoNum type="arabicParenR"/>
              <a:defRPr/>
            </a:pPr>
            <a:r>
              <a:rPr lang="en-US" b="1" dirty="0" smtClean="0"/>
              <a:t>What other factors can you suggest that might cause a population to fluctuate?</a:t>
            </a:r>
          </a:p>
          <a:p>
            <a:pPr marL="228600" indent="-228600" eaLnBrk="1" fontAlgn="auto" hangingPunct="1">
              <a:spcBef>
                <a:spcPts val="0"/>
              </a:spcBef>
              <a:spcAft>
                <a:spcPts val="0"/>
              </a:spcAft>
              <a:buFontTx/>
              <a:buAutoNum type="arabicParenR"/>
              <a:defRPr/>
            </a:pPr>
            <a:r>
              <a:rPr lang="en-US" b="1" dirty="0" smtClean="0"/>
              <a:t>Are these factors biotic or abiotic?</a:t>
            </a:r>
          </a:p>
          <a:p>
            <a:pPr marL="228600" indent="-228600" eaLnBrk="1" fontAlgn="auto" hangingPunct="1">
              <a:spcBef>
                <a:spcPts val="0"/>
              </a:spcBef>
              <a:spcAft>
                <a:spcPts val="0"/>
              </a:spcAft>
              <a:buFontTx/>
              <a:buAutoNum type="arabicParenR"/>
              <a:defRPr/>
            </a:pPr>
            <a:r>
              <a:rPr lang="en-US" b="1" dirty="0" smtClean="0"/>
              <a:t>Which would cause the population to decrease?</a:t>
            </a:r>
          </a:p>
          <a:p>
            <a:pPr marL="228600" indent="-228600" eaLnBrk="1" fontAlgn="auto" hangingPunct="1">
              <a:spcBef>
                <a:spcPts val="0"/>
              </a:spcBef>
              <a:spcAft>
                <a:spcPts val="0"/>
              </a:spcAft>
              <a:buFontTx/>
              <a:buAutoNum type="arabicParenR"/>
              <a:defRPr/>
            </a:pPr>
            <a:r>
              <a:rPr lang="en-US" b="1" dirty="0" smtClean="0"/>
              <a:t>Which would cause the population to increase?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citation:</a:t>
            </a:r>
          </a:p>
          <a:p>
            <a:pPr eaLnBrk="1" fontAlgn="auto" hangingPunct="1">
              <a:spcBef>
                <a:spcPts val="0"/>
              </a:spcBef>
              <a:spcAft>
                <a:spcPts val="0"/>
              </a:spcAft>
              <a:defRPr/>
            </a:pPr>
            <a:r>
              <a:rPr lang="en-US" dirty="0" smtClean="0"/>
              <a:t>Campbell, N.A. 1990. Biology, 2</a:t>
            </a:r>
            <a:r>
              <a:rPr lang="en-US" baseline="30000" dirty="0" smtClean="0"/>
              <a:t>nd</a:t>
            </a:r>
            <a:r>
              <a:rPr lang="en-US" dirty="0" smtClean="0"/>
              <a:t> Edition. Benjamin/Cummins Publishing Company, New York.</a:t>
            </a:r>
          </a:p>
          <a:p>
            <a:pPr eaLnBrk="1" fontAlgn="auto" hangingPunct="1">
              <a:spcBef>
                <a:spcPts val="0"/>
              </a:spcBef>
              <a:spcAft>
                <a:spcPts val="0"/>
              </a:spcAft>
              <a:defRPr/>
            </a:pPr>
            <a:r>
              <a:rPr lang="en-US" dirty="0" smtClean="0"/>
              <a:t>Hale, W. G. and J.P. Margham.  1991.  The Harper Collins Dictionary of Biology.  Harper Perennial, New York.</a:t>
            </a:r>
          </a:p>
          <a:p>
            <a:pPr eaLnBrk="1" fontAlgn="auto" hangingPunct="1">
              <a:spcBef>
                <a:spcPts val="0"/>
              </a:spcBef>
              <a:spcAft>
                <a:spcPts val="0"/>
              </a:spcAft>
              <a:defRPr/>
            </a:pPr>
            <a:r>
              <a:rPr lang="en-US" dirty="0" smtClean="0"/>
              <a:t>Stiling, P.D. 1992.  Ecology: Theories and Applications, 2</a:t>
            </a:r>
            <a:r>
              <a:rPr lang="en-US" baseline="30000" dirty="0" smtClean="0"/>
              <a:t>nd</a:t>
            </a:r>
            <a:r>
              <a:rPr lang="en-US" dirty="0" smtClean="0"/>
              <a:t> Edition.  Prentice Hall, New Jersey.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   </a:t>
            </a:r>
            <a:endParaRPr lang="en-US" dirty="0"/>
          </a:p>
        </p:txBody>
      </p:sp>
      <p:sp>
        <p:nvSpPr>
          <p:cNvPr id="35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C092FF0-4847-4992-9455-2E910A614197}" type="slidenum">
              <a:rPr lang="en-US"/>
              <a:pPr fontAlgn="base">
                <a:spcBef>
                  <a:spcPct val="0"/>
                </a:spcBef>
                <a:spcAft>
                  <a:spcPct val="0"/>
                </a:spcAft>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r>
              <a:rPr lang="en-US" dirty="0" smtClean="0"/>
              <a:t>The carrying capacity can be kept artificially low or boosted to be artificially high.  </a:t>
            </a:r>
          </a:p>
          <a:p>
            <a:pPr eaLnBrk="1" hangingPunct="1">
              <a:defRPr/>
            </a:pPr>
            <a:endParaRPr lang="en-US" dirty="0" smtClean="0"/>
          </a:p>
          <a:p>
            <a:pPr eaLnBrk="1" hangingPunct="1">
              <a:defRPr/>
            </a:pPr>
            <a:r>
              <a:rPr lang="en-US" dirty="0" smtClean="0"/>
              <a:t>For example, hunting can keep the carrying capacity low.  Should hunting be removed as a factor, the population may increase until it reaches its true carrying capacity of the environment.  This was seen on Saint Paul’s Island when it came to fur seals.  Fur seals were hunted for their fur which kept the carrying capacity artificially low (black line).  In 1925, when hunting was banned, the population increased until it reached the true carrying capacity of the environment (blue line). </a:t>
            </a:r>
          </a:p>
          <a:p>
            <a:pPr eaLnBrk="1" hangingPunct="1">
              <a:defRPr/>
            </a:pPr>
            <a:endParaRPr lang="en-US" dirty="0" smtClean="0"/>
          </a:p>
          <a:p>
            <a:pPr eaLnBrk="1" hangingPunct="1">
              <a:defRPr/>
            </a:pPr>
            <a:r>
              <a:rPr lang="en-US" dirty="0" smtClean="0"/>
              <a:t>You can keep populations artificially high as well by providing food or water or nesting sites that normally would not occur.  For example, if you feed the birds, provide them with nesting boxes, and give them water, you can keep the carrying capacity artificially high. </a:t>
            </a:r>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Discussion Questions:</a:t>
            </a:r>
          </a:p>
          <a:p>
            <a:pPr marL="228600" indent="-228600" eaLnBrk="1" fontAlgn="auto" hangingPunct="1">
              <a:spcBef>
                <a:spcPts val="0"/>
              </a:spcBef>
              <a:spcAft>
                <a:spcPts val="0"/>
              </a:spcAft>
              <a:buFontTx/>
              <a:buAutoNum type="arabicParenR"/>
              <a:defRPr/>
            </a:pPr>
            <a:r>
              <a:rPr lang="en-US" b="1" dirty="0" smtClean="0"/>
              <a:t>How would providing food, water, and nesting sites artificially inflate the carrying capacity?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eaLnBrk="1" fontAlgn="auto" hangingPunct="1">
              <a:spcBef>
                <a:spcPts val="0"/>
              </a:spcBef>
              <a:spcAft>
                <a:spcPts val="0"/>
              </a:spcAft>
              <a:defRPr/>
            </a:pPr>
            <a:r>
              <a:rPr lang="en-US" dirty="0" smtClean="0"/>
              <a:t>Pearson Education, Inc. </a:t>
            </a:r>
          </a:p>
          <a:p>
            <a:pPr eaLnBrk="1" fontAlgn="auto" hangingPunct="1">
              <a:spcBef>
                <a:spcPts val="0"/>
              </a:spcBef>
              <a:spcAft>
                <a:spcPts val="0"/>
              </a:spcAft>
              <a:defRPr/>
            </a:pPr>
            <a:r>
              <a:rPr lang="en-US" dirty="0" smtClean="0"/>
              <a:t>	Accessed June 14, 2012 – </a:t>
            </a:r>
          </a:p>
          <a:p>
            <a:pPr eaLnBrk="1" fontAlgn="auto" hangingPunct="1">
              <a:spcBef>
                <a:spcPts val="0"/>
              </a:spcBef>
              <a:spcAft>
                <a:spcPts val="0"/>
              </a:spcAft>
              <a:defRPr/>
            </a:pPr>
            <a:r>
              <a:rPr lang="en-US" dirty="0" smtClean="0"/>
              <a:t> 	http://wps.pearsoncustom.com/wps/media/objects/5697/5834441/ebook/htm/chp36_4.htm</a:t>
            </a:r>
            <a:endParaRPr lang="en-US" dirty="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1AC1F6E-89F7-4B8F-B0AE-CC31B45F68EA}" type="slidenum">
              <a:rPr lang="en-US"/>
              <a:pPr fontAlgn="base">
                <a:spcBef>
                  <a:spcPct val="0"/>
                </a:spcBef>
                <a:spcAft>
                  <a:spcPct val="0"/>
                </a:spcAft>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eaLnBrk="1" hangingPunct="1">
              <a:defRPr/>
            </a:pPr>
            <a:r>
              <a:rPr lang="en-US" dirty="0" smtClean="0"/>
              <a:t>Disease, competition, and predation have large impacts on population size (and thus the carrying capacity).</a:t>
            </a:r>
          </a:p>
          <a:p>
            <a:pPr eaLnBrk="1" hangingPunct="1">
              <a:defRPr/>
            </a:pPr>
            <a:endParaRPr lang="en-US" dirty="0" smtClean="0"/>
          </a:p>
          <a:p>
            <a:pPr eaLnBrk="1" hangingPunct="1">
              <a:defRPr/>
            </a:pPr>
            <a:r>
              <a:rPr lang="en-US" dirty="0" smtClean="0"/>
              <a:t>The impact of disease largely depends on its lethality and its ability to spread.  If a disease is lethal, but members of a population do not come into contact with each other much, then the impact of the disease on the overall population is greatly diminished.  If, however, a disease is lethal and the population lives in close quarters, then the impact of the disease on the overall population will be greater.</a:t>
            </a:r>
          </a:p>
          <a:p>
            <a:pPr eaLnBrk="1" hangingPunct="1">
              <a:defRPr/>
            </a:pPr>
            <a:endParaRPr lang="en-US" dirty="0" smtClean="0"/>
          </a:p>
          <a:p>
            <a:pPr eaLnBrk="1" hangingPunct="1">
              <a:defRPr/>
            </a:pPr>
            <a:r>
              <a:rPr lang="en-US" dirty="0" smtClean="0"/>
              <a:t>Competition can occur between individuals of the same species and individuals of different species.  This competition can be over resources such as water, food, nesting sites, space, etc.  In the case of individuals of the same species, it can even be over mates. When it comes to competition, there can only be 3 outcomes.  </a:t>
            </a:r>
          </a:p>
          <a:p>
            <a:pPr eaLnBrk="1" hangingPunct="1">
              <a:defRPr/>
            </a:pPr>
            <a:r>
              <a:rPr lang="en-US" dirty="0" smtClean="0"/>
              <a:t>In the first scenario, species 1 (or individual 1) outcompetes species 2 (or individual 2) for a resource, and species 2 (or individual 2) either leaves the area, dies, or has a reduction in its population and the resulting adjustment to its carrying capacity.  </a:t>
            </a:r>
          </a:p>
          <a:p>
            <a:pPr eaLnBrk="1" hangingPunct="1">
              <a:defRPr/>
            </a:pPr>
            <a:endParaRPr lang="en-US" dirty="0" smtClean="0"/>
          </a:p>
          <a:p>
            <a:pPr eaLnBrk="1" hangingPunct="1">
              <a:defRPr/>
            </a:pPr>
            <a:r>
              <a:rPr lang="en-US" dirty="0" smtClean="0"/>
              <a:t>In the second scenario, species 2 (or individual 2) outcompetes species 1 (or individual 1) for a resource, and species 1 (or individual 1) either leaves the area, dies, or has a reduction in its population and the resulting adjustment to its carrying capacity.  </a:t>
            </a:r>
          </a:p>
          <a:p>
            <a:pPr eaLnBrk="1" hangingPunct="1">
              <a:defRPr/>
            </a:pPr>
            <a:endParaRPr lang="en-US" dirty="0" smtClean="0"/>
          </a:p>
          <a:p>
            <a:pPr eaLnBrk="1" hangingPunct="1">
              <a:defRPr/>
            </a:pPr>
            <a:r>
              <a:rPr lang="en-US" dirty="0" smtClean="0"/>
              <a:t>In the third scenario, species 1 (or individual 1) and species 2 (or individual 2) end up sharing a resource, and therefore both species (or both individuals) coexist.  For example, two species of fish live in the same pond.  Species one lives in the shallow area while species 2 lives in the deeper area.  Another example would be lions and elephants that need access to the same watering hole.  The lions may visit in the morning, while the elephants may visit in the evening.   </a:t>
            </a:r>
          </a:p>
          <a:p>
            <a:pPr eaLnBrk="1" hangingPunct="1">
              <a:defRPr/>
            </a:pPr>
            <a:r>
              <a:rPr lang="en-US" dirty="0" smtClean="0"/>
              <a:t>  </a:t>
            </a:r>
          </a:p>
          <a:p>
            <a:pPr eaLnBrk="1" hangingPunct="1">
              <a:defRPr/>
            </a:pPr>
            <a:r>
              <a:rPr lang="en-US" dirty="0" smtClean="0"/>
              <a:t>It is important to remember that competition for resources occurs for all species – plants, animals, fungi, etc.  In addition, the more individuals you have, the more impact competition will have on the population.  For example, if you have a pond that is 2 acres in area and there are only 2 turtles in it, there is not much competition.  However, if you have 2000 turtles, all competing for space and food, the impact that competition will have on the population is greater.</a:t>
            </a:r>
          </a:p>
          <a:p>
            <a:pPr eaLnBrk="1" hangingPunct="1">
              <a:defRPr/>
            </a:pPr>
            <a:endParaRPr lang="en-US" dirty="0" smtClean="0"/>
          </a:p>
          <a:p>
            <a:pPr eaLnBrk="1" hangingPunct="1">
              <a:defRPr/>
            </a:pPr>
            <a:r>
              <a:rPr lang="en-US" dirty="0" smtClean="0"/>
              <a:t>Predation can also occur between individuals of the same species and individuals of different species.  The term applies to animals that eat other animals or animals that eat plants.  It is important to remember that predators come in all different sizes.</a:t>
            </a:r>
          </a:p>
          <a:p>
            <a:pPr eaLnBrk="1" hangingPunct="1">
              <a:defRPr/>
            </a:pPr>
            <a:endParaRPr lang="en-US" dirty="0" smtClean="0"/>
          </a:p>
          <a:p>
            <a:pPr eaLnBrk="1" hangingPunct="1">
              <a:defRPr/>
            </a:pPr>
            <a:r>
              <a:rPr lang="en-US" dirty="0" smtClean="0"/>
              <a:t>The impact of predation depends on the population number.  For example, if you have 1 fox and 1000 rabbits, the fox can only eat so many rabbits, so predation will not have much of an impact on the rabbit population.  However, if you have 100 foxes and 1000 rabbits, predation will have a larger impact on the rabbit population.  In areas where predators and prey have coexisted for thousands of years, each develop certain strategies to either help it eat well (predator) or to avoid being eaten (prey).  This is an important concept to remember as we discuss yet one more factor that affects the population size.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Discussion Questions:</a:t>
            </a:r>
          </a:p>
          <a:p>
            <a:pPr marL="228600" indent="-228600" eaLnBrk="1" fontAlgn="auto" hangingPunct="1">
              <a:spcBef>
                <a:spcPts val="0"/>
              </a:spcBef>
              <a:spcAft>
                <a:spcPts val="0"/>
              </a:spcAft>
              <a:buFontTx/>
              <a:buAutoNum type="arabicParenR"/>
              <a:defRPr/>
            </a:pPr>
            <a:r>
              <a:rPr lang="en-US" b="1" dirty="0" smtClean="0"/>
              <a:t>Can you think of a disease that could affect an organism’s population size?  You can use a human example if you wish.</a:t>
            </a:r>
          </a:p>
          <a:p>
            <a:pPr marL="228600" indent="-228600" eaLnBrk="1" fontAlgn="auto" hangingPunct="1">
              <a:spcBef>
                <a:spcPts val="0"/>
              </a:spcBef>
              <a:spcAft>
                <a:spcPts val="0"/>
              </a:spcAft>
              <a:buFontTx/>
              <a:buAutoNum type="arabicParenR"/>
              <a:defRPr/>
            </a:pPr>
            <a:r>
              <a:rPr lang="en-US" b="1" dirty="0" smtClean="0"/>
              <a:t>Can you think of an example of competition that could affect an organism’s population size? </a:t>
            </a:r>
          </a:p>
          <a:p>
            <a:pPr marL="228600" indent="-228600" eaLnBrk="1" fontAlgn="auto" hangingPunct="1">
              <a:spcBef>
                <a:spcPts val="0"/>
              </a:spcBef>
              <a:spcAft>
                <a:spcPts val="0"/>
              </a:spcAft>
              <a:buFontTx/>
              <a:buAutoNum type="arabicParenR"/>
              <a:defRPr/>
            </a:pPr>
            <a:r>
              <a:rPr lang="en-US" b="1" dirty="0" smtClean="0"/>
              <a:t>Can you think of an example of predation that could affect an organism’s population size? </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eaLnBrk="1" fontAlgn="auto" hangingPunct="1">
              <a:spcBef>
                <a:spcPts val="0"/>
              </a:spcBef>
              <a:spcAft>
                <a:spcPts val="0"/>
              </a:spcAft>
              <a:defRPr/>
            </a:pPr>
            <a:r>
              <a:rPr lang="en-US" dirty="0" smtClean="0"/>
              <a:t>Campbell, N.A. 1990. Biology, 2</a:t>
            </a:r>
            <a:r>
              <a:rPr lang="en-US" baseline="30000" dirty="0" smtClean="0"/>
              <a:t>nd</a:t>
            </a:r>
            <a:r>
              <a:rPr lang="en-US" dirty="0" smtClean="0"/>
              <a:t> Edition. Benjamin/Cummins Publishing Company, New York.</a:t>
            </a:r>
          </a:p>
          <a:p>
            <a:pPr eaLnBrk="1" fontAlgn="auto" hangingPunct="1">
              <a:spcBef>
                <a:spcPts val="0"/>
              </a:spcBef>
              <a:spcAft>
                <a:spcPts val="0"/>
              </a:spcAft>
              <a:defRPr/>
            </a:pPr>
            <a:r>
              <a:rPr lang="en-US" dirty="0" smtClean="0"/>
              <a:t>Stiling, P.D. 1992.  Ecology: Theories and Applications, 2</a:t>
            </a:r>
            <a:r>
              <a:rPr lang="en-US" baseline="30000" dirty="0" smtClean="0"/>
              <a:t>nd</a:t>
            </a:r>
            <a:r>
              <a:rPr lang="en-US" dirty="0" smtClean="0"/>
              <a:t> Edition.  Prentice Hall, New Jersey.</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 </a:t>
            </a:r>
            <a:endParaRPr lang="en-US" dirty="0"/>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9851309-94E6-481F-A106-9D5C7D962096}" type="slidenum">
              <a:rPr lang="en-US"/>
              <a:pPr fontAlgn="base">
                <a:spcBef>
                  <a:spcPct val="0"/>
                </a:spcBef>
                <a:spcAft>
                  <a:spcPct val="0"/>
                </a:spcAft>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hangingPunct="1">
              <a:defRPr/>
            </a:pPr>
            <a:r>
              <a:rPr lang="en-US" dirty="0" smtClean="0"/>
              <a:t>An invasive species is one that has been introduced from another area and causes economic harm (such as to the environment or to food crops) or harm to human health.  Invasive species can cause disease (or vector a disease), outcompete native organisms for resources, or even prey on native organisms.  We have already discussed the impact each of these can have on the population.  Now, we will take a look at several examples of invasive species that fall in these categories.</a:t>
            </a:r>
          </a:p>
          <a:p>
            <a:pPr eaLnBrk="1" hangingPunct="1">
              <a:defRPr/>
            </a:pPr>
            <a:endParaRPr lang="en-US" dirty="0" smtClean="0"/>
          </a:p>
          <a:p>
            <a:pPr eaLnBrk="1" hangingPunct="1">
              <a:defRPr/>
            </a:pPr>
            <a:r>
              <a:rPr lang="en-US" dirty="0" smtClean="0"/>
              <a:t>Sudden oak death (also known as ramorum leaf blight or ramorum dieback) is an invasive disease that is caused by a water mold called </a:t>
            </a:r>
            <a:r>
              <a:rPr lang="en-US" i="1" dirty="0" smtClean="0"/>
              <a:t>Phytopthora ramorum</a:t>
            </a:r>
            <a:r>
              <a:rPr lang="en-US" dirty="0" smtClean="0"/>
              <a:t>.  Water molds look like fungi, but are actually more closely related to algae. Though researchers are still determining the native distribution of this disease, evidence suggests that it is not native to either North America or Europe (where it has recently been found).  </a:t>
            </a:r>
          </a:p>
          <a:p>
            <a:pPr eaLnBrk="1" hangingPunct="1">
              <a:defRPr/>
            </a:pPr>
            <a:endParaRPr lang="en-US" dirty="0" smtClean="0"/>
          </a:p>
          <a:p>
            <a:pPr eaLnBrk="1" hangingPunct="1">
              <a:defRPr/>
            </a:pPr>
            <a:r>
              <a:rPr lang="en-US" dirty="0" smtClean="0"/>
              <a:t>Over 135 plants have been recorded as hosts for sudden oak death including many that are found in native forests, in the nursery trade, and in people’s yards. Though many plants, such as rhododendron, camellia, and viburnum can have the disease, but do not die from it, many others have no defense for this newly introduced disease and thus succumb to it.  </a:t>
            </a:r>
          </a:p>
          <a:p>
            <a:pPr eaLnBrk="1" hangingPunct="1">
              <a:defRPr/>
            </a:pPr>
            <a:endParaRPr lang="en-US" dirty="0" smtClean="0"/>
          </a:p>
          <a:p>
            <a:pPr eaLnBrk="1" hangingPunct="1">
              <a:defRPr/>
            </a:pPr>
            <a:r>
              <a:rPr lang="en-US" dirty="0" smtClean="0"/>
              <a:t>This disease can kill a tree in one to two seasons and causes leaf death or cankers (large, weeping wounds).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Discussion Questions:</a:t>
            </a:r>
          </a:p>
          <a:p>
            <a:pPr marL="228600" indent="-228600" eaLnBrk="1" fontAlgn="auto" hangingPunct="1">
              <a:spcBef>
                <a:spcPts val="0"/>
              </a:spcBef>
              <a:spcAft>
                <a:spcPts val="0"/>
              </a:spcAft>
              <a:buFontTx/>
              <a:buAutoNum type="arabicParenR"/>
              <a:defRPr/>
            </a:pPr>
            <a:r>
              <a:rPr lang="en-US" b="1" dirty="0" smtClean="0"/>
              <a:t>How does sudden oak death affect the populations of those organisms that depend on these plants for food and shelter?</a:t>
            </a:r>
          </a:p>
          <a:p>
            <a:pPr marL="228600" indent="-228600" eaLnBrk="1" fontAlgn="auto" hangingPunct="1">
              <a:spcBef>
                <a:spcPts val="0"/>
              </a:spcBef>
              <a:spcAft>
                <a:spcPts val="0"/>
              </a:spcAft>
              <a:buFontTx/>
              <a:buAutoNum type="arabicParenR"/>
              <a:defRPr/>
            </a:pPr>
            <a:r>
              <a:rPr lang="en-US" b="1" dirty="0" smtClean="0"/>
              <a:t>What are some examples of the types of organisms that could be affected?</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ct val="0"/>
              </a:spcBef>
              <a:spcAft>
                <a:spcPts val="0"/>
              </a:spcAft>
              <a:defRPr/>
            </a:pPr>
            <a:r>
              <a:rPr lang="en-US" dirty="0" smtClean="0"/>
              <a:t>Information from:</a:t>
            </a:r>
          </a:p>
          <a:p>
            <a:pPr eaLnBrk="1" fontAlgn="auto" hangingPunct="1">
              <a:spcBef>
                <a:spcPct val="0"/>
              </a:spcBef>
              <a:spcAft>
                <a:spcPts val="0"/>
              </a:spcAft>
              <a:defRPr/>
            </a:pPr>
            <a:r>
              <a:rPr lang="en-US" dirty="0" smtClean="0"/>
              <a:t>California Oak Mortality Task Force. 2012.</a:t>
            </a:r>
          </a:p>
          <a:p>
            <a:pPr eaLnBrk="1" fontAlgn="auto" hangingPunct="1">
              <a:spcBef>
                <a:spcPct val="0"/>
              </a:spcBef>
              <a:spcAft>
                <a:spcPts val="0"/>
              </a:spcAft>
              <a:defRPr/>
            </a:pPr>
            <a:r>
              <a:rPr lang="en-US" dirty="0" smtClean="0"/>
              <a:t>	accessed 6/14/2012 – </a:t>
            </a:r>
          </a:p>
          <a:p>
            <a:pPr eaLnBrk="1" fontAlgn="auto" hangingPunct="1">
              <a:spcBef>
                <a:spcPct val="0"/>
              </a:spcBef>
              <a:spcAft>
                <a:spcPts val="0"/>
              </a:spcAft>
              <a:defRPr/>
            </a:pPr>
            <a:r>
              <a:rPr lang="en-US" dirty="0" smtClean="0"/>
              <a:t>	http://www.suddenoakdeath.org/diagnosis-and-management/hosts-and-associated-plants/</a:t>
            </a:r>
          </a:p>
          <a:p>
            <a:pPr eaLnBrk="1" fontAlgn="auto" hangingPunct="1">
              <a:spcBef>
                <a:spcPct val="0"/>
              </a:spcBef>
              <a:spcAft>
                <a:spcPts val="0"/>
              </a:spcAft>
              <a:defRPr/>
            </a:pPr>
            <a:r>
              <a:rPr lang="en-US" dirty="0" smtClean="0"/>
              <a:t>Garbelotto, M.  2004.  “Sudden oak Death: A Tale of Two Continents”. Outlooks on Pest Management, Volume 15, Number 2, pp. 85-89.</a:t>
            </a:r>
          </a:p>
          <a:p>
            <a:pPr eaLnBrk="1" fontAlgn="auto" hangingPunct="1">
              <a:spcBef>
                <a:spcPct val="0"/>
              </a:spcBef>
              <a:spcAft>
                <a:spcPts val="0"/>
              </a:spcAft>
              <a:defRPr/>
            </a:pPr>
            <a:r>
              <a:rPr lang="en-US" dirty="0" smtClean="0"/>
              <a:t>USDA – APHIS.  2012.</a:t>
            </a:r>
          </a:p>
          <a:p>
            <a:pPr eaLnBrk="1" fontAlgn="auto" hangingPunct="1">
              <a:spcBef>
                <a:spcPct val="0"/>
              </a:spcBef>
              <a:spcAft>
                <a:spcPts val="0"/>
              </a:spcAft>
              <a:defRPr/>
            </a:pPr>
            <a:r>
              <a:rPr lang="en-US" dirty="0" smtClean="0"/>
              <a:t>	accessed 6/14/2012 - 	</a:t>
            </a:r>
          </a:p>
          <a:p>
            <a:pPr eaLnBrk="1" fontAlgn="auto" hangingPunct="1">
              <a:spcBef>
                <a:spcPct val="0"/>
              </a:spcBef>
              <a:spcAft>
                <a:spcPts val="0"/>
              </a:spcAft>
              <a:defRPr/>
            </a:pPr>
            <a:r>
              <a:rPr lang="en-US" dirty="0" smtClean="0"/>
              <a:t>	http://www.aphis.usda.gov/plant_health/plant_pest_info/pram/downloads/pdf_files/nationalpestalert_.pdf</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endParaRPr lang="en-US" dirty="0"/>
          </a:p>
        </p:txBody>
      </p:sp>
      <p:sp>
        <p:nvSpPr>
          <p:cNvPr id="38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52131DD-9D3E-48CF-AD9F-E48111F1B74C}" type="slidenum">
              <a:rPr lang="en-US"/>
              <a:pPr fontAlgn="base">
                <a:spcBef>
                  <a:spcPct val="0"/>
                </a:spcBef>
                <a:spcAft>
                  <a:spcPct val="0"/>
                </a:spcAft>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r>
              <a:rPr lang="en-US" dirty="0" smtClean="0"/>
              <a:t>Another invasive disease is laurel wilt which that is caused by a fungus (</a:t>
            </a:r>
            <a:r>
              <a:rPr lang="en-US" i="1" dirty="0" smtClean="0"/>
              <a:t>Raffaelea</a:t>
            </a:r>
            <a:r>
              <a:rPr lang="en-US" dirty="0" smtClean="0"/>
              <a:t> </a:t>
            </a:r>
            <a:r>
              <a:rPr lang="en-US" i="1" dirty="0" smtClean="0"/>
              <a:t>lauricola</a:t>
            </a:r>
            <a:r>
              <a:rPr lang="en-US" dirty="0" smtClean="0"/>
              <a:t>).  It is spread by an invasive beetle from Asia called the redbay ambrosia beetle (</a:t>
            </a:r>
            <a:r>
              <a:rPr lang="en-US" i="1" dirty="0" smtClean="0"/>
              <a:t>Xyleborus glabratus</a:t>
            </a:r>
            <a:r>
              <a:rPr lang="en-US" dirty="0" smtClean="0"/>
              <a:t>).  The beetle (and therefore the fungus that causes the disease) came into the U.S. most likely on wood packing material. </a:t>
            </a:r>
          </a:p>
          <a:p>
            <a:pPr eaLnBrk="1" hangingPunct="1">
              <a:defRPr/>
            </a:pPr>
            <a:r>
              <a:rPr lang="en-US" dirty="0" smtClean="0"/>
              <a:t> </a:t>
            </a:r>
          </a:p>
          <a:p>
            <a:pPr eaLnBrk="1" hangingPunct="1">
              <a:defRPr/>
            </a:pPr>
            <a:r>
              <a:rPr lang="en-US" dirty="0" smtClean="0"/>
              <a:t>The adult of this beetle is tiny (averaging just 1/32inch or 2mm in length) and brown.  You will probably never see this beetle, just the damage that it causes.</a:t>
            </a:r>
          </a:p>
          <a:p>
            <a:pPr eaLnBrk="1" hangingPunct="1">
              <a:defRPr/>
            </a:pPr>
            <a:endParaRPr lang="en-US" dirty="0" smtClean="0"/>
          </a:p>
          <a:p>
            <a:pPr eaLnBrk="1" hangingPunct="1">
              <a:defRPr/>
            </a:pPr>
            <a:r>
              <a:rPr lang="en-US" dirty="0" smtClean="0"/>
              <a:t>This disease attacks mostly redbay trees found in the southeastern United States. These trees produce fruit that is a very important source of food for wildlife in the winter.  This disease also kills sassafras, swamp bay, pondspice, pondberry, camphor, and avocado.  </a:t>
            </a:r>
          </a:p>
          <a:p>
            <a:pPr eaLnBrk="1" hangingPunct="1">
              <a:defRPr/>
            </a:pPr>
            <a:endParaRPr lang="en-US" dirty="0" smtClean="0"/>
          </a:p>
          <a:p>
            <a:pPr eaLnBrk="1" hangingPunct="1">
              <a:defRPr/>
            </a:pPr>
            <a:r>
              <a:rPr lang="en-US" dirty="0" smtClean="0"/>
              <a:t>The adults tunnel into the tree, bringing with it the fungus which it grows in the tree for food.  This fungus then spreads throughout the tree and kills it.  It was first detected in Georgia and has since spread to </a:t>
            </a:r>
            <a:r>
              <a:rPr lang="en-US" sz="1200" dirty="0" smtClean="0">
                <a:ea typeface="ＭＳ Ｐゴシック" pitchFamily="34" charset="-128"/>
              </a:rPr>
              <a:t>North Carolina, South Carolina, Florida, Alabama, and Mississippi.</a:t>
            </a:r>
            <a:r>
              <a:rPr lang="en-US" dirty="0" smtClean="0"/>
              <a:t>  Once infected, a stand of mature redbays can be completely killed in 3 to 5 years. </a:t>
            </a:r>
          </a:p>
          <a:p>
            <a:pPr eaLnBrk="1" hangingPunct="1">
              <a:defRPr/>
            </a:pPr>
            <a:endParaRPr lang="en-US" dirty="0" smtClean="0"/>
          </a:p>
          <a:p>
            <a:pPr eaLnBrk="1" hangingPunct="1">
              <a:defRPr/>
            </a:pPr>
            <a:r>
              <a:rPr lang="en-US" dirty="0" smtClean="0"/>
              <a:t>There is currently no cure for the disease.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Discussion Questions:</a:t>
            </a:r>
          </a:p>
          <a:p>
            <a:pPr marL="228600" indent="-228600" eaLnBrk="1" fontAlgn="auto" hangingPunct="1">
              <a:spcBef>
                <a:spcPts val="0"/>
              </a:spcBef>
              <a:spcAft>
                <a:spcPts val="0"/>
              </a:spcAft>
              <a:buFontTx/>
              <a:buAutoNum type="arabicParenR"/>
              <a:defRPr/>
            </a:pPr>
            <a:r>
              <a:rPr lang="en-US" b="1" dirty="0" smtClean="0"/>
              <a:t>How does laurel wilt affect the populations of those organisms that depend on these plants for food and shelter?</a:t>
            </a:r>
          </a:p>
          <a:p>
            <a:pPr marL="228600" indent="-228600" eaLnBrk="1" fontAlgn="auto" hangingPunct="1">
              <a:spcBef>
                <a:spcPts val="0"/>
              </a:spcBef>
              <a:spcAft>
                <a:spcPts val="0"/>
              </a:spcAft>
              <a:buFontTx/>
              <a:buAutoNum type="arabicParenR"/>
              <a:defRPr/>
            </a:pPr>
            <a:r>
              <a:rPr lang="en-US" b="1" dirty="0" smtClean="0"/>
              <a:t>What are some examples of the types of organisms that could be affected?</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from:</a:t>
            </a:r>
          </a:p>
          <a:p>
            <a:pPr eaLnBrk="1" fontAlgn="auto" hangingPunct="1">
              <a:spcBef>
                <a:spcPct val="0"/>
              </a:spcBef>
              <a:spcAft>
                <a:spcPts val="0"/>
              </a:spcAft>
              <a:defRPr/>
            </a:pPr>
            <a:r>
              <a:rPr lang="en-US" dirty="0" smtClean="0"/>
              <a:t>Alabama Forestry Commission. “Laurel Wilt Disease”.</a:t>
            </a:r>
          </a:p>
          <a:p>
            <a:pPr eaLnBrk="1" fontAlgn="auto" hangingPunct="1">
              <a:spcBef>
                <a:spcPct val="0"/>
              </a:spcBef>
              <a:spcAft>
                <a:spcPts val="0"/>
              </a:spcAft>
              <a:defRPr/>
            </a:pPr>
            <a:r>
              <a:rPr lang="en-US" dirty="0" smtClean="0"/>
              <a:t>	accessed 6/14/2012 – </a:t>
            </a:r>
          </a:p>
          <a:p>
            <a:pPr eaLnBrk="1" fontAlgn="auto" hangingPunct="1">
              <a:spcBef>
                <a:spcPct val="0"/>
              </a:spcBef>
              <a:spcAft>
                <a:spcPts val="0"/>
              </a:spcAft>
              <a:defRPr/>
            </a:pPr>
            <a:r>
              <a:rPr lang="en-US" dirty="0" smtClean="0"/>
              <a:t>	http://www.forestry.alabama.gov/LaurelWilt.aspx?bv=3</a:t>
            </a:r>
          </a:p>
          <a:p>
            <a:pPr eaLnBrk="1" fontAlgn="auto" hangingPunct="1">
              <a:spcBef>
                <a:spcPct val="0"/>
              </a:spcBef>
              <a:spcAft>
                <a:spcPts val="0"/>
              </a:spcAft>
              <a:defRPr/>
            </a:pPr>
            <a:r>
              <a:rPr lang="en-US" dirty="0" smtClean="0"/>
              <a:t>Florida Department of Agriculture and Consumer Services – Florida Forest Service.  2008.</a:t>
            </a:r>
          </a:p>
          <a:p>
            <a:pPr eaLnBrk="1" fontAlgn="auto" hangingPunct="1">
              <a:spcBef>
                <a:spcPct val="0"/>
              </a:spcBef>
              <a:spcAft>
                <a:spcPts val="0"/>
              </a:spcAft>
              <a:defRPr/>
            </a:pPr>
            <a:r>
              <a:rPr lang="en-US" dirty="0" smtClean="0"/>
              <a:t>	accessed 6/14/2012 – </a:t>
            </a:r>
          </a:p>
          <a:p>
            <a:pPr eaLnBrk="1" fontAlgn="auto" hangingPunct="1">
              <a:spcBef>
                <a:spcPct val="0"/>
              </a:spcBef>
              <a:spcAft>
                <a:spcPts val="0"/>
              </a:spcAft>
              <a:defRPr/>
            </a:pPr>
            <a:r>
              <a:rPr lang="en-US" dirty="0" smtClean="0"/>
              <a:t>	http://www.floridaforestservice.com/publications/fh_pdfs/Laurel_Wilt.pdf</a:t>
            </a:r>
          </a:p>
          <a:p>
            <a:pPr eaLnBrk="1" fontAlgn="auto" hangingPunct="1">
              <a:spcBef>
                <a:spcPct val="0"/>
              </a:spcBef>
              <a:spcAft>
                <a:spcPts val="0"/>
              </a:spcAft>
              <a:defRPr/>
            </a:pPr>
            <a:r>
              <a:rPr lang="en-US" dirty="0" smtClean="0"/>
              <a:t>Jeff Eickwort, Forest Biologist, Florida Department of Agriculture and Consumer Services, Division of Forestry.</a:t>
            </a:r>
          </a:p>
          <a:p>
            <a:pPr eaLnBrk="1" fontAlgn="auto" hangingPunct="1">
              <a:spcBef>
                <a:spcPts val="0"/>
              </a:spcBef>
              <a:spcAft>
                <a:spcPts val="0"/>
              </a:spcAft>
              <a:defRPr/>
            </a:pPr>
            <a:r>
              <a:rPr lang="en-US" dirty="0" smtClean="0"/>
              <a:t>Fraedrich, S.W., T.C. Harrington, R.J. Rabaglia, M.D. Ulyshen, A.E. Mayfield, III, J.L. Hanula, J.M. Eickwort, and D. R. Miller.  2008.  “A Fungal Symbiont of the Redbay Ambrosia Beetle Causes a Lethal Wilt in Redbay and Other Lauraceae in the Southeastern United States”.  Plant Disease, Volume 92, No. 2.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399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7379D30-7C80-4CEB-92E1-31401A18761C}" type="slidenum">
              <a:rPr lang="en-US"/>
              <a:pPr fontAlgn="base">
                <a:spcBef>
                  <a:spcPct val="0"/>
                </a:spcBef>
                <a:spcAft>
                  <a:spcPct val="0"/>
                </a:spcAft>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F8B1B4B-2AF7-486C-BCB3-2D24E8C67C56}" type="datetimeFigureOut">
              <a:rPr lang="en-US"/>
              <a:pPr>
                <a:defRPr/>
              </a:pPr>
              <a:t>9/1/2013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3F70D9-9B2A-4B89-AD69-C57780FBE57D}" type="slidenum">
              <a:rPr lang="en-US"/>
              <a:pPr>
                <a:defRPr/>
              </a:pPr>
              <a:t>‹#›</a:t>
            </a:fld>
            <a:endParaRPr lang="en-US" dirty="0"/>
          </a:p>
        </p:txBody>
      </p:sp>
    </p:spTree>
    <p:extLst>
      <p:ext uri="{BB962C8B-B14F-4D97-AF65-F5344CB8AC3E}">
        <p14:creationId xmlns:p14="http://schemas.microsoft.com/office/powerpoint/2010/main" val="2994768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CF8738-55A8-4A73-A911-C98085A152F9}" type="datetimeFigureOut">
              <a:rPr lang="en-US"/>
              <a:pPr>
                <a:defRPr/>
              </a:pPr>
              <a:t>9/1/2013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FEFF7B-A3C2-4E81-B6A7-5AE30765D1AC}" type="slidenum">
              <a:rPr lang="en-US"/>
              <a:pPr>
                <a:defRPr/>
              </a:pPr>
              <a:t>‹#›</a:t>
            </a:fld>
            <a:endParaRPr lang="en-US" dirty="0"/>
          </a:p>
        </p:txBody>
      </p:sp>
    </p:spTree>
    <p:extLst>
      <p:ext uri="{BB962C8B-B14F-4D97-AF65-F5344CB8AC3E}">
        <p14:creationId xmlns:p14="http://schemas.microsoft.com/office/powerpoint/2010/main" val="566392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1A679F-92F5-46CE-A190-6F3B085583B2}" type="datetimeFigureOut">
              <a:rPr lang="en-US"/>
              <a:pPr>
                <a:defRPr/>
              </a:pPr>
              <a:t>9/1/2013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A11886-1E1C-4055-AC90-27408173223E}" type="slidenum">
              <a:rPr lang="en-US"/>
              <a:pPr>
                <a:defRPr/>
              </a:pPr>
              <a:t>‹#›</a:t>
            </a:fld>
            <a:endParaRPr lang="en-US" dirty="0"/>
          </a:p>
        </p:txBody>
      </p:sp>
    </p:spTree>
    <p:extLst>
      <p:ext uri="{BB962C8B-B14F-4D97-AF65-F5344CB8AC3E}">
        <p14:creationId xmlns:p14="http://schemas.microsoft.com/office/powerpoint/2010/main" val="143554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55BC90-B9EF-46BE-B392-0FC072E574C3}" type="datetimeFigureOut">
              <a:rPr lang="en-US"/>
              <a:pPr>
                <a:defRPr/>
              </a:pPr>
              <a:t>9/1/2013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F6D0E5-9D21-4CA2-B11A-D3BE98971681}" type="slidenum">
              <a:rPr lang="en-US"/>
              <a:pPr>
                <a:defRPr/>
              </a:pPr>
              <a:t>‹#›</a:t>
            </a:fld>
            <a:endParaRPr lang="en-US" dirty="0"/>
          </a:p>
        </p:txBody>
      </p:sp>
    </p:spTree>
    <p:extLst>
      <p:ext uri="{BB962C8B-B14F-4D97-AF65-F5344CB8AC3E}">
        <p14:creationId xmlns:p14="http://schemas.microsoft.com/office/powerpoint/2010/main" val="1725369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8253204-5310-43D2-B546-3C0DA6785A80}" type="datetimeFigureOut">
              <a:rPr lang="en-US"/>
              <a:pPr>
                <a:defRPr/>
              </a:pPr>
              <a:t>9/1/2013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9A97CB-AFE7-4196-ACF0-71D39F5D2A5D}" type="slidenum">
              <a:rPr lang="en-US"/>
              <a:pPr>
                <a:defRPr/>
              </a:pPr>
              <a:t>‹#›</a:t>
            </a:fld>
            <a:endParaRPr lang="en-US" dirty="0"/>
          </a:p>
        </p:txBody>
      </p:sp>
    </p:spTree>
    <p:extLst>
      <p:ext uri="{BB962C8B-B14F-4D97-AF65-F5344CB8AC3E}">
        <p14:creationId xmlns:p14="http://schemas.microsoft.com/office/powerpoint/2010/main" val="3317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56D6B1F-E725-4F3F-A54B-840883BFF56D}" type="datetimeFigureOut">
              <a:rPr lang="en-US"/>
              <a:pPr>
                <a:defRPr/>
              </a:pPr>
              <a:t>9/1/2013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2E294E-CD6D-4E98-9440-226F774434D6}" type="slidenum">
              <a:rPr lang="en-US"/>
              <a:pPr>
                <a:defRPr/>
              </a:pPr>
              <a:t>‹#›</a:t>
            </a:fld>
            <a:endParaRPr lang="en-US" dirty="0"/>
          </a:p>
        </p:txBody>
      </p:sp>
    </p:spTree>
    <p:extLst>
      <p:ext uri="{BB962C8B-B14F-4D97-AF65-F5344CB8AC3E}">
        <p14:creationId xmlns:p14="http://schemas.microsoft.com/office/powerpoint/2010/main" val="2628172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33D477-2BAD-47C2-9BA3-8ACF830051A4}" type="datetimeFigureOut">
              <a:rPr lang="en-US"/>
              <a:pPr>
                <a:defRPr/>
              </a:pPr>
              <a:t>9/1/2013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1BAF775-93F0-42FF-BDA0-3B9075311C21}" type="slidenum">
              <a:rPr lang="en-US"/>
              <a:pPr>
                <a:defRPr/>
              </a:pPr>
              <a:t>‹#›</a:t>
            </a:fld>
            <a:endParaRPr lang="en-US" dirty="0"/>
          </a:p>
        </p:txBody>
      </p:sp>
    </p:spTree>
    <p:extLst>
      <p:ext uri="{BB962C8B-B14F-4D97-AF65-F5344CB8AC3E}">
        <p14:creationId xmlns:p14="http://schemas.microsoft.com/office/powerpoint/2010/main" val="4230043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023B88C-DDDD-4563-B682-B8E7168F177F}" type="datetimeFigureOut">
              <a:rPr lang="en-US"/>
              <a:pPr>
                <a:defRPr/>
              </a:pPr>
              <a:t>9/1/2013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82AA7DE-54B5-4C78-90C9-374A678EE1ED}" type="slidenum">
              <a:rPr lang="en-US"/>
              <a:pPr>
                <a:defRPr/>
              </a:pPr>
              <a:t>‹#›</a:t>
            </a:fld>
            <a:endParaRPr lang="en-US" dirty="0"/>
          </a:p>
        </p:txBody>
      </p:sp>
    </p:spTree>
    <p:extLst>
      <p:ext uri="{BB962C8B-B14F-4D97-AF65-F5344CB8AC3E}">
        <p14:creationId xmlns:p14="http://schemas.microsoft.com/office/powerpoint/2010/main" val="176287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6716AF-E47A-495B-9EF4-A4EFDA15BBB4}" type="datetimeFigureOut">
              <a:rPr lang="en-US"/>
              <a:pPr>
                <a:defRPr/>
              </a:pPr>
              <a:t>9/1/2013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EA6012-A7A6-4C8F-8200-149924E14CE7}" type="slidenum">
              <a:rPr lang="en-US"/>
              <a:pPr>
                <a:defRPr/>
              </a:pPr>
              <a:t>‹#›</a:t>
            </a:fld>
            <a:endParaRPr lang="en-US" dirty="0"/>
          </a:p>
        </p:txBody>
      </p:sp>
    </p:spTree>
    <p:extLst>
      <p:ext uri="{BB962C8B-B14F-4D97-AF65-F5344CB8AC3E}">
        <p14:creationId xmlns:p14="http://schemas.microsoft.com/office/powerpoint/2010/main" val="4071598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7386A7-E05B-4A05-9779-18AC06E24714}" type="datetimeFigureOut">
              <a:rPr lang="en-US"/>
              <a:pPr>
                <a:defRPr/>
              </a:pPr>
              <a:t>9/1/2013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9E5F6D-408E-4C10-8EBE-A5BEE8933F57}" type="slidenum">
              <a:rPr lang="en-US"/>
              <a:pPr>
                <a:defRPr/>
              </a:pPr>
              <a:t>‹#›</a:t>
            </a:fld>
            <a:endParaRPr lang="en-US" dirty="0"/>
          </a:p>
        </p:txBody>
      </p:sp>
    </p:spTree>
    <p:extLst>
      <p:ext uri="{BB962C8B-B14F-4D97-AF65-F5344CB8AC3E}">
        <p14:creationId xmlns:p14="http://schemas.microsoft.com/office/powerpoint/2010/main" val="320602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A14C0D-0460-40A0-A636-EE3772642CC4}" type="datetimeFigureOut">
              <a:rPr lang="en-US"/>
              <a:pPr>
                <a:defRPr/>
              </a:pPr>
              <a:t>9/1/2013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4333DC-CA8C-4D95-AA1D-2EAC2253E8C4}" type="slidenum">
              <a:rPr lang="en-US"/>
              <a:pPr>
                <a:defRPr/>
              </a:pPr>
              <a:t>‹#›</a:t>
            </a:fld>
            <a:endParaRPr lang="en-US" dirty="0"/>
          </a:p>
        </p:txBody>
      </p:sp>
    </p:spTree>
    <p:extLst>
      <p:ext uri="{BB962C8B-B14F-4D97-AF65-F5344CB8AC3E}">
        <p14:creationId xmlns:p14="http://schemas.microsoft.com/office/powerpoint/2010/main" val="781711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fontAlgn="auto">
              <a:spcBef>
                <a:spcPts val="0"/>
              </a:spcBef>
              <a:spcAft>
                <a:spcPts val="0"/>
              </a:spcAft>
              <a:defRPr sz="1200">
                <a:solidFill>
                  <a:srgbClr val="898989"/>
                </a:solidFill>
                <a:latin typeface="Calibri" pitchFamily="-110" charset="0"/>
                <a:cs typeface="+mn-cs"/>
              </a:defRPr>
            </a:lvl1pPr>
          </a:lstStyle>
          <a:p>
            <a:pPr>
              <a:defRPr/>
            </a:pPr>
            <a:fld id="{4AB8E14A-EEA6-4561-B754-C4214480E320}" type="datetimeFigureOut">
              <a:rPr lang="en-US"/>
              <a:pPr>
                <a:defRPr/>
              </a:pPr>
              <a:t>9/1/2013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200">
                <a:solidFill>
                  <a:srgbClr val="898989"/>
                </a:solidFill>
                <a:latin typeface="Calibri" pitchFamily="-110" charset="0"/>
                <a:cs typeface="+mn-cs"/>
              </a:defRPr>
            </a:lvl1pPr>
          </a:lstStyle>
          <a:p>
            <a:pPr>
              <a:defRPr/>
            </a:pPr>
            <a:fld id="{AFEAEBB5-B4A2-4852-83B8-5A1ACB37373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3" charset="-128"/>
          <a:cs typeface="ＭＳ Ｐゴシック" pitchFamily="33" charset="-128"/>
        </a:defRPr>
      </a:lvl1pPr>
      <a:lvl2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2pPr>
      <a:lvl3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3pPr>
      <a:lvl4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4pPr>
      <a:lvl5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5pPr>
      <a:lvl6pPr marL="4572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6pPr>
      <a:lvl7pPr marL="9144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7pPr>
      <a:lvl8pPr marL="13716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8pPr>
      <a:lvl9pPr marL="18288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3" charset="-128"/>
          <a:cs typeface="ＭＳ Ｐゴシック" pitchFamily="3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www.bugwood.org/" TargetMode="Externa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hyperlink" Target="http://www.bugwood.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uvm.edu/albeetle/management/treeremoval.html" TargetMode="External"/><Relationship Id="rId2" Type="http://schemas.openxmlformats.org/officeDocument/2006/relationships/hyperlink" Target="http://www.forestry.alabama.gov/LaurelWilt.aspx?bv=3" TargetMode="External"/><Relationship Id="rId1" Type="http://schemas.openxmlformats.org/officeDocument/2006/relationships/slideLayout" Target="../slideLayouts/slideLayout2.xml"/><Relationship Id="rId5" Type="http://schemas.openxmlformats.org/officeDocument/2006/relationships/hyperlink" Target="http://www.emeraldashborer.info/" TargetMode="External"/><Relationship Id="rId4" Type="http://schemas.openxmlformats.org/officeDocument/2006/relationships/hyperlink" Target="http://www.suddenoakdeath.org/diagnosis-and-management/hosts-and-associated-plant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floridaforestservice.com/publications/fh_pdfs/Laurel_Wilt.pdf" TargetMode="External"/><Relationship Id="rId2" Type="http://schemas.openxmlformats.org/officeDocument/2006/relationships/hyperlink" Target="http://www.eppo.int/QUARANTINE/insects/Anoplophora_glabripennis/ANOLGL_ds.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tsusinvasives.org/database/european-paper-wasp.html" TargetMode="External"/><Relationship Id="rId2" Type="http://schemas.openxmlformats.org/officeDocument/2006/relationships/hyperlink" Target="http://www.issg.org/database/species/impact_info.asp?si=77&amp;fr=1&amp;sts=&amp;lang=EN"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invasivespecies.gov/" TargetMode="External"/><Relationship Id="rId2" Type="http://schemas.openxmlformats.org/officeDocument/2006/relationships/hyperlink" Target="http://www.sekj.org/PDF/anzf43/anzf43-595.pdf" TargetMode="External"/><Relationship Id="rId1" Type="http://schemas.openxmlformats.org/officeDocument/2006/relationships/slideLayout" Target="../slideLayouts/slideLayout2.xml"/><Relationship Id="rId5" Type="http://schemas.openxmlformats.org/officeDocument/2006/relationships/hyperlink" Target="http://wps.pearsoncustom.com/wps/media/objects/5697/5834441/ebook/htm/chp36_4.htm" TargetMode="External"/><Relationship Id="rId4" Type="http://schemas.openxmlformats.org/officeDocument/2006/relationships/hyperlink" Target="http://www.firstdetector.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aphis.usda.gov/plant_health/plant_pest_info/pram/downloads/pdf_files/nationalpestalert_.pdf" TargetMode="External"/><Relationship Id="rId2" Type="http://schemas.openxmlformats.org/officeDocument/2006/relationships/hyperlink" Target="http://fireant.tamu.edu/about/faq.php" TargetMode="External"/><Relationship Id="rId1" Type="http://schemas.openxmlformats.org/officeDocument/2006/relationships/slideLayout" Target="../slideLayouts/slideLayout2.xml"/><Relationship Id="rId5" Type="http://schemas.openxmlformats.org/officeDocument/2006/relationships/hyperlink" Target="http://www.na.fs.fed.us/pubs/palerts/alb/alb_pa.pdf" TargetMode="External"/><Relationship Id="rId4" Type="http://schemas.openxmlformats.org/officeDocument/2006/relationships/hyperlink" Target="http://plants.usda.gov/"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ecy.wa.gov/programs/wq/plants/plantid2/descriptions/lemmin.html" TargetMode="External"/><Relationship Id="rId2" Type="http://schemas.openxmlformats.org/officeDocument/2006/relationships/hyperlink" Target="http://www.na.fs.fed.us/spfo/pubs/pest_al/eab/eab04.ht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invasive.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sz="6600" smtClean="0">
                <a:ea typeface="ＭＳ Ｐゴシック" pitchFamily="34" charset="-128"/>
              </a:rPr>
              <a:t>Invasive Species and </a:t>
            </a:r>
            <a:br>
              <a:rPr lang="en-US" sz="6600" smtClean="0">
                <a:ea typeface="ＭＳ Ｐゴシック" pitchFamily="34" charset="-128"/>
              </a:rPr>
            </a:br>
            <a:r>
              <a:rPr lang="en-US" sz="6600" smtClean="0">
                <a:ea typeface="ＭＳ Ｐゴシック" pitchFamily="34" charset="-128"/>
              </a:rPr>
              <a:t>Population Growth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6"/>
          <p:cNvSpPr>
            <a:spLocks noGrp="1"/>
          </p:cNvSpPr>
          <p:nvPr>
            <p:ph type="title"/>
          </p:nvPr>
        </p:nvSpPr>
        <p:spPr>
          <a:xfrm>
            <a:off x="457200" y="76200"/>
            <a:ext cx="8229600" cy="1143000"/>
          </a:xfrm>
        </p:spPr>
        <p:txBody>
          <a:bodyPr/>
          <a:lstStyle/>
          <a:p>
            <a:pPr eaLnBrk="1" hangingPunct="1"/>
            <a:r>
              <a:rPr lang="en-US" smtClean="0">
                <a:ea typeface="ＭＳ Ｐゴシック" pitchFamily="34" charset="-128"/>
              </a:rPr>
              <a:t>Invasive species as diseases</a:t>
            </a:r>
          </a:p>
        </p:txBody>
      </p:sp>
      <p:sp>
        <p:nvSpPr>
          <p:cNvPr id="11267" name="Content Placeholder 2"/>
          <p:cNvSpPr>
            <a:spLocks noGrp="1"/>
          </p:cNvSpPr>
          <p:nvPr>
            <p:ph idx="1"/>
          </p:nvPr>
        </p:nvSpPr>
        <p:spPr>
          <a:xfrm>
            <a:off x="457200" y="1192213"/>
            <a:ext cx="2422525" cy="676275"/>
          </a:xfrm>
        </p:spPr>
        <p:txBody>
          <a:bodyPr/>
          <a:lstStyle/>
          <a:p>
            <a:pPr eaLnBrk="1" hangingPunct="1"/>
            <a:r>
              <a:rPr lang="en-US" smtClean="0">
                <a:ea typeface="ＭＳ Ｐゴシック" pitchFamily="34" charset="-128"/>
              </a:rPr>
              <a:t>Laurel wilt</a:t>
            </a:r>
          </a:p>
        </p:txBody>
      </p:sp>
      <p:pic>
        <p:nvPicPr>
          <p:cNvPr id="9" name="Picture 8" descr="Laurel Wilt in GA 2-09 dead redbays.jpg"/>
          <p:cNvPicPr>
            <a:picLocks noChangeAspect="1"/>
          </p:cNvPicPr>
          <p:nvPr/>
        </p:nvPicPr>
        <p:blipFill>
          <a:blip r:embed="rId3"/>
          <a:srcRect/>
          <a:stretch>
            <a:fillRect/>
          </a:stretch>
        </p:blipFill>
        <p:spPr bwMode="auto">
          <a:xfrm>
            <a:off x="238542" y="1948073"/>
            <a:ext cx="5601300" cy="3623371"/>
          </a:xfrm>
          <a:prstGeom prst="roundRect">
            <a:avLst/>
          </a:prstGeom>
          <a:ln w="38100">
            <a:solidFill>
              <a:schemeClr val="tx1"/>
            </a:solidFill>
          </a:ln>
          <a:effectLst/>
        </p:spPr>
      </p:pic>
      <p:sp>
        <p:nvSpPr>
          <p:cNvPr id="11269" name="Rectangle 6"/>
          <p:cNvSpPr>
            <a:spLocks noChangeArrowheads="1"/>
          </p:cNvSpPr>
          <p:nvPr/>
        </p:nvSpPr>
        <p:spPr bwMode="auto">
          <a:xfrm>
            <a:off x="260350" y="6202363"/>
            <a:ext cx="3406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t>Photo credits:</a:t>
            </a:r>
          </a:p>
          <a:p>
            <a:r>
              <a:rPr lang="en-US" sz="800"/>
              <a:t>Damage:  CL Harmon, University of Florida</a:t>
            </a:r>
          </a:p>
          <a:p>
            <a:r>
              <a:rPr lang="en-US" sz="800"/>
              <a:t>Adult and tunneling:  Lyle Buss, University of Florida</a:t>
            </a:r>
          </a:p>
        </p:txBody>
      </p:sp>
      <p:sp>
        <p:nvSpPr>
          <p:cNvPr id="11" name="Rounded Rectangle 10"/>
          <p:cNvSpPr>
            <a:spLocks noChangeAspect="1"/>
          </p:cNvSpPr>
          <p:nvPr/>
        </p:nvSpPr>
        <p:spPr bwMode="auto">
          <a:xfrm>
            <a:off x="6127750" y="1092200"/>
            <a:ext cx="2738438" cy="2274888"/>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ounded Rectangle 11"/>
          <p:cNvSpPr>
            <a:spLocks noChangeAspect="1"/>
          </p:cNvSpPr>
          <p:nvPr/>
        </p:nvSpPr>
        <p:spPr>
          <a:xfrm>
            <a:off x="5957888" y="3538538"/>
            <a:ext cx="3068637" cy="2286000"/>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76200"/>
            <a:ext cx="8229600" cy="1143000"/>
          </a:xfrm>
        </p:spPr>
        <p:txBody>
          <a:bodyPr/>
          <a:lstStyle/>
          <a:p>
            <a:pPr eaLnBrk="1" hangingPunct="1"/>
            <a:r>
              <a:rPr lang="en-US" smtClean="0">
                <a:ea typeface="ＭＳ Ｐゴシック" pitchFamily="34" charset="-128"/>
              </a:rPr>
              <a:t>Invasive species as competitors</a:t>
            </a:r>
          </a:p>
        </p:txBody>
      </p:sp>
      <p:sp>
        <p:nvSpPr>
          <p:cNvPr id="12291" name="Rectangle 6"/>
          <p:cNvSpPr>
            <a:spLocks noChangeArrowheads="1"/>
          </p:cNvSpPr>
          <p:nvPr/>
        </p:nvSpPr>
        <p:spPr bwMode="auto">
          <a:xfrm>
            <a:off x="260350" y="6202363"/>
            <a:ext cx="5835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t>Photo credits:</a:t>
            </a:r>
          </a:p>
          <a:p>
            <a:r>
              <a:rPr lang="en-US" sz="800"/>
              <a:t>Fire ant – April Noble, Antweb.org, </a:t>
            </a:r>
            <a:r>
              <a:rPr lang="en-US" sz="800">
                <a:hlinkClick r:id="rId3"/>
              </a:rPr>
              <a:t>www.bugwood.org</a:t>
            </a:r>
            <a:r>
              <a:rPr lang="en-US" sz="800"/>
              <a:t>, #2121038</a:t>
            </a:r>
          </a:p>
          <a:p>
            <a:r>
              <a:rPr lang="en-US" sz="800"/>
              <a:t>Mounds – USDA APHIS PPQ Archive, USDA APHIS PPQ, </a:t>
            </a:r>
            <a:r>
              <a:rPr lang="en-US" sz="800">
                <a:hlinkClick r:id="rId3"/>
              </a:rPr>
              <a:t>www.bugwood.org</a:t>
            </a:r>
            <a:r>
              <a:rPr lang="en-US" sz="800"/>
              <a:t>, #1148038</a:t>
            </a:r>
            <a:br>
              <a:rPr lang="en-US" sz="800"/>
            </a:br>
            <a:r>
              <a:rPr lang="en-US" sz="800"/>
              <a:t>Bites – USDA APHIS PPQ Archive, USDA APHIS PPQ, </a:t>
            </a:r>
            <a:r>
              <a:rPr lang="en-US" sz="800">
                <a:hlinkClick r:id="rId3"/>
              </a:rPr>
              <a:t>www.bugwood.org</a:t>
            </a:r>
            <a:r>
              <a:rPr lang="en-US" sz="800"/>
              <a:t>, #1148032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13490" y="1920240"/>
            <a:ext cx="4677470" cy="3108960"/>
          </a:xfrm>
          <a:prstGeom prst="roundRect">
            <a:avLst/>
          </a:prstGeom>
          <a:ln w="38100">
            <a:solidFill>
              <a:schemeClr val="tx1"/>
            </a:solidFill>
          </a:ln>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693372" y="4191000"/>
            <a:ext cx="4298228" cy="1737360"/>
          </a:xfrm>
          <a:prstGeom prst="roundRect">
            <a:avLst/>
          </a:prstGeom>
          <a:ln w="38100">
            <a:solidFill>
              <a:schemeClr val="tx1"/>
            </a:solidFill>
          </a:ln>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943600" y="1524000"/>
            <a:ext cx="2533138" cy="2286000"/>
          </a:xfrm>
          <a:prstGeom prst="roundRect">
            <a:avLst/>
          </a:prstGeom>
          <a:ln w="38100">
            <a:solidFill>
              <a:schemeClr val="tx1"/>
            </a:solidFill>
          </a:ln>
          <a:effectLst/>
        </p:spPr>
      </p:pic>
      <p:sp>
        <p:nvSpPr>
          <p:cNvPr id="12295" name="Content Placeholder 2"/>
          <p:cNvSpPr>
            <a:spLocks noGrp="1"/>
          </p:cNvSpPr>
          <p:nvPr>
            <p:ph idx="1"/>
          </p:nvPr>
        </p:nvSpPr>
        <p:spPr>
          <a:xfrm>
            <a:off x="457200" y="1192213"/>
            <a:ext cx="4235450" cy="676275"/>
          </a:xfrm>
        </p:spPr>
        <p:txBody>
          <a:bodyPr/>
          <a:lstStyle/>
          <a:p>
            <a:pPr eaLnBrk="1" hangingPunct="1"/>
            <a:r>
              <a:rPr lang="en-US" smtClean="0">
                <a:ea typeface="ＭＳ Ｐゴシック" pitchFamily="34" charset="-128"/>
              </a:rPr>
              <a:t>Red Imported Fire Ant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76200"/>
            <a:ext cx="8229600" cy="1143000"/>
          </a:xfrm>
        </p:spPr>
        <p:txBody>
          <a:bodyPr/>
          <a:lstStyle/>
          <a:p>
            <a:pPr eaLnBrk="1" hangingPunct="1"/>
            <a:r>
              <a:rPr lang="en-US" smtClean="0">
                <a:ea typeface="ＭＳ Ｐゴシック" pitchFamily="34" charset="-128"/>
              </a:rPr>
              <a:t>Invasive species as competitors</a:t>
            </a:r>
          </a:p>
        </p:txBody>
      </p:sp>
      <p:sp>
        <p:nvSpPr>
          <p:cNvPr id="13315" name="Rectangle 6"/>
          <p:cNvSpPr>
            <a:spLocks noChangeArrowheads="1"/>
          </p:cNvSpPr>
          <p:nvPr/>
        </p:nvSpPr>
        <p:spPr bwMode="auto">
          <a:xfrm>
            <a:off x="260350" y="6202363"/>
            <a:ext cx="5341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t>Photo credits:</a:t>
            </a:r>
          </a:p>
          <a:p>
            <a:r>
              <a:rPr lang="en-US" sz="800"/>
              <a:t>Adult – Whitney Cranshaw, Colorado State University, </a:t>
            </a:r>
            <a:r>
              <a:rPr lang="en-US" sz="800">
                <a:hlinkClick r:id="rId3"/>
              </a:rPr>
              <a:t>www.bugwood.org</a:t>
            </a:r>
            <a:r>
              <a:rPr lang="en-US" sz="800"/>
              <a:t>, #5024086</a:t>
            </a:r>
          </a:p>
          <a:p>
            <a:r>
              <a:rPr lang="en-US" sz="800"/>
              <a:t>Close-up – David Cappaert, Michigan State University, </a:t>
            </a:r>
            <a:r>
              <a:rPr lang="en-US" sz="800">
                <a:hlinkClick r:id="rId3"/>
              </a:rPr>
              <a:t>www.bugwood.org</a:t>
            </a:r>
            <a:r>
              <a:rPr lang="en-US" sz="800"/>
              <a:t>, #5381057</a:t>
            </a:r>
          </a:p>
          <a:p>
            <a:r>
              <a:rPr lang="en-US" sz="800"/>
              <a:t>Nest - David Cappaert, Michigan State University, </a:t>
            </a:r>
            <a:r>
              <a:rPr lang="en-US" sz="800">
                <a:hlinkClick r:id="rId3"/>
              </a:rPr>
              <a:t>www.bugwood.org</a:t>
            </a:r>
            <a:r>
              <a:rPr lang="en-US" sz="800"/>
              <a:t>, #5255019</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67277" y="1996440"/>
            <a:ext cx="4324673" cy="3108960"/>
          </a:xfrm>
          <a:prstGeom prst="roundRect">
            <a:avLst/>
          </a:prstGeom>
          <a:ln w="38100">
            <a:solidFill>
              <a:schemeClr val="tx1"/>
            </a:solidFill>
          </a:ln>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962400" y="3505200"/>
            <a:ext cx="3279407" cy="2377440"/>
          </a:xfrm>
          <a:prstGeom prst="roundRect">
            <a:avLst/>
          </a:prstGeom>
          <a:ln w="38100">
            <a:solidFill>
              <a:schemeClr val="tx1"/>
            </a:solidFill>
          </a:ln>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549495" y="1219200"/>
            <a:ext cx="2289705" cy="2468880"/>
          </a:xfrm>
          <a:prstGeom prst="roundRect">
            <a:avLst/>
          </a:prstGeom>
          <a:ln w="38100">
            <a:solidFill>
              <a:schemeClr val="tx1"/>
            </a:solidFill>
          </a:ln>
          <a:effectLst/>
        </p:spPr>
      </p:pic>
      <p:sp>
        <p:nvSpPr>
          <p:cNvPr id="13319" name="Content Placeholder 2"/>
          <p:cNvSpPr>
            <a:spLocks noGrp="1"/>
          </p:cNvSpPr>
          <p:nvPr>
            <p:ph idx="1"/>
          </p:nvPr>
        </p:nvSpPr>
        <p:spPr>
          <a:xfrm>
            <a:off x="457200" y="1304925"/>
            <a:ext cx="4235450" cy="676275"/>
          </a:xfrm>
        </p:spPr>
        <p:txBody>
          <a:bodyPr/>
          <a:lstStyle/>
          <a:p>
            <a:pPr eaLnBrk="1" hangingPunct="1"/>
            <a:r>
              <a:rPr lang="en-US" smtClean="0">
                <a:ea typeface="ＭＳ Ｐゴシック" pitchFamily="34" charset="-128"/>
              </a:rPr>
              <a:t>European paper wasp</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143000"/>
          </a:xfrm>
        </p:spPr>
        <p:txBody>
          <a:bodyPr/>
          <a:lstStyle/>
          <a:p>
            <a:pPr eaLnBrk="1" hangingPunct="1"/>
            <a:r>
              <a:rPr lang="en-US" smtClean="0">
                <a:ea typeface="ＭＳ Ｐゴシック" pitchFamily="34" charset="-128"/>
              </a:rPr>
              <a:t>Invasive species as predators</a:t>
            </a:r>
          </a:p>
        </p:txBody>
      </p:sp>
      <p:sp>
        <p:nvSpPr>
          <p:cNvPr id="4" name="Rounded Rectangle 3"/>
          <p:cNvSpPr>
            <a:spLocks noChangeAspect="1"/>
          </p:cNvSpPr>
          <p:nvPr/>
        </p:nvSpPr>
        <p:spPr bwMode="auto">
          <a:xfrm>
            <a:off x="128588" y="2211388"/>
            <a:ext cx="6121400" cy="3554412"/>
          </a:xfrm>
          <a:prstGeom prst="roundRect">
            <a:avLst/>
          </a:prstGeom>
          <a:blipFill>
            <a:blip r:embed="rId3" cstate="print"/>
            <a:stretch>
              <a:fillRect/>
            </a:stretch>
          </a:blip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ounded Rectangle 4"/>
          <p:cNvSpPr>
            <a:spLocks noChangeAspect="1"/>
          </p:cNvSpPr>
          <p:nvPr/>
        </p:nvSpPr>
        <p:spPr bwMode="auto">
          <a:xfrm>
            <a:off x="6434138" y="1371600"/>
            <a:ext cx="2557462" cy="1371600"/>
          </a:xfrm>
          <a:prstGeom prst="roundRect">
            <a:avLst>
              <a:gd name="adj" fmla="val 29723"/>
            </a:avLst>
          </a:prstGeom>
          <a:blipFill>
            <a:blip r:embed="rId4" cstate="print"/>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341" name="TextBox 10"/>
          <p:cNvSpPr txBox="1">
            <a:spLocks noChangeArrowheads="1"/>
          </p:cNvSpPr>
          <p:nvPr/>
        </p:nvSpPr>
        <p:spPr bwMode="auto">
          <a:xfrm>
            <a:off x="196850" y="5972175"/>
            <a:ext cx="5989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800"/>
              <a:t>Photo Credit:  </a:t>
            </a:r>
          </a:p>
          <a:p>
            <a:pPr eaLnBrk="1" hangingPunct="1"/>
            <a:r>
              <a:rPr lang="en-US" sz="800"/>
              <a:t>Damaged ash trees:  Daniel Herms, The Ohio State University, </a:t>
            </a:r>
            <a:r>
              <a:rPr lang="en-US" sz="800">
                <a:hlinkClick r:id="rId5"/>
              </a:rPr>
              <a:t>www.bugwood.org</a:t>
            </a:r>
            <a:r>
              <a:rPr lang="en-US" sz="800"/>
              <a:t>, #5171038</a:t>
            </a:r>
          </a:p>
          <a:p>
            <a:pPr eaLnBrk="1" hangingPunct="1"/>
            <a:r>
              <a:rPr lang="en-US" sz="800"/>
              <a:t>Beetle:  David Cappaert, Michigan State University, www.bugwood.org, #2106098</a:t>
            </a:r>
          </a:p>
          <a:p>
            <a:pPr eaLnBrk="1" hangingPunct="1"/>
            <a:r>
              <a:rPr lang="en-US" sz="800"/>
              <a:t>Larvae: David Cappaert, Michigan State University, </a:t>
            </a:r>
            <a:r>
              <a:rPr lang="en-US" sz="800">
                <a:hlinkClick r:id="rId5"/>
              </a:rPr>
              <a:t>www.bugwood.org</a:t>
            </a:r>
            <a:r>
              <a:rPr lang="en-US" sz="800"/>
              <a:t>, # 1460071 </a:t>
            </a:r>
          </a:p>
          <a:p>
            <a:pPr eaLnBrk="1" hangingPunct="1"/>
            <a:r>
              <a:rPr lang="en-US" sz="800"/>
              <a:t>Tunnels: Art Wagner, USDA APHIS PPQ, </a:t>
            </a:r>
            <a:r>
              <a:rPr lang="en-US" sz="800">
                <a:hlinkClick r:id="rId5"/>
              </a:rPr>
              <a:t>www.bugwood.org</a:t>
            </a:r>
            <a:r>
              <a:rPr lang="en-US" sz="800"/>
              <a:t>, #5147090</a:t>
            </a:r>
          </a:p>
        </p:txBody>
      </p:sp>
      <p:sp>
        <p:nvSpPr>
          <p:cNvPr id="7" name="Rounded Rectangle 6"/>
          <p:cNvSpPr>
            <a:spLocks noChangeAspect="1"/>
          </p:cNvSpPr>
          <p:nvPr/>
        </p:nvSpPr>
        <p:spPr bwMode="auto">
          <a:xfrm>
            <a:off x="6426200" y="2873375"/>
            <a:ext cx="2557463" cy="1371600"/>
          </a:xfrm>
          <a:prstGeom prst="roundRect">
            <a:avLst>
              <a:gd name="adj" fmla="val 29723"/>
            </a:avLst>
          </a:prstGeom>
          <a:blipFill>
            <a:blip r:embed="rId6" cstate="print"/>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ounded Rectangle 7"/>
          <p:cNvSpPr>
            <a:spLocks noChangeAspect="1"/>
          </p:cNvSpPr>
          <p:nvPr/>
        </p:nvSpPr>
        <p:spPr bwMode="auto">
          <a:xfrm>
            <a:off x="6426200" y="4386263"/>
            <a:ext cx="2557463" cy="1371600"/>
          </a:xfrm>
          <a:prstGeom prst="roundRect">
            <a:avLst>
              <a:gd name="adj" fmla="val 29723"/>
            </a:avLst>
          </a:prstGeom>
          <a:blipFill>
            <a:blip r:embed="rId7" cstate="print"/>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344" name="Content Placeholder 2"/>
          <p:cNvSpPr>
            <a:spLocks noGrp="1"/>
          </p:cNvSpPr>
          <p:nvPr>
            <p:ph idx="1"/>
          </p:nvPr>
        </p:nvSpPr>
        <p:spPr>
          <a:xfrm>
            <a:off x="457200" y="1381125"/>
            <a:ext cx="4235450" cy="676275"/>
          </a:xfrm>
        </p:spPr>
        <p:txBody>
          <a:bodyPr/>
          <a:lstStyle/>
          <a:p>
            <a:pPr eaLnBrk="1" hangingPunct="1"/>
            <a:r>
              <a:rPr lang="en-US" smtClean="0">
                <a:ea typeface="ＭＳ Ｐゴシック" pitchFamily="34" charset="-128"/>
              </a:rPr>
              <a:t>Emerald Ash Borer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1143000"/>
          </a:xfrm>
        </p:spPr>
        <p:txBody>
          <a:bodyPr/>
          <a:lstStyle/>
          <a:p>
            <a:pPr eaLnBrk="1" hangingPunct="1"/>
            <a:r>
              <a:rPr lang="en-US" smtClean="0">
                <a:ea typeface="ＭＳ Ｐゴシック" pitchFamily="34" charset="-128"/>
              </a:rPr>
              <a:t>Invasive species as predators</a:t>
            </a:r>
          </a:p>
        </p:txBody>
      </p:sp>
      <p:sp>
        <p:nvSpPr>
          <p:cNvPr id="15363" name="Content Placeholder 2"/>
          <p:cNvSpPr>
            <a:spLocks noGrp="1"/>
          </p:cNvSpPr>
          <p:nvPr>
            <p:ph idx="1"/>
          </p:nvPr>
        </p:nvSpPr>
        <p:spPr>
          <a:xfrm>
            <a:off x="457200" y="1055688"/>
            <a:ext cx="8229600" cy="714375"/>
          </a:xfrm>
        </p:spPr>
        <p:txBody>
          <a:bodyPr/>
          <a:lstStyle/>
          <a:p>
            <a:pPr eaLnBrk="1" hangingPunct="1"/>
            <a:r>
              <a:rPr lang="en-US" smtClean="0">
                <a:ea typeface="ＭＳ Ｐゴシック" pitchFamily="34" charset="-128"/>
              </a:rPr>
              <a:t>Asian long horned beetle</a:t>
            </a:r>
          </a:p>
        </p:txBody>
      </p:sp>
      <p:sp>
        <p:nvSpPr>
          <p:cNvPr id="5" name="Rounded Rectangle 4"/>
          <p:cNvSpPr>
            <a:spLocks noChangeAspect="1"/>
          </p:cNvSpPr>
          <p:nvPr/>
        </p:nvSpPr>
        <p:spPr bwMode="auto">
          <a:xfrm>
            <a:off x="128588" y="1762125"/>
            <a:ext cx="4997450" cy="3767138"/>
          </a:xfrm>
          <a:prstGeom prst="roundRect">
            <a:avLst/>
          </a:prstGeom>
          <a:blipFill>
            <a:blip r:embed="rId3"/>
            <a:stretch>
              <a:fillRect/>
            </a:stretch>
          </a:blip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ounded Rectangle 5"/>
          <p:cNvSpPr>
            <a:spLocks noChangeAspect="1"/>
          </p:cNvSpPr>
          <p:nvPr/>
        </p:nvSpPr>
        <p:spPr bwMode="auto">
          <a:xfrm>
            <a:off x="5230813" y="2047875"/>
            <a:ext cx="2557462" cy="2216150"/>
          </a:xfrm>
          <a:prstGeom prst="roundRect">
            <a:avLst>
              <a:gd name="adj" fmla="val 29723"/>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ounded Rectangle 6"/>
          <p:cNvSpPr>
            <a:spLocks noChangeAspect="1"/>
          </p:cNvSpPr>
          <p:nvPr/>
        </p:nvSpPr>
        <p:spPr bwMode="auto">
          <a:xfrm>
            <a:off x="6242050" y="3976688"/>
            <a:ext cx="2817813" cy="1974850"/>
          </a:xfrm>
          <a:prstGeom prst="roundRect">
            <a:avLst>
              <a:gd name="adj" fmla="val 29723"/>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ounded Rectangle 7"/>
          <p:cNvSpPr>
            <a:spLocks noChangeAspect="1"/>
          </p:cNvSpPr>
          <p:nvPr/>
        </p:nvSpPr>
        <p:spPr bwMode="auto">
          <a:xfrm rot="16200000">
            <a:off x="6694488" y="468313"/>
            <a:ext cx="1646237" cy="2820987"/>
          </a:xfrm>
          <a:prstGeom prst="roundRect">
            <a:avLst>
              <a:gd name="adj" fmla="val 29723"/>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368" name="TextBox 10"/>
          <p:cNvSpPr txBox="1">
            <a:spLocks noChangeArrowheads="1"/>
          </p:cNvSpPr>
          <p:nvPr/>
        </p:nvSpPr>
        <p:spPr bwMode="auto">
          <a:xfrm>
            <a:off x="115888" y="6105525"/>
            <a:ext cx="6113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800">
                <a:latin typeface="Arial" charset="0"/>
                <a:ea typeface="ＭＳ Ｐゴシック" pitchFamily="34" charset="-128"/>
              </a:rPr>
              <a:t>Photo Credit:  </a:t>
            </a:r>
          </a:p>
          <a:p>
            <a:pPr eaLnBrk="1" hangingPunct="1"/>
            <a:r>
              <a:rPr lang="en-US" sz="800">
                <a:latin typeface="Arial" charset="0"/>
                <a:ea typeface="ＭＳ Ｐゴシック" pitchFamily="34" charset="-128"/>
              </a:rPr>
              <a:t>Chipping trees: Larry R. Barber, USDA Forest Service, </a:t>
            </a:r>
            <a:r>
              <a:rPr lang="en-US" sz="800">
                <a:latin typeface="Arial" charset="0"/>
                <a:ea typeface="ＭＳ Ｐゴシック" pitchFamily="34" charset="-128"/>
                <a:hlinkClick r:id="rId7"/>
              </a:rPr>
              <a:t>www.bugwood.org</a:t>
            </a:r>
            <a:r>
              <a:rPr lang="en-US" sz="800">
                <a:latin typeface="Arial" charset="0"/>
                <a:ea typeface="ＭＳ Ｐゴシック" pitchFamily="34" charset="-128"/>
              </a:rPr>
              <a:t>, #3047034</a:t>
            </a:r>
          </a:p>
          <a:p>
            <a:pPr eaLnBrk="1" hangingPunct="1"/>
            <a:r>
              <a:rPr lang="en-US" sz="800">
                <a:latin typeface="Arial" charset="0"/>
                <a:ea typeface="ＭＳ Ｐゴシック" pitchFamily="34" charset="-128"/>
              </a:rPr>
              <a:t>Beetle: Michael Bohne, www.bugwood.org, #1262001</a:t>
            </a:r>
          </a:p>
          <a:p>
            <a:pPr eaLnBrk="1" hangingPunct="1"/>
            <a:r>
              <a:rPr lang="en-US" sz="800">
                <a:latin typeface="Arial" charset="0"/>
                <a:ea typeface="ＭＳ Ｐゴシック" pitchFamily="34" charset="-128"/>
              </a:rPr>
              <a:t>Larvae: Thomas B. Denholm, New Jersey Department of Agriculture, </a:t>
            </a:r>
            <a:r>
              <a:rPr lang="en-US" sz="800">
                <a:latin typeface="Arial" charset="0"/>
                <a:ea typeface="ＭＳ Ｐゴシック" pitchFamily="34" charset="-128"/>
                <a:hlinkClick r:id="rId7"/>
              </a:rPr>
              <a:t>www.bugwood.org</a:t>
            </a:r>
            <a:r>
              <a:rPr lang="en-US" sz="800">
                <a:latin typeface="Arial" charset="0"/>
                <a:ea typeface="ＭＳ Ｐゴシック" pitchFamily="34" charset="-128"/>
              </a:rPr>
              <a:t>, #1253027</a:t>
            </a:r>
          </a:p>
          <a:p>
            <a:pPr eaLnBrk="1" hangingPunct="1"/>
            <a:r>
              <a:rPr lang="en-US" sz="800">
                <a:latin typeface="Arial" charset="0"/>
                <a:ea typeface="ＭＳ Ｐゴシック" pitchFamily="34" charset="-128"/>
              </a:rPr>
              <a:t>Tunnels: Steven Katovich, USDA Forest Service, </a:t>
            </a:r>
            <a:r>
              <a:rPr lang="en-US" sz="800">
                <a:latin typeface="Arial" charset="0"/>
                <a:ea typeface="ＭＳ Ｐゴシック" pitchFamily="34" charset="-128"/>
                <a:hlinkClick r:id="rId7"/>
              </a:rPr>
              <a:t>www.bugwood.org</a:t>
            </a:r>
            <a:r>
              <a:rPr lang="en-US" sz="800">
                <a:latin typeface="Arial" charset="0"/>
                <a:ea typeface="ＭＳ Ｐゴシック" pitchFamily="34" charset="-128"/>
              </a:rPr>
              <a:t>, #1398111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ea typeface="ＭＳ Ｐゴシック" pitchFamily="34" charset="-128"/>
              </a:rPr>
              <a:t>Summary</a:t>
            </a:r>
          </a:p>
        </p:txBody>
      </p:sp>
      <p:sp>
        <p:nvSpPr>
          <p:cNvPr id="16387" name="Content Placeholder 2"/>
          <p:cNvSpPr>
            <a:spLocks noGrp="1"/>
          </p:cNvSpPr>
          <p:nvPr>
            <p:ph idx="1"/>
          </p:nvPr>
        </p:nvSpPr>
        <p:spPr>
          <a:xfrm>
            <a:off x="457200" y="1295400"/>
            <a:ext cx="8229600" cy="4830763"/>
          </a:xfrm>
        </p:spPr>
        <p:txBody>
          <a:bodyPr/>
          <a:lstStyle/>
          <a:p>
            <a:pPr eaLnBrk="1" hangingPunct="1"/>
            <a:r>
              <a:rPr lang="en-US" sz="2400" smtClean="0">
                <a:ea typeface="ＭＳ Ｐゴシック" pitchFamily="34" charset="-128"/>
              </a:rPr>
              <a:t>Population growth can be positive or negative.</a:t>
            </a:r>
          </a:p>
          <a:p>
            <a:pPr eaLnBrk="1" hangingPunct="1"/>
            <a:r>
              <a:rPr lang="en-US" sz="2400" smtClean="0">
                <a:ea typeface="ＭＳ Ｐゴシック" pitchFamily="34" charset="-128"/>
              </a:rPr>
              <a:t>Over time, populations remain fairly constant, though there will be population fluctuations that will occur over the course of a year or years.  </a:t>
            </a:r>
          </a:p>
          <a:p>
            <a:pPr eaLnBrk="1" hangingPunct="1"/>
            <a:r>
              <a:rPr lang="en-US" sz="2400" smtClean="0">
                <a:ea typeface="ＭＳ Ｐゴシック" pitchFamily="34" charset="-128"/>
              </a:rPr>
              <a:t>There are many factors that affect population growth.  These factors include food, space, water, nesting sites, diseases, competition, and predation.</a:t>
            </a:r>
          </a:p>
          <a:p>
            <a:pPr eaLnBrk="1" hangingPunct="1"/>
            <a:r>
              <a:rPr lang="en-US" sz="2400" smtClean="0">
                <a:ea typeface="ＭＳ Ｐゴシック" pitchFamily="34" charset="-128"/>
              </a:rPr>
              <a:t>Invasive species are introduced in an area and cause economic harm or harm to human health.</a:t>
            </a:r>
          </a:p>
          <a:p>
            <a:pPr eaLnBrk="1" hangingPunct="1"/>
            <a:r>
              <a:rPr lang="en-US" sz="2400" smtClean="0">
                <a:ea typeface="ＭＳ Ｐゴシック" pitchFamily="34" charset="-128"/>
              </a:rPr>
              <a:t>Invasive species affect population growth of a native species in a given community through the introduction (or transmission) of a disease, competition with native species, or predation on native species. </a:t>
            </a:r>
          </a:p>
          <a:p>
            <a:pPr eaLnBrk="1" hangingPunct="1"/>
            <a:endParaRPr lang="en-US" sz="2400" smtClean="0">
              <a:ea typeface="ＭＳ Ｐゴシック"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ea typeface="ＭＳ Ｐゴシック" pitchFamily="34" charset="-128"/>
              </a:rPr>
              <a:t>Activity #1: Manipulating the Carrying Capacity</a:t>
            </a:r>
          </a:p>
        </p:txBody>
      </p:sp>
      <p:sp>
        <p:nvSpPr>
          <p:cNvPr id="3" name="Content Placeholder 2"/>
          <p:cNvSpPr>
            <a:spLocks noGrp="1"/>
          </p:cNvSpPr>
          <p:nvPr>
            <p:ph idx="1"/>
          </p:nvPr>
        </p:nvSpPr>
        <p:spPr/>
        <p:txBody>
          <a:bodyPr/>
          <a:lstStyle/>
          <a:p>
            <a:pPr eaLnBrk="1" hangingPunct="1">
              <a:defRPr/>
            </a:pPr>
            <a:r>
              <a:rPr lang="en-US" dirty="0" smtClean="0"/>
              <a:t>Questions:</a:t>
            </a:r>
          </a:p>
          <a:p>
            <a:pPr lvl="1" eaLnBrk="1" hangingPunct="1">
              <a:defRPr/>
            </a:pPr>
            <a:r>
              <a:rPr lang="en-US" dirty="0" smtClean="0"/>
              <a:t>What is the carrying capacity of duckweed in a given “environment”?</a:t>
            </a:r>
          </a:p>
          <a:p>
            <a:pPr lvl="1" eaLnBrk="1" hangingPunct="1">
              <a:defRPr/>
            </a:pPr>
            <a:r>
              <a:rPr lang="en-US" dirty="0" smtClean="0"/>
              <a:t>Can the carrying capacity of duckweed be manipulated by changing the limiting factors available in its “environment”?</a:t>
            </a:r>
          </a:p>
          <a:p>
            <a:pPr marL="457200" lvl="1" indent="0" eaLnBrk="1" hangingPunct="1">
              <a:buFont typeface="Arial" charset="0"/>
              <a:buNone/>
              <a:defRPr/>
            </a:pPr>
            <a:endParaRPr lang="en-US" dirty="0" smtClean="0"/>
          </a:p>
          <a:p>
            <a:pPr lvl="1" eaLnBrk="1" hangingPunct="1">
              <a:defRPr/>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ea typeface="ＭＳ Ｐゴシック" pitchFamily="34" charset="-128"/>
              </a:rPr>
              <a:t>How can you manipulate the carrying capacity?</a:t>
            </a:r>
          </a:p>
        </p:txBody>
      </p:sp>
      <p:sp>
        <p:nvSpPr>
          <p:cNvPr id="3" name="Content Placeholder 2"/>
          <p:cNvSpPr>
            <a:spLocks noGrp="1"/>
          </p:cNvSpPr>
          <p:nvPr>
            <p:ph idx="1"/>
          </p:nvPr>
        </p:nvSpPr>
        <p:spPr>
          <a:xfrm>
            <a:off x="381000" y="1905000"/>
            <a:ext cx="4800600" cy="4525963"/>
          </a:xfrm>
        </p:spPr>
        <p:txBody>
          <a:bodyPr/>
          <a:lstStyle/>
          <a:p>
            <a:pPr eaLnBrk="1" hangingPunct="1">
              <a:defRPr/>
            </a:pPr>
            <a:r>
              <a:rPr lang="en-US" sz="2800" dirty="0" smtClean="0"/>
              <a:t>Follow along in your handout</a:t>
            </a:r>
          </a:p>
          <a:p>
            <a:pPr eaLnBrk="1" hangingPunct="1">
              <a:defRPr/>
            </a:pPr>
            <a:r>
              <a:rPr lang="en-US" sz="2800" dirty="0" smtClean="0"/>
              <a:t>Duckweed is a freshwater aquatic plant that can reproduce asexually.</a:t>
            </a:r>
          </a:p>
          <a:p>
            <a:pPr eaLnBrk="1" hangingPunct="1">
              <a:defRPr/>
            </a:pPr>
            <a:r>
              <a:rPr lang="en-US" sz="2800" dirty="0" smtClean="0"/>
              <a:t>Each plant consists of a   single leaf and a root.  </a:t>
            </a:r>
          </a:p>
          <a:p>
            <a:pPr lvl="1" eaLnBrk="1" hangingPunct="1">
              <a:defRPr/>
            </a:pPr>
            <a:r>
              <a:rPr lang="en-US" sz="2400" dirty="0" smtClean="0"/>
              <a:t>If there are two leaves, count them as two separate plants.</a:t>
            </a:r>
          </a:p>
          <a:p>
            <a:pPr lvl="1" eaLnBrk="1" hangingPunct="1">
              <a:defRPr/>
            </a:pPr>
            <a:r>
              <a:rPr lang="en-US" sz="2400" dirty="0" smtClean="0"/>
              <a:t>Use a magnifying glass to count the plants. </a:t>
            </a:r>
          </a:p>
          <a:p>
            <a:pPr marL="0" indent="0" eaLnBrk="1" hangingPunct="1">
              <a:buFont typeface="Arial" charset="0"/>
              <a:buNone/>
              <a:defRPr/>
            </a:pPr>
            <a:endParaRPr lang="en-US" sz="2800" dirty="0" smtClean="0"/>
          </a:p>
          <a:p>
            <a:pPr lvl="1" eaLnBrk="1" hangingPunct="1">
              <a:defRPr/>
            </a:pPr>
            <a:endParaRPr lang="en-US" sz="2400" dirty="0" smtClean="0"/>
          </a:p>
          <a:p>
            <a:pPr eaLnBrk="1" hangingPunct="1">
              <a:defRPr/>
            </a:pPr>
            <a:endParaRPr lang="en-US" sz="2800" dirty="0" smtClean="0"/>
          </a:p>
        </p:txBody>
      </p:sp>
      <p:sp>
        <p:nvSpPr>
          <p:cNvPr id="5" name="Rounded Rectangle 4"/>
          <p:cNvSpPr>
            <a:spLocks noChangeAspect="1"/>
          </p:cNvSpPr>
          <p:nvPr/>
        </p:nvSpPr>
        <p:spPr bwMode="auto">
          <a:xfrm>
            <a:off x="4953000" y="2286000"/>
            <a:ext cx="4006850" cy="3021013"/>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437" name="TextBox 10"/>
          <p:cNvSpPr txBox="1">
            <a:spLocks noChangeArrowheads="1"/>
          </p:cNvSpPr>
          <p:nvPr/>
        </p:nvSpPr>
        <p:spPr bwMode="auto">
          <a:xfrm>
            <a:off x="5257800" y="5378450"/>
            <a:ext cx="2895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800">
                <a:latin typeface="Arial" charset="0"/>
                <a:ea typeface="ＭＳ Ｐゴシック" pitchFamily="34" charset="-128"/>
              </a:rPr>
              <a:t>Photo Credit:  </a:t>
            </a:r>
          </a:p>
          <a:p>
            <a:pPr eaLnBrk="1" hangingPunct="1"/>
            <a:r>
              <a:rPr lang="en-US" sz="800">
                <a:latin typeface="Arial" charset="0"/>
                <a:ea typeface="ＭＳ Ｐゴシック" pitchFamily="34" charset="-128"/>
              </a:rPr>
              <a:t>WikiMedia Commons.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ea typeface="ＭＳ Ｐゴシック" pitchFamily="34" charset="-128"/>
              </a:rPr>
              <a:t>For this assignment…</a:t>
            </a:r>
          </a:p>
        </p:txBody>
      </p:sp>
      <p:sp>
        <p:nvSpPr>
          <p:cNvPr id="19459" name="Content Placeholder 2"/>
          <p:cNvSpPr>
            <a:spLocks noGrp="1"/>
          </p:cNvSpPr>
          <p:nvPr>
            <p:ph idx="1"/>
          </p:nvPr>
        </p:nvSpPr>
        <p:spPr>
          <a:xfrm>
            <a:off x="457200" y="1524000"/>
            <a:ext cx="8229600" cy="4525963"/>
          </a:xfrm>
        </p:spPr>
        <p:txBody>
          <a:bodyPr/>
          <a:lstStyle/>
          <a:p>
            <a:pPr eaLnBrk="1" hangingPunct="1"/>
            <a:r>
              <a:rPr lang="en-US" sz="2800" smtClean="0">
                <a:ea typeface="ＭＳ Ｐゴシック" pitchFamily="34" charset="-128"/>
              </a:rPr>
              <a:t>Work in groups to monitor the population growth of duckweed (</a:t>
            </a:r>
            <a:r>
              <a:rPr lang="en-US" sz="2800" i="1" smtClean="0">
                <a:ea typeface="ＭＳ Ｐゴシック" pitchFamily="34" charset="-128"/>
              </a:rPr>
              <a:t>Lemna</a:t>
            </a:r>
            <a:r>
              <a:rPr lang="en-US" sz="2800" smtClean="0">
                <a:ea typeface="ＭＳ Ｐゴシック" pitchFamily="34" charset="-128"/>
              </a:rPr>
              <a:t> </a:t>
            </a:r>
            <a:r>
              <a:rPr lang="en-US" sz="2800" i="1" smtClean="0">
                <a:ea typeface="ＭＳ Ｐゴシック" pitchFamily="34" charset="-128"/>
              </a:rPr>
              <a:t>minor</a:t>
            </a:r>
            <a:r>
              <a:rPr lang="en-US" sz="2800" smtClean="0">
                <a:ea typeface="ＭＳ Ｐゴシック" pitchFamily="34" charset="-128"/>
              </a:rPr>
              <a:t>) for 4 weeks</a:t>
            </a:r>
          </a:p>
          <a:p>
            <a:pPr lvl="1" eaLnBrk="1" hangingPunct="1"/>
            <a:r>
              <a:rPr lang="en-US" sz="2400" smtClean="0">
                <a:ea typeface="ＭＳ Ｐゴシック" pitchFamily="34" charset="-128"/>
              </a:rPr>
              <a:t>Control – spring water in a cup</a:t>
            </a:r>
          </a:p>
          <a:p>
            <a:pPr lvl="1" eaLnBrk="1" hangingPunct="1"/>
            <a:r>
              <a:rPr lang="en-US" sz="2400" smtClean="0">
                <a:ea typeface="ＭＳ Ｐゴシック" pitchFamily="34" charset="-128"/>
              </a:rPr>
              <a:t>Test group 2 – spring water with fertilizer in a cup</a:t>
            </a:r>
          </a:p>
          <a:p>
            <a:pPr lvl="1" eaLnBrk="1" hangingPunct="1"/>
            <a:r>
              <a:rPr lang="en-US" sz="2400" smtClean="0">
                <a:ea typeface="ＭＳ Ｐゴシック" pitchFamily="34" charset="-128"/>
              </a:rPr>
              <a:t>Test Group 3 – spring water in a sandwich container</a:t>
            </a:r>
          </a:p>
          <a:p>
            <a:pPr lvl="1" eaLnBrk="1" hangingPunct="1"/>
            <a:r>
              <a:rPr lang="en-US" sz="2400" smtClean="0">
                <a:ea typeface="ＭＳ Ｐゴシック" pitchFamily="34" charset="-128"/>
              </a:rPr>
              <a:t>Test group 4 – spring water with fertilizer in a sandwich container</a:t>
            </a:r>
          </a:p>
          <a:p>
            <a:pPr lvl="1" eaLnBrk="1" hangingPunct="1"/>
            <a:r>
              <a:rPr lang="en-US" sz="2400" smtClean="0">
                <a:ea typeface="ＭＳ Ｐゴシック" pitchFamily="34" charset="-128"/>
              </a:rPr>
              <a:t>Test group 5 – spring water in a cup with less light</a:t>
            </a:r>
          </a:p>
          <a:p>
            <a:pPr eaLnBrk="1" hangingPunct="1"/>
            <a:r>
              <a:rPr lang="en-US" sz="2800" smtClean="0">
                <a:ea typeface="ＭＳ Ｐゴシック" pitchFamily="34" charset="-128"/>
              </a:rPr>
              <a:t>Take data twice a week and chart growth</a:t>
            </a:r>
          </a:p>
          <a:p>
            <a:pPr lvl="1" eaLnBrk="1" hangingPunct="1"/>
            <a:r>
              <a:rPr lang="en-US" sz="2400" smtClean="0">
                <a:ea typeface="ＭＳ Ｐゴシック" pitchFamily="34" charset="-128"/>
              </a:rPr>
              <a:t>Estimate the carrying capacity of each group to see if it is the same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ea typeface="ＭＳ Ｐゴシック" pitchFamily="34" charset="-128"/>
              </a:rPr>
              <a:t>Activity #2: Estimating the </a:t>
            </a:r>
            <a:br>
              <a:rPr lang="en-US" smtClean="0">
                <a:ea typeface="ＭＳ Ｐゴシック" pitchFamily="34" charset="-128"/>
              </a:rPr>
            </a:br>
            <a:r>
              <a:rPr lang="en-US" smtClean="0">
                <a:ea typeface="ＭＳ Ｐゴシック" pitchFamily="34" charset="-128"/>
              </a:rPr>
              <a:t>Carrying Capacity</a:t>
            </a:r>
          </a:p>
        </p:txBody>
      </p:sp>
      <p:sp>
        <p:nvSpPr>
          <p:cNvPr id="20483" name="Content Placeholder 2"/>
          <p:cNvSpPr>
            <a:spLocks noGrp="1"/>
          </p:cNvSpPr>
          <p:nvPr>
            <p:ph idx="1"/>
          </p:nvPr>
        </p:nvSpPr>
        <p:spPr>
          <a:xfrm>
            <a:off x="457200" y="1722438"/>
            <a:ext cx="8229600" cy="4525962"/>
          </a:xfrm>
        </p:spPr>
        <p:txBody>
          <a:bodyPr/>
          <a:lstStyle/>
          <a:p>
            <a:pPr eaLnBrk="1" hangingPunct="1"/>
            <a:r>
              <a:rPr lang="en-US" sz="2700" smtClean="0">
                <a:ea typeface="ＭＳ Ｐゴシック" pitchFamily="34" charset="-128"/>
              </a:rPr>
              <a:t>Follow along in your handout</a:t>
            </a:r>
          </a:p>
          <a:p>
            <a:pPr eaLnBrk="1" hangingPunct="1"/>
            <a:r>
              <a:rPr lang="en-US" sz="2700" smtClean="0">
                <a:ea typeface="ＭＳ Ｐゴシック" pitchFamily="34" charset="-128"/>
              </a:rPr>
              <a:t>Use “rabbits” and an “environment” to estimate the carrying capacity</a:t>
            </a:r>
          </a:p>
          <a:p>
            <a:pPr lvl="1" eaLnBrk="1" hangingPunct="1"/>
            <a:r>
              <a:rPr lang="en-US" sz="2100" smtClean="0">
                <a:ea typeface="ＭＳ Ｐゴシック" pitchFamily="34" charset="-128"/>
              </a:rPr>
              <a:t>Start with 25 rabbits and dump them into the “environment”</a:t>
            </a:r>
          </a:p>
          <a:p>
            <a:pPr lvl="1" eaLnBrk="1" hangingPunct="1"/>
            <a:r>
              <a:rPr lang="en-US" sz="2100" smtClean="0">
                <a:ea typeface="ＭＳ Ｐゴシック" pitchFamily="34" charset="-128"/>
              </a:rPr>
              <a:t>5 or more “rabbits” in a square are removed from the population</a:t>
            </a:r>
          </a:p>
          <a:p>
            <a:pPr lvl="1" eaLnBrk="1" hangingPunct="1"/>
            <a:r>
              <a:rPr lang="en-US" sz="2100" smtClean="0">
                <a:ea typeface="ＭＳ Ｐゴシック" pitchFamily="34" charset="-128"/>
              </a:rPr>
              <a:t>2, 3, or 4 “rabbits” reproduce and are added to the population</a:t>
            </a:r>
          </a:p>
          <a:p>
            <a:pPr lvl="1" eaLnBrk="1" hangingPunct="1"/>
            <a:r>
              <a:rPr lang="en-US" sz="2100" smtClean="0">
                <a:ea typeface="ＭＳ Ｐゴシック" pitchFamily="34" charset="-128"/>
              </a:rPr>
              <a:t>1 “rabbit” does not reproduce but remains part of the population</a:t>
            </a:r>
          </a:p>
          <a:p>
            <a:pPr lvl="1" eaLnBrk="1" hangingPunct="1"/>
            <a:r>
              <a:rPr lang="en-US" sz="2100" smtClean="0">
                <a:ea typeface="ＭＳ Ｐゴシック" pitchFamily="34" charset="-128"/>
              </a:rPr>
              <a:t>Count all “rabbits” and record that number</a:t>
            </a:r>
          </a:p>
          <a:p>
            <a:pPr lvl="1" eaLnBrk="1" hangingPunct="1"/>
            <a:r>
              <a:rPr lang="en-US" sz="2100" smtClean="0">
                <a:ea typeface="ＭＳ Ｐゴシック" pitchFamily="34" charset="-128"/>
              </a:rPr>
              <a:t>Continue this for 8 rounds</a:t>
            </a:r>
          </a:p>
          <a:p>
            <a:pPr lvl="1" eaLnBrk="1" hangingPunct="1"/>
            <a:r>
              <a:rPr lang="en-US" sz="2100" smtClean="0">
                <a:ea typeface="ＭＳ Ｐゴシック" pitchFamily="34" charset="-128"/>
              </a:rPr>
              <a:t>Graph your results and estimate the carrying capacity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smtClean="0">
                <a:ea typeface="ＭＳ Ｐゴシック" pitchFamily="34" charset="-128"/>
              </a:rPr>
              <a:t>Questions</a:t>
            </a:r>
          </a:p>
        </p:txBody>
      </p:sp>
      <p:sp>
        <p:nvSpPr>
          <p:cNvPr id="3075" name="Content Placeholder 2"/>
          <p:cNvSpPr>
            <a:spLocks noGrp="1"/>
          </p:cNvSpPr>
          <p:nvPr>
            <p:ph idx="1"/>
          </p:nvPr>
        </p:nvSpPr>
        <p:spPr/>
        <p:txBody>
          <a:bodyPr/>
          <a:lstStyle/>
          <a:p>
            <a:pPr eaLnBrk="1" hangingPunct="1"/>
            <a:r>
              <a:rPr lang="en-US" smtClean="0">
                <a:ea typeface="ＭＳ Ｐゴシック" pitchFamily="34" charset="-128"/>
              </a:rPr>
              <a:t>What is population growth?</a:t>
            </a:r>
          </a:p>
          <a:p>
            <a:pPr eaLnBrk="1" hangingPunct="1"/>
            <a:r>
              <a:rPr lang="en-US" smtClean="0">
                <a:ea typeface="ＭＳ Ｐゴシック" pitchFamily="34" charset="-128"/>
              </a:rPr>
              <a:t>What factors affect population growth?</a:t>
            </a:r>
          </a:p>
          <a:p>
            <a:pPr eaLnBrk="1" hangingPunct="1"/>
            <a:r>
              <a:rPr lang="en-US" smtClean="0">
                <a:ea typeface="ＭＳ Ｐゴシック" pitchFamily="34" charset="-128"/>
              </a:rPr>
              <a:t>What is an invasive species?</a:t>
            </a:r>
          </a:p>
          <a:p>
            <a:pPr eaLnBrk="1" hangingPunct="1"/>
            <a:r>
              <a:rPr lang="en-US" smtClean="0">
                <a:ea typeface="ＭＳ Ｐゴシック" pitchFamily="34" charset="-128"/>
              </a:rPr>
              <a:t>How can invasive species affect population growth of native species in a local ecosystem?</a:t>
            </a: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ea typeface="ＭＳ Ｐゴシック" pitchFamily="34" charset="-128"/>
              </a:rPr>
              <a:t>Activity #3: Computer Lab</a:t>
            </a:r>
          </a:p>
        </p:txBody>
      </p:sp>
      <p:sp>
        <p:nvSpPr>
          <p:cNvPr id="21507" name="Content Placeholder 2"/>
          <p:cNvSpPr>
            <a:spLocks noGrp="1"/>
          </p:cNvSpPr>
          <p:nvPr>
            <p:ph idx="1"/>
          </p:nvPr>
        </p:nvSpPr>
        <p:spPr/>
        <p:txBody>
          <a:bodyPr/>
          <a:lstStyle/>
          <a:p>
            <a:pPr eaLnBrk="1" hangingPunct="1"/>
            <a:r>
              <a:rPr lang="en-US" smtClean="0">
                <a:ea typeface="ＭＳ Ｐゴシック" pitchFamily="34" charset="-128"/>
              </a:rPr>
              <a:t>Go to the computer lab and complete the online e-learning module</a:t>
            </a: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1143000"/>
          </a:xfrm>
        </p:spPr>
        <p:txBody>
          <a:bodyPr/>
          <a:lstStyle/>
          <a:p>
            <a:pPr eaLnBrk="1" hangingPunct="1"/>
            <a:r>
              <a:rPr lang="en-US" smtClean="0">
                <a:ea typeface="ＭＳ Ｐゴシック" pitchFamily="34" charset="-128"/>
              </a:rPr>
              <a:t>References</a:t>
            </a:r>
          </a:p>
        </p:txBody>
      </p:sp>
      <p:sp>
        <p:nvSpPr>
          <p:cNvPr id="22531" name="Content Placeholder 2"/>
          <p:cNvSpPr>
            <a:spLocks noGrp="1"/>
          </p:cNvSpPr>
          <p:nvPr>
            <p:ph idx="1"/>
          </p:nvPr>
        </p:nvSpPr>
        <p:spPr>
          <a:xfrm>
            <a:off x="457200" y="1066800"/>
            <a:ext cx="8229600" cy="4525963"/>
          </a:xfrm>
        </p:spPr>
        <p:txBody>
          <a:bodyPr/>
          <a:lstStyle/>
          <a:p>
            <a:pPr eaLnBrk="1" hangingPunct="1">
              <a:spcBef>
                <a:spcPct val="0"/>
              </a:spcBef>
            </a:pPr>
            <a:r>
              <a:rPr lang="en-US" sz="2000" smtClean="0">
                <a:ea typeface="ＭＳ Ｐゴシック" pitchFamily="34" charset="-128"/>
              </a:rPr>
              <a:t>Allaby, M., editor. Concise Oxford Dictionary of Ecology. 1998.  Oxford University Press, USA </a:t>
            </a:r>
          </a:p>
          <a:p>
            <a:pPr eaLnBrk="1" hangingPunct="1">
              <a:spcBef>
                <a:spcPct val="0"/>
              </a:spcBef>
            </a:pPr>
            <a:r>
              <a:rPr lang="en-US" sz="2000" smtClean="0">
                <a:ea typeface="ＭＳ Ｐゴシック" pitchFamily="34" charset="-128"/>
              </a:rPr>
              <a:t>Alabama Forestry Commission. “Laurel Wilt Disease”.  accessed 6/14/2012.</a:t>
            </a:r>
          </a:p>
          <a:p>
            <a:pPr lvl="1" eaLnBrk="1" hangingPunct="1">
              <a:spcBef>
                <a:spcPct val="0"/>
              </a:spcBef>
            </a:pPr>
            <a:r>
              <a:rPr lang="en-US" sz="1800" smtClean="0">
                <a:ea typeface="ＭＳ Ｐゴシック" pitchFamily="34" charset="-128"/>
                <a:hlinkClick r:id="rId2"/>
              </a:rPr>
              <a:t>http://www.forestry.alabama.gov/LaurelWilt.aspx?bv=3</a:t>
            </a:r>
            <a:r>
              <a:rPr lang="en-US" sz="1800" smtClean="0">
                <a:ea typeface="ＭＳ Ｐゴシック" pitchFamily="34" charset="-128"/>
              </a:rPr>
              <a:t> </a:t>
            </a:r>
          </a:p>
          <a:p>
            <a:pPr eaLnBrk="1" hangingPunct="1"/>
            <a:r>
              <a:rPr lang="en-US" sz="2000" smtClean="0">
                <a:ea typeface="ＭＳ Ｐゴシック" pitchFamily="34" charset="-128"/>
              </a:rPr>
              <a:t>Asian Longhorned Beetle website .  accessed June 5, 2012 – </a:t>
            </a:r>
          </a:p>
          <a:p>
            <a:pPr lvl="1" eaLnBrk="1" hangingPunct="1"/>
            <a:r>
              <a:rPr lang="en-US" sz="1800" smtClean="0">
                <a:ea typeface="ＭＳ Ｐゴシック" pitchFamily="34" charset="-128"/>
                <a:hlinkClick r:id="rId3"/>
              </a:rPr>
              <a:t>http://www.uvm.edu/albeetle/management/treeremoval.html</a:t>
            </a:r>
            <a:r>
              <a:rPr lang="en-US" sz="1800" smtClean="0">
                <a:ea typeface="ＭＳ Ｐゴシック" pitchFamily="34" charset="-128"/>
              </a:rPr>
              <a:t> </a:t>
            </a:r>
          </a:p>
          <a:p>
            <a:pPr eaLnBrk="1" hangingPunct="1">
              <a:spcBef>
                <a:spcPct val="0"/>
              </a:spcBef>
            </a:pPr>
            <a:r>
              <a:rPr lang="en-US" sz="2000" smtClean="0">
                <a:ea typeface="ＭＳ Ｐゴシック" pitchFamily="34" charset="-128"/>
              </a:rPr>
              <a:t>California Oak Mortality Task Force. 2012.  accessed 6/14/2012 – </a:t>
            </a:r>
          </a:p>
          <a:p>
            <a:pPr lvl="1" eaLnBrk="1" hangingPunct="1">
              <a:spcBef>
                <a:spcPct val="0"/>
              </a:spcBef>
            </a:pPr>
            <a:r>
              <a:rPr lang="en-US" sz="1800" smtClean="0">
                <a:ea typeface="ＭＳ Ｐゴシック" pitchFamily="34" charset="-128"/>
                <a:hlinkClick r:id="rId4"/>
              </a:rPr>
              <a:t>http://www.suddenoakdeath.org/diagnosis-and-management/hosts-and-associated-plants/</a:t>
            </a:r>
            <a:r>
              <a:rPr lang="en-US" sz="1800" smtClean="0">
                <a:ea typeface="ＭＳ Ｐゴシック" pitchFamily="34" charset="-128"/>
              </a:rPr>
              <a:t> </a:t>
            </a:r>
          </a:p>
          <a:p>
            <a:pPr eaLnBrk="1" hangingPunct="1"/>
            <a:r>
              <a:rPr lang="en-US" sz="2000" smtClean="0">
                <a:ea typeface="ＭＳ Ｐゴシック" pitchFamily="34" charset="-128"/>
              </a:rPr>
              <a:t>Campbell, N.A. 1990. Biology, 2</a:t>
            </a:r>
            <a:r>
              <a:rPr lang="en-US" sz="2000" baseline="30000" smtClean="0">
                <a:ea typeface="ＭＳ Ｐゴシック" pitchFamily="34" charset="-128"/>
              </a:rPr>
              <a:t>nd</a:t>
            </a:r>
            <a:r>
              <a:rPr lang="en-US" sz="2000" smtClean="0">
                <a:ea typeface="ＭＳ Ｐゴシック" pitchFamily="34" charset="-128"/>
              </a:rPr>
              <a:t> Edition. Benjamin/Cummins Publishing Company, New York.</a:t>
            </a:r>
          </a:p>
          <a:p>
            <a:pPr eaLnBrk="1" hangingPunct="1"/>
            <a:r>
              <a:rPr lang="en-US" sz="2000" smtClean="0">
                <a:ea typeface="ＭＳ Ｐゴシック" pitchFamily="34" charset="-128"/>
              </a:rPr>
              <a:t>Emerald ash borer website.  accessed June 5, 2012 – </a:t>
            </a:r>
          </a:p>
          <a:p>
            <a:pPr lvl="1" eaLnBrk="1" hangingPunct="1"/>
            <a:r>
              <a:rPr lang="en-US" sz="1800" smtClean="0">
                <a:ea typeface="ＭＳ Ｐゴシック" pitchFamily="34" charset="-128"/>
                <a:hlinkClick r:id="rId5"/>
              </a:rPr>
              <a:t>http://www.emeraldashborer.info/</a:t>
            </a:r>
            <a:r>
              <a:rPr lang="en-US" sz="1800" smtClean="0">
                <a:ea typeface="ＭＳ Ｐゴシック" pitchFamily="34" charset="-128"/>
              </a:rPr>
              <a:t>   </a:t>
            </a:r>
          </a:p>
          <a:p>
            <a:pPr eaLnBrk="1" hangingPunct="1"/>
            <a:endParaRPr lang="en-US" sz="2000" smtClean="0">
              <a:ea typeface="ＭＳ Ｐゴシック" pitchFamily="34" charset="-128"/>
            </a:endParaRPr>
          </a:p>
          <a:p>
            <a:pPr eaLnBrk="1" hangingPunct="1"/>
            <a:endParaRPr lang="en-US" sz="2000" smtClean="0">
              <a:ea typeface="ＭＳ Ｐゴシック" pitchFamily="34"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0"/>
            <a:ext cx="8229600" cy="1143000"/>
          </a:xfrm>
        </p:spPr>
        <p:txBody>
          <a:bodyPr/>
          <a:lstStyle/>
          <a:p>
            <a:pPr eaLnBrk="1" hangingPunct="1"/>
            <a:r>
              <a:rPr lang="en-US" smtClean="0">
                <a:ea typeface="ＭＳ Ｐゴシック" pitchFamily="34" charset="-128"/>
              </a:rPr>
              <a:t>References</a:t>
            </a:r>
          </a:p>
        </p:txBody>
      </p:sp>
      <p:sp>
        <p:nvSpPr>
          <p:cNvPr id="23555" name="Content Placeholder 2"/>
          <p:cNvSpPr>
            <a:spLocks noGrp="1"/>
          </p:cNvSpPr>
          <p:nvPr>
            <p:ph idx="1"/>
          </p:nvPr>
        </p:nvSpPr>
        <p:spPr>
          <a:xfrm>
            <a:off x="457200" y="1143000"/>
            <a:ext cx="8229600" cy="4983163"/>
          </a:xfrm>
        </p:spPr>
        <p:txBody>
          <a:bodyPr/>
          <a:lstStyle/>
          <a:p>
            <a:pPr eaLnBrk="1" hangingPunct="1"/>
            <a:r>
              <a:rPr lang="en-US" sz="2000" smtClean="0">
                <a:ea typeface="ＭＳ Ｐゴシック" pitchFamily="34" charset="-128"/>
              </a:rPr>
              <a:t>EPPO Data Sheets on Quarantine Pests. “</a:t>
            </a:r>
            <a:r>
              <a:rPr lang="en-US" sz="2000" i="1" smtClean="0">
                <a:ea typeface="ＭＳ Ｐゴシック" pitchFamily="34" charset="-128"/>
              </a:rPr>
              <a:t>Anoplophora glabripennis”. </a:t>
            </a:r>
            <a:r>
              <a:rPr lang="en-US" sz="2000" smtClean="0">
                <a:ea typeface="ＭＳ Ｐゴシック" pitchFamily="34" charset="-128"/>
              </a:rPr>
              <a:t>accessed June 6, 2012 – </a:t>
            </a:r>
          </a:p>
          <a:p>
            <a:pPr lvl="1" eaLnBrk="1" hangingPunct="1"/>
            <a:r>
              <a:rPr lang="en-US" sz="1800" smtClean="0">
                <a:ea typeface="ＭＳ Ｐゴシック" pitchFamily="34" charset="-128"/>
                <a:hlinkClick r:id="rId2"/>
              </a:rPr>
              <a:t>http://www.eppo.int/QUARANTINE/insects/Anoplophora_glabripennis/ANOLGL_ds.pdf</a:t>
            </a:r>
            <a:r>
              <a:rPr lang="en-US" sz="1800" smtClean="0">
                <a:ea typeface="ＭＳ Ｐゴシック" pitchFamily="34" charset="-128"/>
              </a:rPr>
              <a:t> </a:t>
            </a:r>
          </a:p>
          <a:p>
            <a:pPr eaLnBrk="1" hangingPunct="1">
              <a:spcBef>
                <a:spcPct val="0"/>
              </a:spcBef>
            </a:pPr>
            <a:r>
              <a:rPr lang="en-US" sz="2000" smtClean="0">
                <a:ea typeface="ＭＳ Ｐゴシック" pitchFamily="34" charset="-128"/>
              </a:rPr>
              <a:t>Florida Department of Agriculture and Consumer Services – Division of Forestry.  2008.  accessed 6/14/2012 – </a:t>
            </a:r>
          </a:p>
          <a:p>
            <a:pPr lvl="1" eaLnBrk="1" hangingPunct="1">
              <a:spcBef>
                <a:spcPct val="0"/>
              </a:spcBef>
            </a:pPr>
            <a:r>
              <a:rPr lang="en-US" sz="1800" smtClean="0">
                <a:ea typeface="ＭＳ Ｐゴシック" pitchFamily="34" charset="-128"/>
                <a:hlinkClick r:id="rId3"/>
              </a:rPr>
              <a:t>http://www.floridaforestservice.com/publications/fh_pdfs/Laurel_Wilt.pdf</a:t>
            </a:r>
            <a:r>
              <a:rPr lang="en-US" sz="1800" smtClean="0">
                <a:ea typeface="ＭＳ Ｐゴシック" pitchFamily="34" charset="-128"/>
              </a:rPr>
              <a:t> </a:t>
            </a:r>
          </a:p>
          <a:p>
            <a:pPr eaLnBrk="1" hangingPunct="1"/>
            <a:r>
              <a:rPr lang="en-US" sz="2000" smtClean="0">
                <a:ea typeface="ＭＳ Ｐゴシック" pitchFamily="34" charset="-128"/>
              </a:rPr>
              <a:t>Florida Department of Agriculture and Consumer Service, Division of Forestry.  1999.  Forest Trees of Florida.  Published in house.  </a:t>
            </a:r>
          </a:p>
          <a:p>
            <a:pPr eaLnBrk="1" hangingPunct="1"/>
            <a:r>
              <a:rPr lang="en-US" sz="2000" smtClean="0">
                <a:ea typeface="ＭＳ Ｐゴシック" pitchFamily="34" charset="-128"/>
              </a:rPr>
              <a:t>Fraedrich, S.W., T.C. Harrington, R.J. Rabaglia, M.D. Ulyshen, A.E. Mayfield, III, J.L. Hanula, J.M. Eickwort, and D. R. Miller.  2008.  “A Fungal Symbiont of the Redbay Ambrosia Beetle Causes a Lethal Wilt in Redbay and Other Lauraceae in the Southeastern United States”.  Plant Disease, Volume 92, No. 2.   </a:t>
            </a:r>
          </a:p>
          <a:p>
            <a:pPr eaLnBrk="1" hangingPunct="1"/>
            <a:endParaRPr lang="en-US" sz="2000" smtClean="0">
              <a:ea typeface="ＭＳ Ｐゴシック" pitchFamily="34"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0"/>
            <a:ext cx="8229600" cy="1143000"/>
          </a:xfrm>
        </p:spPr>
        <p:txBody>
          <a:bodyPr/>
          <a:lstStyle/>
          <a:p>
            <a:pPr eaLnBrk="1" hangingPunct="1"/>
            <a:r>
              <a:rPr lang="en-US" smtClean="0">
                <a:ea typeface="ＭＳ Ｐゴシック" pitchFamily="34" charset="-128"/>
              </a:rPr>
              <a:t>References</a:t>
            </a:r>
          </a:p>
        </p:txBody>
      </p:sp>
      <p:sp>
        <p:nvSpPr>
          <p:cNvPr id="24579" name="Content Placeholder 2"/>
          <p:cNvSpPr>
            <a:spLocks noGrp="1"/>
          </p:cNvSpPr>
          <p:nvPr>
            <p:ph idx="1"/>
          </p:nvPr>
        </p:nvSpPr>
        <p:spPr>
          <a:xfrm>
            <a:off x="457200" y="990600"/>
            <a:ext cx="8229600" cy="4983163"/>
          </a:xfrm>
        </p:spPr>
        <p:txBody>
          <a:bodyPr/>
          <a:lstStyle/>
          <a:p>
            <a:pPr eaLnBrk="1" hangingPunct="1"/>
            <a:r>
              <a:rPr lang="en-US" sz="2000" smtClean="0">
                <a:ea typeface="ＭＳ Ｐゴシック" pitchFamily="34" charset="-128"/>
              </a:rPr>
              <a:t>Gamboa, G.J., E.I. Greig, and M.C. Thom.  2001. “The comparative biology of two sympatric paper wasps, the native </a:t>
            </a:r>
            <a:r>
              <a:rPr lang="en-US" sz="2000" i="1" smtClean="0">
                <a:ea typeface="ＭＳ Ｐゴシック" pitchFamily="34" charset="-128"/>
              </a:rPr>
              <a:t>Polistes fuscatus </a:t>
            </a:r>
            <a:r>
              <a:rPr lang="en-US" sz="2000" smtClean="0">
                <a:ea typeface="ＭＳ Ｐゴシック" pitchFamily="34" charset="-128"/>
              </a:rPr>
              <a:t>and the invasive </a:t>
            </a:r>
            <a:r>
              <a:rPr lang="en-US" sz="2000" i="1" smtClean="0">
                <a:ea typeface="ＭＳ Ｐゴシック" pitchFamily="34" charset="-128"/>
              </a:rPr>
              <a:t>Polistes dominulus</a:t>
            </a:r>
            <a:r>
              <a:rPr lang="en-US" sz="2000" smtClean="0">
                <a:ea typeface="ＭＳ Ｐゴシック" pitchFamily="34" charset="-128"/>
              </a:rPr>
              <a:t> (Hymenoptera,Vespidae)”.  Insectes Sociaux, Vol. 2002, pages 45-49.</a:t>
            </a:r>
          </a:p>
          <a:p>
            <a:pPr eaLnBrk="1" hangingPunct="1"/>
            <a:r>
              <a:rPr lang="en-US" sz="2000" smtClean="0">
                <a:ea typeface="ＭＳ Ｐゴシック" pitchFamily="34" charset="-128"/>
              </a:rPr>
              <a:t>Global Invasive Species Database.  “</a:t>
            </a:r>
            <a:r>
              <a:rPr lang="en-US" sz="2000" i="1" smtClean="0">
                <a:ea typeface="ＭＳ Ｐゴシック" pitchFamily="34" charset="-128"/>
              </a:rPr>
              <a:t>Solenopsis invicta”.  </a:t>
            </a:r>
            <a:r>
              <a:rPr lang="en-US" sz="2000" smtClean="0">
                <a:ea typeface="ＭＳ Ｐゴシック" pitchFamily="34" charset="-128"/>
              </a:rPr>
              <a:t>accessed June 29, 2012 – </a:t>
            </a:r>
          </a:p>
          <a:p>
            <a:pPr lvl="1" eaLnBrk="1" hangingPunct="1"/>
            <a:r>
              <a:rPr lang="en-US" sz="1800" smtClean="0">
                <a:ea typeface="ＭＳ Ｐゴシック" pitchFamily="34" charset="-128"/>
                <a:hlinkClick r:id="rId2"/>
              </a:rPr>
              <a:t>http://www.issg.org/database/species/impact_info.asp?si=77&amp;fr=1&amp;sts=&amp;lang=EN</a:t>
            </a:r>
            <a:r>
              <a:rPr lang="en-US" sz="1800" smtClean="0">
                <a:ea typeface="ＭＳ Ｐゴシック" pitchFamily="34" charset="-128"/>
              </a:rPr>
              <a:t> </a:t>
            </a:r>
          </a:p>
          <a:p>
            <a:pPr eaLnBrk="1" hangingPunct="1"/>
            <a:r>
              <a:rPr lang="en-US" sz="2000" smtClean="0">
                <a:ea typeface="ＭＳ Ｐゴシック" pitchFamily="34" charset="-128"/>
              </a:rPr>
              <a:t>Hale, W. G. and J.P. Margham.  1991.  The Harper Collins Dictionary of Biology.  Harper Perennial, New York.</a:t>
            </a:r>
          </a:p>
          <a:p>
            <a:pPr eaLnBrk="1" hangingPunct="1"/>
            <a:r>
              <a:rPr lang="en-US" sz="2000" smtClean="0">
                <a:ea typeface="ＭＳ Ｐゴシック" pitchFamily="34" charset="-128"/>
              </a:rPr>
              <a:t>Institute for the Study of Invasive Species.  “</a:t>
            </a:r>
            <a:r>
              <a:rPr lang="en-US" sz="2000" i="1" smtClean="0">
                <a:ea typeface="ＭＳ Ｐゴシック" pitchFamily="34" charset="-128"/>
              </a:rPr>
              <a:t>Polistes dominulus</a:t>
            </a:r>
            <a:r>
              <a:rPr lang="en-US" sz="2000" smtClean="0">
                <a:ea typeface="ＭＳ Ｐゴシック" pitchFamily="34" charset="-128"/>
              </a:rPr>
              <a:t>”.  accessed June 29, 2012 – </a:t>
            </a:r>
          </a:p>
          <a:p>
            <a:pPr lvl="1" eaLnBrk="1" hangingPunct="1"/>
            <a:r>
              <a:rPr lang="en-US" sz="1800" smtClean="0">
                <a:ea typeface="ＭＳ Ｐゴシック" pitchFamily="34" charset="-128"/>
                <a:hlinkClick r:id="rId3"/>
              </a:rPr>
              <a:t>http://www.tsusinvasives.org/database/european-paper-wasp.html</a:t>
            </a:r>
            <a:r>
              <a:rPr lang="en-US" sz="1800" smtClean="0">
                <a:ea typeface="ＭＳ Ｐゴシック" pitchFamily="34" charset="-128"/>
              </a:rPr>
              <a:t> </a:t>
            </a:r>
          </a:p>
          <a:p>
            <a:pPr eaLnBrk="1" hangingPunct="1"/>
            <a:endParaRPr lang="en-US" sz="2000" smtClean="0">
              <a:ea typeface="ＭＳ Ｐゴシック" pitchFamily="34" charset="-128"/>
            </a:endParaRPr>
          </a:p>
          <a:p>
            <a:pPr eaLnBrk="1" hangingPunct="1"/>
            <a:endParaRPr lang="en-US" sz="2000" smtClean="0">
              <a:ea typeface="ＭＳ Ｐゴシック" pitchFamily="34"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0"/>
            <a:ext cx="8229600" cy="1143000"/>
          </a:xfrm>
        </p:spPr>
        <p:txBody>
          <a:bodyPr/>
          <a:lstStyle/>
          <a:p>
            <a:pPr eaLnBrk="1" hangingPunct="1"/>
            <a:r>
              <a:rPr lang="en-US" smtClean="0">
                <a:ea typeface="ＭＳ Ｐゴシック" pitchFamily="34" charset="-128"/>
              </a:rPr>
              <a:t>References</a:t>
            </a:r>
          </a:p>
        </p:txBody>
      </p:sp>
      <p:sp>
        <p:nvSpPr>
          <p:cNvPr id="3" name="Content Placeholder 2"/>
          <p:cNvSpPr>
            <a:spLocks noGrp="1"/>
          </p:cNvSpPr>
          <p:nvPr>
            <p:ph idx="1"/>
          </p:nvPr>
        </p:nvSpPr>
        <p:spPr>
          <a:xfrm>
            <a:off x="457200" y="1219200"/>
            <a:ext cx="8229600" cy="4906963"/>
          </a:xfrm>
        </p:spPr>
        <p:txBody>
          <a:bodyPr/>
          <a:lstStyle/>
          <a:p>
            <a:pPr eaLnBrk="1" hangingPunct="1">
              <a:defRPr/>
            </a:pPr>
            <a:r>
              <a:rPr lang="en-US" sz="2000" dirty="0"/>
              <a:t>Libert, A.E., G.J. Gamboa, N.E. Stamp, T.R. Curtis, K.M. Monnet, S. Turillazzi, and P.T. Starks.  2006.  “Genetics, behavior, and ecology of a paper wasp invasion: </a:t>
            </a:r>
            <a:r>
              <a:rPr lang="en-US" sz="2000" i="1" dirty="0"/>
              <a:t>Polistes dominulus </a:t>
            </a:r>
            <a:r>
              <a:rPr lang="en-US" sz="2000" dirty="0"/>
              <a:t>in North America”. Annales Zoologici Fennici, volume 43, pages 595-624.	accessed June 29, 2012 – </a:t>
            </a:r>
          </a:p>
          <a:p>
            <a:pPr lvl="1" eaLnBrk="1" hangingPunct="1">
              <a:defRPr/>
            </a:pPr>
            <a:r>
              <a:rPr lang="en-US" sz="1800" dirty="0">
                <a:hlinkClick r:id="rId2"/>
              </a:rPr>
              <a:t>http://www.sekj.org/PDF/anzf43/anzf43-595.pdf</a:t>
            </a:r>
            <a:r>
              <a:rPr lang="en-US" sz="1800" dirty="0"/>
              <a:t> </a:t>
            </a:r>
          </a:p>
          <a:p>
            <a:pPr eaLnBrk="1" hangingPunct="1">
              <a:defRPr/>
            </a:pPr>
            <a:r>
              <a:rPr lang="en-US" sz="2000" dirty="0" smtClean="0"/>
              <a:t>National </a:t>
            </a:r>
            <a:r>
              <a:rPr lang="en-US" sz="2000" dirty="0"/>
              <a:t>Invasive Species Council. accessed June 4, 2012 – </a:t>
            </a:r>
          </a:p>
          <a:p>
            <a:pPr lvl="1" eaLnBrk="1" hangingPunct="1">
              <a:defRPr/>
            </a:pPr>
            <a:r>
              <a:rPr lang="en-US" sz="1800" dirty="0">
                <a:hlinkClick r:id="rId3"/>
              </a:rPr>
              <a:t>http://www.invasivespecies.gov/</a:t>
            </a:r>
            <a:r>
              <a:rPr lang="en-US" sz="1800" dirty="0"/>
              <a:t> </a:t>
            </a:r>
          </a:p>
          <a:p>
            <a:pPr eaLnBrk="1" hangingPunct="1">
              <a:defRPr/>
            </a:pPr>
            <a:r>
              <a:rPr lang="en-US" sz="2000" dirty="0"/>
              <a:t>NPDN First Detector Modules - Introduction to the Emerald Ash Borer and Identification and Hosts. accessed June 5, 2012 – </a:t>
            </a:r>
          </a:p>
          <a:p>
            <a:pPr lvl="1" eaLnBrk="1" hangingPunct="1">
              <a:defRPr/>
            </a:pPr>
            <a:r>
              <a:rPr lang="en-US" sz="1800" dirty="0">
                <a:hlinkClick r:id="rId4"/>
              </a:rPr>
              <a:t>http://www.firstdetector.org</a:t>
            </a:r>
            <a:r>
              <a:rPr lang="en-US" sz="1800" dirty="0"/>
              <a:t> </a:t>
            </a:r>
          </a:p>
          <a:p>
            <a:pPr eaLnBrk="1" hangingPunct="1">
              <a:defRPr/>
            </a:pPr>
            <a:r>
              <a:rPr lang="en-US" sz="2000" dirty="0" smtClean="0"/>
              <a:t>Pearson </a:t>
            </a:r>
            <a:r>
              <a:rPr lang="en-US" sz="2000" dirty="0"/>
              <a:t>Education, Inc. accessed June 14, 2012 – </a:t>
            </a:r>
          </a:p>
          <a:p>
            <a:pPr lvl="1" eaLnBrk="1" hangingPunct="1">
              <a:defRPr/>
            </a:pPr>
            <a:r>
              <a:rPr lang="en-US" sz="1800" dirty="0">
                <a:hlinkClick r:id="rId5"/>
              </a:rPr>
              <a:t>http://wps.pearsoncustom.com/wps/media/objects/5697/5834441/ebook/htm/chp36_4.htm</a:t>
            </a:r>
            <a:endParaRPr lang="en-US" sz="1800" dirty="0"/>
          </a:p>
          <a:p>
            <a:pPr eaLnBrk="1" hangingPunct="1">
              <a:defRPr/>
            </a:pPr>
            <a:r>
              <a:rPr lang="en-US" sz="2000" dirty="0" smtClean="0"/>
              <a:t>Stiling</a:t>
            </a:r>
            <a:r>
              <a:rPr lang="en-US" sz="2000" dirty="0"/>
              <a:t>, P.D. 1992.  Ecology: Theories and Applications, 2</a:t>
            </a:r>
            <a:r>
              <a:rPr lang="en-US" sz="2000" baseline="30000" dirty="0"/>
              <a:t>nd</a:t>
            </a:r>
            <a:r>
              <a:rPr lang="en-US" sz="2000" dirty="0"/>
              <a:t> Edition.  Prentice Hall, New Jersey</a:t>
            </a:r>
            <a:r>
              <a:rPr lang="en-US" sz="2000" dirty="0" smtClean="0"/>
              <a:t>.</a:t>
            </a:r>
          </a:p>
          <a:p>
            <a:pPr marL="0" indent="0" eaLnBrk="1" hangingPunct="1">
              <a:buFont typeface="Arial" charset="0"/>
              <a:buNone/>
              <a:defRPr/>
            </a:pP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1143000"/>
          </a:xfrm>
        </p:spPr>
        <p:txBody>
          <a:bodyPr/>
          <a:lstStyle/>
          <a:p>
            <a:pPr eaLnBrk="1" hangingPunct="1"/>
            <a:r>
              <a:rPr lang="en-US" smtClean="0">
                <a:ea typeface="ＭＳ Ｐゴシック" pitchFamily="34" charset="-128"/>
              </a:rPr>
              <a:t>References</a:t>
            </a:r>
          </a:p>
        </p:txBody>
      </p:sp>
      <p:sp>
        <p:nvSpPr>
          <p:cNvPr id="26627" name="Content Placeholder 2"/>
          <p:cNvSpPr>
            <a:spLocks noGrp="1"/>
          </p:cNvSpPr>
          <p:nvPr>
            <p:ph idx="1"/>
          </p:nvPr>
        </p:nvSpPr>
        <p:spPr>
          <a:xfrm>
            <a:off x="457200" y="1143000"/>
            <a:ext cx="8229600" cy="4983163"/>
          </a:xfrm>
        </p:spPr>
        <p:txBody>
          <a:bodyPr/>
          <a:lstStyle/>
          <a:p>
            <a:pPr eaLnBrk="1" hangingPunct="1"/>
            <a:r>
              <a:rPr lang="en-US" sz="2000" smtClean="0">
                <a:ea typeface="ＭＳ Ｐゴシック" pitchFamily="34" charset="-128"/>
              </a:rPr>
              <a:t>Texas AgriLife Extension.  “Frequently Asked Questions on Fireants”.  accessed June 29, 2012 – </a:t>
            </a:r>
          </a:p>
          <a:p>
            <a:pPr lvl="1" eaLnBrk="1" hangingPunct="1"/>
            <a:r>
              <a:rPr lang="en-US" sz="1800" smtClean="0">
                <a:ea typeface="ＭＳ Ｐゴシック" pitchFamily="34" charset="-128"/>
                <a:hlinkClick r:id="rId2"/>
              </a:rPr>
              <a:t>http://fireant.tamu.edu/about/faq.php</a:t>
            </a:r>
            <a:r>
              <a:rPr lang="en-US" sz="1800" smtClean="0">
                <a:ea typeface="ＭＳ Ｐゴシック" pitchFamily="34" charset="-128"/>
              </a:rPr>
              <a:t> </a:t>
            </a:r>
          </a:p>
          <a:p>
            <a:pPr eaLnBrk="1" hangingPunct="1">
              <a:spcBef>
                <a:spcPct val="0"/>
              </a:spcBef>
            </a:pPr>
            <a:r>
              <a:rPr lang="en-US" sz="2000" smtClean="0">
                <a:ea typeface="ＭＳ Ｐゴシック" pitchFamily="34" charset="-128"/>
              </a:rPr>
              <a:t>USDA – APHIS.  2012.  accessed 6/14/2012 – </a:t>
            </a:r>
          </a:p>
          <a:p>
            <a:pPr lvl="1" eaLnBrk="1" hangingPunct="1">
              <a:spcBef>
                <a:spcPct val="0"/>
              </a:spcBef>
            </a:pPr>
            <a:r>
              <a:rPr lang="en-US" sz="1800" smtClean="0">
                <a:ea typeface="ＭＳ Ｐゴシック" pitchFamily="34" charset="-128"/>
                <a:hlinkClick r:id="rId3"/>
              </a:rPr>
              <a:t>http://www.aphis.usda.gov/plant_health/plant_pest_info/pram/downloads/pdf_files/nationalpestalert_.pdf</a:t>
            </a:r>
            <a:endParaRPr lang="en-US" sz="1800" smtClean="0">
              <a:ea typeface="ＭＳ Ｐゴシック" pitchFamily="34" charset="-128"/>
            </a:endParaRPr>
          </a:p>
          <a:p>
            <a:pPr eaLnBrk="1" hangingPunct="1"/>
            <a:r>
              <a:rPr lang="en-US" sz="2000" smtClean="0">
                <a:ea typeface="ＭＳ Ｐゴシック" pitchFamily="34" charset="-128"/>
              </a:rPr>
              <a:t>USDA Natural Resources Conservation Service – Plant Database.  “</a:t>
            </a:r>
            <a:r>
              <a:rPr lang="en-US" sz="2000" i="1" smtClean="0">
                <a:ea typeface="ＭＳ Ｐゴシック" pitchFamily="34" charset="-128"/>
              </a:rPr>
              <a:t>Acer</a:t>
            </a:r>
            <a:r>
              <a:rPr lang="en-US" sz="2000" smtClean="0">
                <a:ea typeface="ＭＳ Ｐゴシック" pitchFamily="34" charset="-128"/>
              </a:rPr>
              <a:t>”, “</a:t>
            </a:r>
            <a:r>
              <a:rPr lang="en-US" sz="2000" i="1" smtClean="0">
                <a:ea typeface="ＭＳ Ｐゴシック" pitchFamily="34" charset="-128"/>
              </a:rPr>
              <a:t>Betula”, “Aesculus”, “Ulmus”, “Salix</a:t>
            </a:r>
            <a:r>
              <a:rPr lang="en-US" sz="2000" smtClean="0">
                <a:ea typeface="ＭＳ Ｐゴシック" pitchFamily="34" charset="-128"/>
              </a:rPr>
              <a:t> “. accessed June 6, 2012 – </a:t>
            </a:r>
          </a:p>
          <a:p>
            <a:pPr lvl="1" eaLnBrk="1" hangingPunct="1"/>
            <a:r>
              <a:rPr lang="en-US" sz="1800" smtClean="0">
                <a:ea typeface="ＭＳ Ｐゴシック" pitchFamily="34" charset="-128"/>
                <a:hlinkClick r:id="rId4"/>
              </a:rPr>
              <a:t>http://plants.usda.gov/</a:t>
            </a:r>
            <a:r>
              <a:rPr lang="en-US" sz="1800" smtClean="0">
                <a:ea typeface="ＭＳ Ｐゴシック" pitchFamily="34" charset="-128"/>
              </a:rPr>
              <a:t> </a:t>
            </a:r>
          </a:p>
          <a:p>
            <a:pPr eaLnBrk="1" hangingPunct="1"/>
            <a:r>
              <a:rPr lang="en-US" sz="2000" smtClean="0">
                <a:ea typeface="ＭＳ Ｐゴシック" pitchFamily="34" charset="-128"/>
              </a:rPr>
              <a:t>USDA Natural Resources Conservation Service – Plant Database.  “</a:t>
            </a:r>
            <a:r>
              <a:rPr lang="en-US" sz="2000" i="1" smtClean="0">
                <a:ea typeface="ＭＳ Ｐゴシック" pitchFamily="34" charset="-128"/>
              </a:rPr>
              <a:t>Fraxinus</a:t>
            </a:r>
            <a:r>
              <a:rPr lang="en-US" sz="2000" smtClean="0">
                <a:ea typeface="ＭＳ Ｐゴシック" pitchFamily="34" charset="-128"/>
              </a:rPr>
              <a:t>”.  accessed June 6, 2012 – </a:t>
            </a:r>
          </a:p>
          <a:p>
            <a:pPr lvl="1" eaLnBrk="1" hangingPunct="1"/>
            <a:r>
              <a:rPr lang="en-US" sz="1800" smtClean="0">
                <a:ea typeface="ＭＳ Ｐゴシック" pitchFamily="34" charset="-128"/>
                <a:hlinkClick r:id="rId4"/>
              </a:rPr>
              <a:t>http://plants.usda.gov/</a:t>
            </a:r>
            <a:r>
              <a:rPr lang="en-US" sz="1800" smtClean="0">
                <a:ea typeface="ＭＳ Ｐゴシック" pitchFamily="34" charset="-128"/>
              </a:rPr>
              <a:t> </a:t>
            </a:r>
          </a:p>
          <a:p>
            <a:pPr eaLnBrk="1" hangingPunct="1"/>
            <a:r>
              <a:rPr lang="en-US" sz="2000" smtClean="0">
                <a:ea typeface="ＭＳ Ｐゴシック" pitchFamily="34" charset="-128"/>
              </a:rPr>
              <a:t>USDA Pest Alert.  “Asian Longhorned beetle”.  accessed June 5, 2012 – </a:t>
            </a:r>
          </a:p>
          <a:p>
            <a:pPr lvl="1" eaLnBrk="1" hangingPunct="1"/>
            <a:r>
              <a:rPr lang="en-US" sz="1800" smtClean="0">
                <a:ea typeface="ＭＳ Ｐゴシック" pitchFamily="34" charset="-128"/>
                <a:hlinkClick r:id="rId5"/>
              </a:rPr>
              <a:t>http://www.na.fs.fed.us/pubs/palerts/alb/alb_pa.pdf</a:t>
            </a:r>
            <a:r>
              <a:rPr lang="en-US" sz="1800" smtClean="0">
                <a:ea typeface="ＭＳ Ｐゴシック" pitchFamily="34" charset="-128"/>
              </a:rPr>
              <a:t>   </a:t>
            </a: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0"/>
            <a:ext cx="8229600" cy="1143000"/>
          </a:xfrm>
        </p:spPr>
        <p:txBody>
          <a:bodyPr/>
          <a:lstStyle/>
          <a:p>
            <a:pPr eaLnBrk="1" hangingPunct="1"/>
            <a:r>
              <a:rPr lang="en-US" smtClean="0">
                <a:ea typeface="ＭＳ Ｐゴシック" pitchFamily="34" charset="-128"/>
              </a:rPr>
              <a:t>References</a:t>
            </a:r>
          </a:p>
        </p:txBody>
      </p:sp>
      <p:sp>
        <p:nvSpPr>
          <p:cNvPr id="27651" name="Content Placeholder 2"/>
          <p:cNvSpPr>
            <a:spLocks noGrp="1"/>
          </p:cNvSpPr>
          <p:nvPr>
            <p:ph idx="1"/>
          </p:nvPr>
        </p:nvSpPr>
        <p:spPr>
          <a:xfrm>
            <a:off x="457200" y="1143000"/>
            <a:ext cx="8229600" cy="4983163"/>
          </a:xfrm>
        </p:spPr>
        <p:txBody>
          <a:bodyPr/>
          <a:lstStyle/>
          <a:p>
            <a:pPr eaLnBrk="1" hangingPunct="1"/>
            <a:r>
              <a:rPr lang="en-US" sz="2000" smtClean="0">
                <a:ea typeface="ＭＳ Ｐゴシック" pitchFamily="34" charset="-128"/>
              </a:rPr>
              <a:t>USDA Pest Alert.  “Emerald Ash Borer”.  accessed June 5, 2012 – </a:t>
            </a:r>
          </a:p>
          <a:p>
            <a:pPr lvl="1" eaLnBrk="1" hangingPunct="1"/>
            <a:r>
              <a:rPr lang="en-US" sz="1800" smtClean="0">
                <a:ea typeface="ＭＳ Ｐゴシック" pitchFamily="34" charset="-128"/>
                <a:hlinkClick r:id="rId2"/>
              </a:rPr>
              <a:t>http://www.na.fs.fed.us/spfo/pubs/pest_al/eab/eab04.htm</a:t>
            </a:r>
            <a:r>
              <a:rPr lang="en-US" sz="1800" smtClean="0">
                <a:ea typeface="ＭＳ Ｐゴシック" pitchFamily="34" charset="-128"/>
              </a:rPr>
              <a:t> </a:t>
            </a:r>
          </a:p>
          <a:p>
            <a:pPr eaLnBrk="1" hangingPunct="1"/>
            <a:r>
              <a:rPr lang="en-US" sz="2000" smtClean="0">
                <a:ea typeface="ＭＳ Ｐゴシック" pitchFamily="34" charset="-128"/>
              </a:rPr>
              <a:t>Washington State Department of Ecology.  “Free Floating Plants”.  accessed July 2, 2012 – </a:t>
            </a:r>
          </a:p>
          <a:p>
            <a:pPr lvl="1" eaLnBrk="1" hangingPunct="1"/>
            <a:r>
              <a:rPr lang="en-US" sz="1800" smtClean="0">
                <a:ea typeface="ＭＳ Ｐゴシック" pitchFamily="34" charset="-128"/>
                <a:hlinkClick r:id="rId3"/>
              </a:rPr>
              <a:t>http://www.ecy.wa.gov/programs/wq/plants/plantid2/descriptions/lemmin.html</a:t>
            </a:r>
            <a:r>
              <a:rPr lang="en-US" sz="1800" smtClean="0">
                <a:ea typeface="ＭＳ Ｐゴシック" pitchFamily="34" charset="-128"/>
              </a:rPr>
              <a:t> </a:t>
            </a: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274638"/>
            <a:ext cx="9144000" cy="1143000"/>
          </a:xfrm>
        </p:spPr>
        <p:txBody>
          <a:bodyPr/>
          <a:lstStyle/>
          <a:p>
            <a:pPr eaLnBrk="1" hangingPunct="1"/>
            <a:r>
              <a:rPr lang="en-US" smtClean="0">
                <a:ea typeface="ＭＳ Ｐゴシック" pitchFamily="34" charset="-128"/>
              </a:rPr>
              <a:t>Author Credits and Date of Publication</a:t>
            </a:r>
          </a:p>
        </p:txBody>
      </p:sp>
      <p:sp>
        <p:nvSpPr>
          <p:cNvPr id="28675" name="Content Placeholder 2"/>
          <p:cNvSpPr>
            <a:spLocks noGrp="1"/>
          </p:cNvSpPr>
          <p:nvPr>
            <p:ph idx="1"/>
          </p:nvPr>
        </p:nvSpPr>
        <p:spPr/>
        <p:txBody>
          <a:bodyPr/>
          <a:lstStyle/>
          <a:p>
            <a:pPr eaLnBrk="1" hangingPunct="1"/>
            <a:r>
              <a:rPr lang="en-US" smtClean="0">
                <a:ea typeface="ＭＳ Ｐゴシック" pitchFamily="34" charset="-128"/>
              </a:rPr>
              <a:t>Stephanie D. Stocks, Protect U.S. Coordinator, University of Florida</a:t>
            </a:r>
          </a:p>
          <a:p>
            <a:pPr eaLnBrk="1" hangingPunct="1"/>
            <a:endParaRPr lang="en-US" smtClean="0">
              <a:ea typeface="ＭＳ Ｐゴシック" pitchFamily="34" charset="-128"/>
            </a:endParaRPr>
          </a:p>
          <a:p>
            <a:pPr eaLnBrk="1" hangingPunct="1"/>
            <a:r>
              <a:rPr lang="en-US" smtClean="0">
                <a:ea typeface="ＭＳ Ｐゴシック" pitchFamily="34" charset="-128"/>
              </a:rPr>
              <a:t>June 2012</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mtClean="0">
                <a:ea typeface="ＭＳ Ｐゴシック" pitchFamily="34" charset="-128"/>
              </a:rPr>
              <a:t>Reviewers Credits</a:t>
            </a:r>
          </a:p>
        </p:txBody>
      </p:sp>
      <p:sp>
        <p:nvSpPr>
          <p:cNvPr id="29699" name="Content Placeholder 2"/>
          <p:cNvSpPr>
            <a:spLocks noGrp="1"/>
          </p:cNvSpPr>
          <p:nvPr>
            <p:ph idx="1"/>
          </p:nvPr>
        </p:nvSpPr>
        <p:spPr>
          <a:xfrm>
            <a:off x="457200" y="1417638"/>
            <a:ext cx="8229600" cy="4791075"/>
          </a:xfrm>
        </p:spPr>
        <p:txBody>
          <a:bodyPr/>
          <a:lstStyle/>
          <a:p>
            <a:pPr eaLnBrk="1" hangingPunct="1"/>
            <a:r>
              <a:rPr lang="en-US" smtClean="0">
                <a:ea typeface="ＭＳ Ｐゴシック" pitchFamily="34" charset="-128"/>
              </a:rPr>
              <a:t>Amanda Hodges, PhD, Department of Entomology and Nematology, University of Florida </a:t>
            </a:r>
          </a:p>
          <a:p>
            <a:pPr eaLnBrk="1" hangingPunct="1"/>
            <a:r>
              <a:rPr lang="en-US" smtClean="0">
                <a:ea typeface="ＭＳ Ｐゴシック" pitchFamily="34" charset="-128"/>
              </a:rPr>
              <a:t>Jennifer Weeks, PhD, Department of Entomology and Nematology, University of Florida  </a:t>
            </a: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ea typeface="ＭＳ Ｐゴシック" pitchFamily="34" charset="-128"/>
              </a:rPr>
              <a:t>Vocabulary</a:t>
            </a:r>
          </a:p>
        </p:txBody>
      </p:sp>
      <p:sp>
        <p:nvSpPr>
          <p:cNvPr id="4099" name="Content Placeholder 2"/>
          <p:cNvSpPr>
            <a:spLocks noGrp="1"/>
          </p:cNvSpPr>
          <p:nvPr>
            <p:ph sz="half" idx="2"/>
          </p:nvPr>
        </p:nvSpPr>
        <p:spPr>
          <a:xfrm>
            <a:off x="457200" y="1600200"/>
            <a:ext cx="4040188" cy="3951288"/>
          </a:xfrm>
        </p:spPr>
        <p:txBody>
          <a:bodyPr/>
          <a:lstStyle/>
          <a:p>
            <a:pPr eaLnBrk="1" hangingPunct="1"/>
            <a:r>
              <a:rPr lang="en-US" sz="3200" smtClean="0">
                <a:ea typeface="ＭＳ Ｐゴシック" pitchFamily="34" charset="-128"/>
              </a:rPr>
              <a:t>Population</a:t>
            </a:r>
          </a:p>
          <a:p>
            <a:pPr eaLnBrk="1" hangingPunct="1"/>
            <a:r>
              <a:rPr lang="en-US" sz="3200" smtClean="0">
                <a:ea typeface="ＭＳ Ｐゴシック" pitchFamily="34" charset="-128"/>
              </a:rPr>
              <a:t>Population growth</a:t>
            </a:r>
          </a:p>
          <a:p>
            <a:pPr eaLnBrk="1" hangingPunct="1"/>
            <a:r>
              <a:rPr lang="en-US" sz="3200" smtClean="0">
                <a:ea typeface="ＭＳ Ｐゴシック" pitchFamily="34" charset="-128"/>
              </a:rPr>
              <a:t>Exponential growth</a:t>
            </a:r>
          </a:p>
          <a:p>
            <a:pPr eaLnBrk="1" hangingPunct="1"/>
            <a:r>
              <a:rPr lang="en-US" sz="3200" smtClean="0">
                <a:ea typeface="ＭＳ Ｐゴシック" pitchFamily="34" charset="-128"/>
              </a:rPr>
              <a:t>Logistic growth</a:t>
            </a:r>
          </a:p>
          <a:p>
            <a:pPr eaLnBrk="1" hangingPunct="1"/>
            <a:r>
              <a:rPr lang="en-US" sz="3200" smtClean="0">
                <a:ea typeface="ＭＳ Ｐゴシック" pitchFamily="34" charset="-128"/>
              </a:rPr>
              <a:t>Limiting factors </a:t>
            </a:r>
          </a:p>
          <a:p>
            <a:pPr eaLnBrk="1" hangingPunct="1"/>
            <a:r>
              <a:rPr lang="en-US" sz="3200" smtClean="0">
                <a:ea typeface="ＭＳ Ｐゴシック" pitchFamily="34" charset="-128"/>
              </a:rPr>
              <a:t>Abiotic factors</a:t>
            </a:r>
          </a:p>
        </p:txBody>
      </p:sp>
      <p:sp>
        <p:nvSpPr>
          <p:cNvPr id="4100" name="Content Placeholder 5"/>
          <p:cNvSpPr>
            <a:spLocks noGrp="1"/>
          </p:cNvSpPr>
          <p:nvPr>
            <p:ph sz="quarter" idx="4"/>
          </p:nvPr>
        </p:nvSpPr>
        <p:spPr>
          <a:xfrm>
            <a:off x="4645025" y="1600200"/>
            <a:ext cx="4041775" cy="3951288"/>
          </a:xfrm>
        </p:spPr>
        <p:txBody>
          <a:bodyPr/>
          <a:lstStyle/>
          <a:p>
            <a:pPr eaLnBrk="1" hangingPunct="1"/>
            <a:r>
              <a:rPr lang="en-US" sz="3200" smtClean="0">
                <a:ea typeface="ＭＳ Ｐゴシック" pitchFamily="34" charset="-128"/>
              </a:rPr>
              <a:t>Biotic factors</a:t>
            </a:r>
          </a:p>
          <a:p>
            <a:pPr eaLnBrk="1" hangingPunct="1"/>
            <a:r>
              <a:rPr lang="en-US" sz="3200" smtClean="0">
                <a:ea typeface="ＭＳ Ｐゴシック" pitchFamily="34" charset="-128"/>
              </a:rPr>
              <a:t>Carrying capacity</a:t>
            </a:r>
          </a:p>
          <a:p>
            <a:pPr eaLnBrk="1" hangingPunct="1"/>
            <a:r>
              <a:rPr lang="en-US" sz="3200" smtClean="0">
                <a:ea typeface="ＭＳ Ｐゴシック" pitchFamily="34" charset="-128"/>
              </a:rPr>
              <a:t>Native species</a:t>
            </a:r>
          </a:p>
          <a:p>
            <a:pPr eaLnBrk="1" hangingPunct="1"/>
            <a:r>
              <a:rPr lang="en-US" sz="3200" smtClean="0">
                <a:ea typeface="ＭＳ Ｐゴシック" pitchFamily="34" charset="-128"/>
              </a:rPr>
              <a:t>Invasive species </a:t>
            </a:r>
          </a:p>
          <a:p>
            <a:pPr eaLnBrk="1" hangingPunct="1"/>
            <a:r>
              <a:rPr lang="en-US" sz="3200" smtClean="0">
                <a:ea typeface="ＭＳ Ｐゴシック" pitchFamily="34" charset="-128"/>
              </a:rPr>
              <a:t>Competition</a:t>
            </a:r>
          </a:p>
          <a:p>
            <a:pPr eaLnBrk="1" hangingPunct="1"/>
            <a:r>
              <a:rPr lang="en-US" sz="3200" smtClean="0">
                <a:ea typeface="ＭＳ Ｐゴシック" pitchFamily="34" charset="-128"/>
              </a:rPr>
              <a:t>Predation</a:t>
            </a:r>
          </a:p>
          <a:p>
            <a:pPr eaLnBrk="1" hangingPunct="1"/>
            <a:endParaRPr lang="en-US" sz="3200" smtClean="0">
              <a:ea typeface="ＭＳ Ｐゴシック"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33400" y="228600"/>
            <a:ext cx="8229600" cy="1143000"/>
          </a:xfrm>
        </p:spPr>
        <p:txBody>
          <a:bodyPr/>
          <a:lstStyle/>
          <a:p>
            <a:pPr eaLnBrk="1" hangingPunct="1"/>
            <a:r>
              <a:rPr lang="en-US" smtClean="0">
                <a:ea typeface="ＭＳ Ｐゴシック" pitchFamily="34" charset="-128"/>
              </a:rPr>
              <a:t>Exponential Growth</a:t>
            </a:r>
          </a:p>
        </p:txBody>
      </p:sp>
      <p:sp>
        <p:nvSpPr>
          <p:cNvPr id="4" name="Rectangle 2"/>
          <p:cNvSpPr txBox="1">
            <a:spLocks noChangeArrowheads="1"/>
          </p:cNvSpPr>
          <p:nvPr/>
        </p:nvSpPr>
        <p:spPr bwMode="auto">
          <a:xfrm>
            <a:off x="152400" y="5334000"/>
            <a:ext cx="8915400" cy="762000"/>
          </a:xfrm>
          <a:prstGeom prst="rect">
            <a:avLst/>
          </a:prstGeom>
          <a:noFill/>
          <a:ln w="9525">
            <a:noFill/>
            <a:miter lim="800000"/>
            <a:headEnd/>
            <a:tailEnd/>
          </a:ln>
        </p:spPr>
        <p:txBody>
          <a:bodyPr anchor="ctr"/>
          <a:lstStyle/>
          <a:p>
            <a:pPr algn="ctr" defTabSz="457200">
              <a:defRPr/>
            </a:pPr>
            <a:r>
              <a:rPr lang="en-US" sz="2400" dirty="0">
                <a:latin typeface="+mj-lt"/>
                <a:ea typeface="ＭＳ Ｐゴシック" pitchFamily="33" charset="-128"/>
                <a:cs typeface="ＭＳ Ｐゴシック" pitchFamily="33" charset="-128"/>
              </a:rPr>
              <a:t>J-shaped exponential growth curve </a:t>
            </a:r>
          </a:p>
        </p:txBody>
      </p:sp>
      <p:pic>
        <p:nvPicPr>
          <p:cNvPr id="5124" name="Picture 14" descr="j-shaped cur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68611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33400" y="228600"/>
            <a:ext cx="8229600" cy="1143000"/>
          </a:xfrm>
        </p:spPr>
        <p:txBody>
          <a:bodyPr/>
          <a:lstStyle/>
          <a:p>
            <a:pPr eaLnBrk="1" hangingPunct="1"/>
            <a:r>
              <a:rPr lang="en-US" smtClean="0">
                <a:ea typeface="ＭＳ Ｐゴシック" pitchFamily="34" charset="-128"/>
              </a:rPr>
              <a:t>Logistic Growth</a:t>
            </a:r>
          </a:p>
        </p:txBody>
      </p:sp>
      <p:sp>
        <p:nvSpPr>
          <p:cNvPr id="6147" name="Rectangle 10"/>
          <p:cNvSpPr>
            <a:spLocks noChangeArrowheads="1"/>
          </p:cNvSpPr>
          <p:nvPr/>
        </p:nvSpPr>
        <p:spPr bwMode="auto">
          <a:xfrm>
            <a:off x="2514600" y="5486400"/>
            <a:ext cx="403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t>S-shaped logistic growth curve</a:t>
            </a:r>
          </a:p>
        </p:txBody>
      </p:sp>
      <p:pic>
        <p:nvPicPr>
          <p:cNvPr id="6148" name="Picture 22" descr="s-shaped curve no flu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70877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p:nvCxnSpPr>
        <p:spPr>
          <a:xfrm>
            <a:off x="2971800" y="1951038"/>
            <a:ext cx="4724400" cy="0"/>
          </a:xfrm>
          <a:prstGeom prst="line">
            <a:avLst/>
          </a:prstGeom>
          <a:ln cmpd="sng">
            <a:solidFill>
              <a:schemeClr val="accent1"/>
            </a:solidFill>
            <a:prstDash val="dash"/>
          </a:ln>
          <a:effectLst/>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4800" y="457200"/>
            <a:ext cx="8610600" cy="1143000"/>
          </a:xfrm>
        </p:spPr>
        <p:txBody>
          <a:bodyPr/>
          <a:lstStyle/>
          <a:p>
            <a:pPr eaLnBrk="1" hangingPunct="1"/>
            <a:r>
              <a:rPr lang="en-US" smtClean="0">
                <a:ea typeface="ＭＳ Ｐゴシック" pitchFamily="34" charset="-128"/>
              </a:rPr>
              <a:t>Factors that cause the population to fluctuate around the carrying capacity</a:t>
            </a:r>
          </a:p>
        </p:txBody>
      </p:sp>
      <p:grpSp>
        <p:nvGrpSpPr>
          <p:cNvPr id="7171" name="Group 2"/>
          <p:cNvGrpSpPr>
            <a:grpSpLocks noChangeAspect="1"/>
          </p:cNvGrpSpPr>
          <p:nvPr/>
        </p:nvGrpSpPr>
        <p:grpSpPr bwMode="auto">
          <a:xfrm>
            <a:off x="1368425" y="2057400"/>
            <a:ext cx="6403975" cy="3840163"/>
            <a:chOff x="1295400" y="1828800"/>
            <a:chExt cx="6708579" cy="4023360"/>
          </a:xfrm>
        </p:grpSpPr>
        <p:pic>
          <p:nvPicPr>
            <p:cNvPr id="7172" name="Picture 6" descr="s-shaped cur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28800"/>
              <a:ext cx="6708579"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2286553" y="2514052"/>
              <a:ext cx="5409769" cy="0"/>
            </a:xfrm>
            <a:prstGeom prst="line">
              <a:avLst/>
            </a:prstGeom>
            <a:ln cmpd="sng">
              <a:solidFill>
                <a:schemeClr val="accent1"/>
              </a:solidFill>
              <a:prstDash val="dash"/>
            </a:ln>
            <a:effectLst/>
          </p:spPr>
          <p:style>
            <a:lnRef idx="2">
              <a:schemeClr val="dk1"/>
            </a:lnRef>
            <a:fillRef idx="0">
              <a:schemeClr val="dk1"/>
            </a:fillRef>
            <a:effectRef idx="1">
              <a:schemeClr val="dk1"/>
            </a:effectRef>
            <a:fontRef idx="minor">
              <a:schemeClr val="tx1"/>
            </a:fontRef>
          </p:style>
        </p:cxn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ea typeface="ＭＳ Ｐゴシック" pitchFamily="34" charset="-128"/>
              </a:rPr>
              <a:t>Adjusting the carrying capacity</a:t>
            </a:r>
          </a:p>
        </p:txBody>
      </p:sp>
      <p:pic>
        <p:nvPicPr>
          <p:cNvPr id="8195" name="Picture 5" descr="artifici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524000"/>
            <a:ext cx="7165975"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2057400" y="2590800"/>
            <a:ext cx="5562600" cy="0"/>
          </a:xfrm>
          <a:prstGeom prst="line">
            <a:avLst/>
          </a:prstGeom>
          <a:ln cmpd="sng">
            <a:solidFill>
              <a:schemeClr val="accent1"/>
            </a:solidFill>
            <a:prstDash val="dash"/>
          </a:ln>
          <a:effectLst/>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2057400" y="3886200"/>
            <a:ext cx="5562600" cy="0"/>
          </a:xfrm>
          <a:prstGeom prst="line">
            <a:avLst/>
          </a:prstGeom>
          <a:ln cmpd="sng">
            <a:solidFill>
              <a:schemeClr val="tx1"/>
            </a:solidFill>
            <a:prstDash val="dash"/>
          </a:ln>
          <a:effectLst/>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ea typeface="ＭＳ Ｐゴシック" pitchFamily="34" charset="-128"/>
              </a:rPr>
              <a:t>Other factors that affect the </a:t>
            </a:r>
            <a:br>
              <a:rPr lang="en-US" smtClean="0">
                <a:ea typeface="ＭＳ Ｐゴシック" pitchFamily="34" charset="-128"/>
              </a:rPr>
            </a:br>
            <a:r>
              <a:rPr lang="en-US" smtClean="0">
                <a:ea typeface="ＭＳ Ｐゴシック" pitchFamily="34" charset="-128"/>
              </a:rPr>
              <a:t>population size</a:t>
            </a:r>
          </a:p>
        </p:txBody>
      </p:sp>
      <p:sp>
        <p:nvSpPr>
          <p:cNvPr id="9219" name="Content Placeholder 2"/>
          <p:cNvSpPr>
            <a:spLocks noGrp="1"/>
          </p:cNvSpPr>
          <p:nvPr>
            <p:ph idx="1"/>
          </p:nvPr>
        </p:nvSpPr>
        <p:spPr>
          <a:xfrm>
            <a:off x="457200" y="1722438"/>
            <a:ext cx="8229600" cy="4525962"/>
          </a:xfrm>
        </p:spPr>
        <p:txBody>
          <a:bodyPr/>
          <a:lstStyle/>
          <a:p>
            <a:pPr eaLnBrk="1" hangingPunct="1"/>
            <a:r>
              <a:rPr lang="en-US" sz="2600" smtClean="0">
                <a:ea typeface="ＭＳ Ｐゴシック" pitchFamily="34" charset="-128"/>
              </a:rPr>
              <a:t>Disease</a:t>
            </a:r>
          </a:p>
          <a:p>
            <a:pPr lvl="1" eaLnBrk="1" hangingPunct="1"/>
            <a:r>
              <a:rPr lang="en-US" sz="2000" smtClean="0">
                <a:ea typeface="ＭＳ Ｐゴシック" pitchFamily="34" charset="-128"/>
              </a:rPr>
              <a:t>Impact depends on lethality and ability to spread</a:t>
            </a:r>
          </a:p>
          <a:p>
            <a:pPr eaLnBrk="1" hangingPunct="1"/>
            <a:r>
              <a:rPr lang="en-US" sz="2600" smtClean="0">
                <a:ea typeface="ＭＳ Ｐゴシック" pitchFamily="34" charset="-128"/>
              </a:rPr>
              <a:t>Competition</a:t>
            </a:r>
          </a:p>
          <a:p>
            <a:pPr lvl="1" eaLnBrk="1" hangingPunct="1"/>
            <a:r>
              <a:rPr lang="en-US" sz="2000" smtClean="0">
                <a:ea typeface="ＭＳ Ｐゴシック" pitchFamily="34" charset="-128"/>
              </a:rPr>
              <a:t>Occurs between individuals of the same species and individuals of different species</a:t>
            </a:r>
          </a:p>
          <a:p>
            <a:pPr lvl="1" eaLnBrk="1" hangingPunct="1"/>
            <a:r>
              <a:rPr lang="en-US" sz="2000" smtClean="0">
                <a:ea typeface="ＭＳ Ｐゴシック" pitchFamily="34" charset="-128"/>
              </a:rPr>
              <a:t>Can be over resources</a:t>
            </a:r>
          </a:p>
          <a:p>
            <a:pPr lvl="1" eaLnBrk="1" hangingPunct="1"/>
            <a:r>
              <a:rPr lang="en-US" sz="2000" smtClean="0">
                <a:ea typeface="ＭＳ Ｐゴシック" pitchFamily="34" charset="-128"/>
              </a:rPr>
              <a:t>Has three outcomes</a:t>
            </a:r>
          </a:p>
          <a:p>
            <a:pPr eaLnBrk="1" hangingPunct="1"/>
            <a:r>
              <a:rPr lang="en-US" sz="2600" smtClean="0">
                <a:ea typeface="ＭＳ Ｐゴシック" pitchFamily="34" charset="-128"/>
              </a:rPr>
              <a:t>Predation</a:t>
            </a:r>
          </a:p>
          <a:p>
            <a:pPr lvl="1" eaLnBrk="1" hangingPunct="1"/>
            <a:r>
              <a:rPr lang="en-US" sz="2000" smtClean="0">
                <a:ea typeface="ＭＳ Ｐゴシック" pitchFamily="34" charset="-128"/>
              </a:rPr>
              <a:t>animals that eat other animals or animals that eat plants</a:t>
            </a:r>
            <a:endParaRPr lang="en-US" sz="2400" smtClean="0">
              <a:ea typeface="ＭＳ Ｐゴシック" pitchFamily="34" charset="-128"/>
            </a:endParaRPr>
          </a:p>
          <a:p>
            <a:pPr lvl="1" eaLnBrk="1" hangingPunct="1"/>
            <a:r>
              <a:rPr lang="en-US" sz="2000" smtClean="0">
                <a:ea typeface="ＭＳ Ｐゴシック" pitchFamily="34" charset="-128"/>
              </a:rPr>
              <a:t>Predators can come in all shapes and sizes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ea typeface="ＭＳ Ｐゴシック" pitchFamily="34" charset="-128"/>
              </a:rPr>
              <a:t>Invasive species as diseases</a:t>
            </a:r>
          </a:p>
        </p:txBody>
      </p:sp>
      <p:sp>
        <p:nvSpPr>
          <p:cNvPr id="10243" name="Content Placeholder 2"/>
          <p:cNvSpPr>
            <a:spLocks noGrp="1"/>
          </p:cNvSpPr>
          <p:nvPr>
            <p:ph idx="1"/>
          </p:nvPr>
        </p:nvSpPr>
        <p:spPr>
          <a:xfrm>
            <a:off x="457200" y="1166813"/>
            <a:ext cx="8229600" cy="890587"/>
          </a:xfrm>
        </p:spPr>
        <p:txBody>
          <a:bodyPr/>
          <a:lstStyle/>
          <a:p>
            <a:pPr eaLnBrk="1" hangingPunct="1"/>
            <a:r>
              <a:rPr lang="en-US" smtClean="0">
                <a:ea typeface="ＭＳ Ｐゴシック" pitchFamily="34" charset="-128"/>
              </a:rPr>
              <a:t>Sudden oak death</a:t>
            </a:r>
          </a:p>
        </p:txBody>
      </p:sp>
      <p:sp>
        <p:nvSpPr>
          <p:cNvPr id="10244" name="Rectangle 4"/>
          <p:cNvSpPr>
            <a:spLocks noChangeArrowheads="1"/>
          </p:cNvSpPr>
          <p:nvPr/>
        </p:nvSpPr>
        <p:spPr bwMode="auto">
          <a:xfrm>
            <a:off x="84138" y="6273800"/>
            <a:ext cx="3298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t>Photo Credit: Joseph O’Brien, USDA Forest Service</a:t>
            </a:r>
          </a:p>
          <a:p>
            <a:r>
              <a:rPr lang="en-US" sz="800">
                <a:hlinkClick r:id="rId3"/>
              </a:rPr>
              <a:t>http://www.invasive.org/</a:t>
            </a:r>
            <a:r>
              <a:rPr lang="en-US" sz="800"/>
              <a:t>  Image No. 1427112</a:t>
            </a:r>
          </a:p>
        </p:txBody>
      </p:sp>
      <p:sp>
        <p:nvSpPr>
          <p:cNvPr id="6" name="Rounded Rectangle 5"/>
          <p:cNvSpPr>
            <a:spLocks noChangeAspect="1"/>
          </p:cNvSpPr>
          <p:nvPr/>
        </p:nvSpPr>
        <p:spPr>
          <a:xfrm>
            <a:off x="1104900" y="1903413"/>
            <a:ext cx="6931025" cy="3932237"/>
          </a:xfrm>
          <a:prstGeom prst="roundRect">
            <a:avLst/>
          </a:prstGeom>
          <a:blipFill>
            <a:blip r:embed="rId4"/>
            <a:stretch>
              <a:fillRect/>
            </a:stretch>
          </a:blipFill>
          <a:ln w="762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otect US blu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Protect US PP 4</Template>
  <TotalTime>11515</TotalTime>
  <Words>5541</Words>
  <Application>Microsoft Office PowerPoint</Application>
  <PresentationFormat>On-screen Show (4:3)</PresentationFormat>
  <Paragraphs>476</Paragraphs>
  <Slides>28</Slides>
  <Notes>16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Protect US blue template</vt:lpstr>
      <vt:lpstr>Invasive Species and  Population Growth</vt:lpstr>
      <vt:lpstr>Questions</vt:lpstr>
      <vt:lpstr>Vocabulary</vt:lpstr>
      <vt:lpstr>Exponential Growth</vt:lpstr>
      <vt:lpstr>Logistic Growth</vt:lpstr>
      <vt:lpstr>Factors that cause the population to fluctuate around the carrying capacity</vt:lpstr>
      <vt:lpstr>Adjusting the carrying capacity</vt:lpstr>
      <vt:lpstr>Other factors that affect the  population size</vt:lpstr>
      <vt:lpstr>Invasive species as diseases</vt:lpstr>
      <vt:lpstr>Invasive species as diseases</vt:lpstr>
      <vt:lpstr>Invasive species as competitors</vt:lpstr>
      <vt:lpstr>Invasive species as competitors</vt:lpstr>
      <vt:lpstr>Invasive species as predators</vt:lpstr>
      <vt:lpstr>Invasive species as predators</vt:lpstr>
      <vt:lpstr>Summary</vt:lpstr>
      <vt:lpstr>Activity #1: Manipulating the Carrying Capacity</vt:lpstr>
      <vt:lpstr>How can you manipulate the carrying capacity?</vt:lpstr>
      <vt:lpstr>For this assignment…</vt:lpstr>
      <vt:lpstr>Activity #2: Estimating the  Carrying Capacity</vt:lpstr>
      <vt:lpstr>Activity #3: Computer Lab</vt:lpstr>
      <vt:lpstr>References</vt:lpstr>
      <vt:lpstr>References</vt:lpstr>
      <vt:lpstr>References</vt:lpstr>
      <vt:lpstr>References</vt:lpstr>
      <vt:lpstr>References</vt:lpstr>
      <vt:lpstr>References</vt:lpstr>
      <vt:lpstr>Author Credits and Date of Publication</vt:lpstr>
      <vt:lpstr>Reviewers Credits</vt:lpstr>
    </vt:vector>
  </TitlesOfParts>
  <Company>UF/IFAS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IFAS Entomology &amp; Nematology</cp:lastModifiedBy>
  <cp:revision>243</cp:revision>
  <dcterms:created xsi:type="dcterms:W3CDTF">2012-06-12T15:58:58Z</dcterms:created>
  <dcterms:modified xsi:type="dcterms:W3CDTF">2013-09-01T17:01:02Z</dcterms:modified>
</cp:coreProperties>
</file>