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7" r:id="rId2"/>
    <p:sldId id="268" r:id="rId3"/>
    <p:sldId id="258" r:id="rId4"/>
    <p:sldId id="270" r:id="rId5"/>
    <p:sldId id="276" r:id="rId6"/>
    <p:sldId id="266" r:id="rId7"/>
    <p:sldId id="269" r:id="rId8"/>
    <p:sldId id="263" r:id="rId9"/>
    <p:sldId id="261" r:id="rId10"/>
    <p:sldId id="281" r:id="rId11"/>
    <p:sldId id="272" r:id="rId12"/>
    <p:sldId id="274" r:id="rId13"/>
    <p:sldId id="278" r:id="rId14"/>
    <p:sldId id="279" r:id="rId15"/>
    <p:sldId id="280" r:id="rId16"/>
    <p:sldId id="283" r:id="rId17"/>
    <p:sldId id="284" r:id="rId18"/>
    <p:sldId id="273" r:id="rId19"/>
    <p:sldId id="277" r:id="rId20"/>
    <p:sldId id="282"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8" autoAdjust="0"/>
    <p:restoredTop sz="87200" autoAdjust="0"/>
  </p:normalViewPr>
  <p:slideViewPr>
    <p:cSldViewPr snapToGrid="0" snapToObjects="1">
      <p:cViewPr varScale="1">
        <p:scale>
          <a:sx n="102" d="100"/>
          <a:sy n="102" d="100"/>
        </p:scale>
        <p:origin x="-189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265C7D9-3DC9-4B70-B02F-387781D29991}" type="datetimeFigureOut">
              <a:rPr lang="en-US"/>
              <a:pPr>
                <a:defRPr/>
              </a:pPr>
              <a:t>4/5/2015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5E5FDD0-1137-4634-8A34-C3107DA6BFBE}" type="slidenum">
              <a:rPr lang="en-US"/>
              <a:pPr>
                <a:defRPr/>
              </a:pPr>
              <a:t>‹#›</a:t>
            </a:fld>
            <a:endParaRPr lang="en-US"/>
          </a:p>
        </p:txBody>
      </p:sp>
    </p:spTree>
    <p:extLst>
      <p:ext uri="{BB962C8B-B14F-4D97-AF65-F5344CB8AC3E}">
        <p14:creationId xmlns:p14="http://schemas.microsoft.com/office/powerpoint/2010/main" val="16573607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presentation is about a relatively new pest, the kudzu bug, also referred to as the bean plataspid, lablab bug, or globular stink bug.</a:t>
            </a:r>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6E11762-FCB8-4F11-8117-91A68C18BBD4}"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Kudzu bugs can also be a nuisance pest to home owners.  These bugs are attracted to light colored surfaces, such as white and yellow houses, buildings, and vehicles.  During colder months, overwintering adults form large aggregations numbering in the hundreds, an overwhelming number of bugs for homeowners to control.  Disturbance resulting from the attempted removal of aggregations can cause these bugs to excrete a pungent odor as a defensive mechanism.  The excreted chemicals stain surfaces and can cause skin irritation.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Information sources:</a:t>
            </a:r>
          </a:p>
          <a:p>
            <a:pPr marL="347663" indent="-347663" eaLnBrk="1" fontAlgn="auto" hangingPunct="1">
              <a:spcBef>
                <a:spcPts val="0"/>
              </a:spcBef>
              <a:spcAft>
                <a:spcPts val="0"/>
              </a:spcAft>
              <a:defRPr/>
            </a:pPr>
            <a:r>
              <a:rPr lang="en-US" dirty="0" smtClean="0"/>
              <a:t>Horn, S. and J. L. </a:t>
            </a:r>
            <a:r>
              <a:rPr lang="en-US" dirty="0" err="1" smtClean="0"/>
              <a:t>Hanula</a:t>
            </a:r>
            <a:r>
              <a:rPr lang="en-US" dirty="0" smtClean="0"/>
              <a:t>. 2011.  Influence of trap color on collection of the recently-introduced bean </a:t>
            </a:r>
            <a:r>
              <a:rPr lang="en-US" dirty="0" err="1" smtClean="0"/>
              <a:t>plataspid</a:t>
            </a:r>
            <a:r>
              <a:rPr lang="en-US" dirty="0" smtClean="0"/>
              <a:t>, </a:t>
            </a:r>
            <a:r>
              <a:rPr lang="en-US" i="1" dirty="0" smtClean="0"/>
              <a:t>Megacopta cribraria </a:t>
            </a:r>
            <a:r>
              <a:rPr lang="en-US" dirty="0" smtClean="0"/>
              <a:t>(Hemiptera: </a:t>
            </a:r>
            <a:r>
              <a:rPr lang="en-US" dirty="0" err="1" smtClean="0"/>
              <a:t>Plataspidae</a:t>
            </a:r>
            <a:r>
              <a:rPr lang="en-US" dirty="0" smtClean="0"/>
              <a:t>). Journal of Entomological Science. 46: 85-87.</a:t>
            </a:r>
          </a:p>
          <a:p>
            <a:pPr marL="347663" indent="-347663" eaLnBrk="1" fontAlgn="auto" hangingPunct="1">
              <a:spcBef>
                <a:spcPts val="0"/>
              </a:spcBef>
              <a:spcAft>
                <a:spcPts val="0"/>
              </a:spcAft>
              <a:defRPr/>
            </a:pPr>
            <a:r>
              <a:rPr lang="en-US" dirty="0" smtClean="0"/>
              <a:t>	accessed 7/26/2013-</a:t>
            </a:r>
          </a:p>
          <a:p>
            <a:pPr marL="347663" indent="-347663" eaLnBrk="1" fontAlgn="auto" hangingPunct="1">
              <a:spcBef>
                <a:spcPts val="0"/>
              </a:spcBef>
              <a:spcAft>
                <a:spcPts val="0"/>
              </a:spcAft>
              <a:defRPr/>
            </a:pPr>
            <a:r>
              <a:rPr lang="en-US" dirty="0" smtClean="0"/>
              <a:t>	http://www.srs.fs.usda.gov/pubs/37792</a:t>
            </a:r>
          </a:p>
          <a:p>
            <a:pPr marL="347663" indent="-347663"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Poplin, A. and A. C. Hodges.  2012. </a:t>
            </a:r>
            <a:r>
              <a:rPr lang="es-ES" dirty="0" err="1" smtClean="0"/>
              <a:t>Bean</a:t>
            </a:r>
            <a:r>
              <a:rPr lang="es-ES" dirty="0" smtClean="0"/>
              <a:t> </a:t>
            </a:r>
            <a:r>
              <a:rPr lang="es-ES" dirty="0" err="1" smtClean="0"/>
              <a:t>Plataspid</a:t>
            </a:r>
            <a:r>
              <a:rPr lang="es-ES" dirty="0" smtClean="0"/>
              <a:t>: </a:t>
            </a:r>
            <a:r>
              <a:rPr lang="es-ES" i="1" dirty="0" smtClean="0"/>
              <a:t>Megacopta cribraria </a:t>
            </a:r>
            <a:r>
              <a:rPr lang="es-ES" dirty="0" smtClean="0"/>
              <a:t>(</a:t>
            </a:r>
            <a:r>
              <a:rPr lang="es-ES" dirty="0" err="1" smtClean="0"/>
              <a:t>Fabricius</a:t>
            </a:r>
            <a:r>
              <a:rPr lang="es-ES" dirty="0" smtClean="0"/>
              <a:t>) (</a:t>
            </a:r>
            <a:r>
              <a:rPr lang="es-ES" dirty="0" err="1" smtClean="0"/>
              <a:t>Insecta</a:t>
            </a:r>
            <a:r>
              <a:rPr lang="es-ES" dirty="0" smtClean="0"/>
              <a:t>: Hemiptera: </a:t>
            </a:r>
            <a:r>
              <a:rPr lang="es-ES" dirty="0" err="1" smtClean="0"/>
              <a:t>Heteroptera</a:t>
            </a:r>
            <a:r>
              <a:rPr lang="es-ES" dirty="0" smtClean="0"/>
              <a:t>: </a:t>
            </a:r>
            <a:r>
              <a:rPr lang="es-ES" dirty="0" err="1" smtClean="0"/>
              <a:t>Plataspidae</a:t>
            </a:r>
            <a:r>
              <a:rPr lang="es-ES" dirty="0" smtClean="0"/>
              <a:t>).  </a:t>
            </a:r>
            <a:r>
              <a:rPr lang="en-US" dirty="0" smtClean="0"/>
              <a:t>UF &amp; FDACS/DPI.  Featured Creatures #EENY-257 </a:t>
            </a:r>
          </a:p>
          <a:p>
            <a:pPr eaLnBrk="1" fontAlgn="auto" hangingPunct="1">
              <a:spcBef>
                <a:spcPts val="0"/>
              </a:spcBef>
              <a:spcAft>
                <a:spcPts val="0"/>
              </a:spcAft>
              <a:defRPr/>
            </a:pPr>
            <a:r>
              <a:rPr lang="en-US" dirty="0" smtClean="0"/>
              <a:t>	Accessed 7/26/2013-</a:t>
            </a:r>
          </a:p>
          <a:p>
            <a:pPr eaLnBrk="1" fontAlgn="auto" hangingPunct="1">
              <a:spcBef>
                <a:spcPts val="0"/>
              </a:spcBef>
              <a:spcAft>
                <a:spcPts val="0"/>
              </a:spcAft>
              <a:defRPr/>
            </a:pPr>
            <a:r>
              <a:rPr lang="en-US" dirty="0" smtClean="0"/>
              <a:t>	http://edis.ifas.ufl.edu/in939</a:t>
            </a:r>
          </a:p>
          <a:p>
            <a:pPr marL="347663" indent="-347663" eaLnBrk="1" fontAlgn="auto" hangingPunct="1">
              <a:spcBef>
                <a:spcPts val="0"/>
              </a:spcBef>
              <a:spcAft>
                <a:spcPts val="0"/>
              </a:spcAft>
              <a:defRPr/>
            </a:pPr>
            <a:endParaRPr lang="en-US" dirty="0" smtClean="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2570407-F6C7-4CA3-8467-12DD1734E83C}"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Light colored (i.e. white or yellow) monitoring traps attract adults and may be a good tool to survey for kudzu bugs.  Hand-picking and sweep netting are also good methods for surveying.  As populations can be extremely high (especially on field edges), a threshold of one immature kudzu bug per sweep is recommended to initiate a properly timed insecticide application.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Homeowners should ensure screening is placed over possible entry points of insects and that windows and doors are tightly sealed.</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For more information about proper pest treatment methods and surveying in your area, contact your local county Cooperative Extension Service (CES) agent.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Information sources:</a:t>
            </a:r>
          </a:p>
          <a:p>
            <a:pPr marL="347663" indent="-347663" eaLnBrk="1" fontAlgn="auto" hangingPunct="1">
              <a:spcBef>
                <a:spcPts val="0"/>
              </a:spcBef>
              <a:spcAft>
                <a:spcPts val="0"/>
              </a:spcAft>
              <a:defRPr/>
            </a:pPr>
            <a:r>
              <a:rPr lang="en-US" dirty="0" smtClean="0"/>
              <a:t>Horn, S. and J. L. </a:t>
            </a:r>
            <a:r>
              <a:rPr lang="en-US" dirty="0" err="1" smtClean="0"/>
              <a:t>Hanula</a:t>
            </a:r>
            <a:r>
              <a:rPr lang="en-US" dirty="0" smtClean="0"/>
              <a:t>. 2011.  Influence of trap color on collection of the recently-introduced bean </a:t>
            </a:r>
            <a:r>
              <a:rPr lang="en-US" dirty="0" err="1" smtClean="0"/>
              <a:t>plataspid</a:t>
            </a:r>
            <a:r>
              <a:rPr lang="en-US" dirty="0" smtClean="0"/>
              <a:t>, </a:t>
            </a:r>
            <a:r>
              <a:rPr lang="en-US" i="1" dirty="0" err="1" smtClean="0"/>
              <a:t>Megacopta</a:t>
            </a:r>
            <a:r>
              <a:rPr lang="en-US" i="1" dirty="0" smtClean="0"/>
              <a:t> </a:t>
            </a:r>
            <a:r>
              <a:rPr lang="en-US" i="1" dirty="0" err="1" smtClean="0"/>
              <a:t>cribraria</a:t>
            </a:r>
            <a:r>
              <a:rPr lang="en-US" i="1" dirty="0" smtClean="0"/>
              <a:t> </a:t>
            </a:r>
            <a:r>
              <a:rPr lang="en-US" dirty="0" smtClean="0"/>
              <a:t>(</a:t>
            </a:r>
            <a:r>
              <a:rPr lang="en-US" dirty="0" err="1" smtClean="0"/>
              <a:t>Hemiptera</a:t>
            </a:r>
            <a:r>
              <a:rPr lang="en-US" dirty="0" smtClean="0"/>
              <a:t>: </a:t>
            </a:r>
            <a:r>
              <a:rPr lang="en-US" dirty="0" err="1" smtClean="0"/>
              <a:t>Plataspidae</a:t>
            </a:r>
            <a:r>
              <a:rPr lang="en-US" dirty="0" smtClean="0"/>
              <a:t>). Journal of Entomological Science. 46: 85-87.</a:t>
            </a:r>
          </a:p>
          <a:p>
            <a:pPr marL="347663" indent="-347663" eaLnBrk="1" fontAlgn="auto" hangingPunct="1">
              <a:spcBef>
                <a:spcPts val="0"/>
              </a:spcBef>
              <a:spcAft>
                <a:spcPts val="0"/>
              </a:spcAft>
              <a:defRPr/>
            </a:pPr>
            <a:r>
              <a:rPr lang="en-US" dirty="0" smtClean="0"/>
              <a:t>	accessed 7/26/2013-</a:t>
            </a:r>
          </a:p>
          <a:p>
            <a:pPr marL="347663" indent="-347663" eaLnBrk="1" fontAlgn="auto" hangingPunct="1">
              <a:spcBef>
                <a:spcPts val="0"/>
              </a:spcBef>
              <a:spcAft>
                <a:spcPts val="0"/>
              </a:spcAft>
              <a:defRPr/>
            </a:pPr>
            <a:r>
              <a:rPr lang="en-US" dirty="0" smtClean="0"/>
              <a:t>	http://www.srs.fs.usda.gov/pubs/37792</a:t>
            </a:r>
          </a:p>
          <a:p>
            <a:pPr marL="347663" indent="-347663"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Poplin, A. and A. C. Hodges.  2012. </a:t>
            </a:r>
            <a:r>
              <a:rPr lang="es-ES" dirty="0" err="1" smtClean="0"/>
              <a:t>Bean</a:t>
            </a:r>
            <a:r>
              <a:rPr lang="es-ES" dirty="0" smtClean="0"/>
              <a:t> </a:t>
            </a:r>
            <a:r>
              <a:rPr lang="es-ES" dirty="0" err="1" smtClean="0"/>
              <a:t>Plataspid</a:t>
            </a:r>
            <a:r>
              <a:rPr lang="es-ES" dirty="0" smtClean="0"/>
              <a:t>: </a:t>
            </a:r>
            <a:r>
              <a:rPr lang="es-ES" i="1" dirty="0" smtClean="0"/>
              <a:t>Megacopta cribraria </a:t>
            </a:r>
            <a:r>
              <a:rPr lang="es-ES" dirty="0" smtClean="0"/>
              <a:t>(</a:t>
            </a:r>
            <a:r>
              <a:rPr lang="es-ES" dirty="0" err="1" smtClean="0"/>
              <a:t>Fabricius</a:t>
            </a:r>
            <a:r>
              <a:rPr lang="es-ES" dirty="0" smtClean="0"/>
              <a:t>) (</a:t>
            </a:r>
            <a:r>
              <a:rPr lang="es-ES" dirty="0" err="1" smtClean="0"/>
              <a:t>Insecta</a:t>
            </a:r>
            <a:r>
              <a:rPr lang="es-ES" dirty="0" smtClean="0"/>
              <a:t>: Hemiptera: </a:t>
            </a:r>
            <a:r>
              <a:rPr lang="es-ES" dirty="0" err="1" smtClean="0"/>
              <a:t>Heteroptera</a:t>
            </a:r>
            <a:r>
              <a:rPr lang="es-ES" dirty="0" smtClean="0"/>
              <a:t>: </a:t>
            </a:r>
            <a:r>
              <a:rPr lang="es-ES" dirty="0" err="1" smtClean="0"/>
              <a:t>Plataspidae</a:t>
            </a:r>
            <a:r>
              <a:rPr lang="es-ES" dirty="0" smtClean="0"/>
              <a:t>).  </a:t>
            </a:r>
            <a:r>
              <a:rPr lang="en-US" dirty="0" smtClean="0"/>
              <a:t>UF &amp; FDACS/DPI.  Featured Creatures #EENY-257 </a:t>
            </a:r>
          </a:p>
          <a:p>
            <a:pPr eaLnBrk="1" fontAlgn="auto" hangingPunct="1">
              <a:spcBef>
                <a:spcPts val="0"/>
              </a:spcBef>
              <a:spcAft>
                <a:spcPts val="0"/>
              </a:spcAft>
              <a:defRPr/>
            </a:pPr>
            <a:r>
              <a:rPr lang="en-US" dirty="0" smtClean="0"/>
              <a:t>	Accessed 7/26/2013-</a:t>
            </a:r>
          </a:p>
          <a:p>
            <a:pPr eaLnBrk="1" fontAlgn="auto" hangingPunct="1">
              <a:spcBef>
                <a:spcPts val="0"/>
              </a:spcBef>
              <a:spcAft>
                <a:spcPts val="0"/>
              </a:spcAft>
              <a:defRPr/>
            </a:pPr>
            <a:r>
              <a:rPr lang="en-US" dirty="0" smtClean="0"/>
              <a:t>	http://edis.ifas.ufl.edu/in939</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University of Georgia.  Kudzu bug.</a:t>
            </a:r>
          </a:p>
          <a:p>
            <a:pPr eaLnBrk="1" fontAlgn="auto" hangingPunct="1">
              <a:spcBef>
                <a:spcPts val="0"/>
              </a:spcBef>
              <a:spcAft>
                <a:spcPts val="0"/>
              </a:spcAft>
              <a:defRPr/>
            </a:pPr>
            <a:r>
              <a:rPr lang="en-US" dirty="0" smtClean="0"/>
              <a:t>	Accessed 7/26/2013-</a:t>
            </a:r>
          </a:p>
          <a:p>
            <a:pPr eaLnBrk="1" fontAlgn="auto" hangingPunct="1">
              <a:spcBef>
                <a:spcPts val="0"/>
              </a:spcBef>
              <a:spcAft>
                <a:spcPts val="0"/>
              </a:spcAft>
              <a:defRPr/>
            </a:pPr>
            <a:r>
              <a:rPr lang="en-US" dirty="0" smtClean="0"/>
              <a:t>	www.kudzubug.org</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742F538-497A-4BD4-B320-2F26781520A9}"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The kudzu bug may be confused with species in the families </a:t>
            </a:r>
            <a:r>
              <a:rPr lang="en-US" dirty="0" err="1" smtClean="0"/>
              <a:t>Scuttelleridae</a:t>
            </a:r>
            <a:r>
              <a:rPr lang="en-US" dirty="0" smtClean="0"/>
              <a:t> (such as the shield-backed bug - </a:t>
            </a:r>
            <a:r>
              <a:rPr lang="en-US" i="1" dirty="0" err="1" smtClean="0"/>
              <a:t>Orsilochides</a:t>
            </a:r>
            <a:r>
              <a:rPr lang="en-US" i="1" dirty="0" smtClean="0"/>
              <a:t> </a:t>
            </a:r>
            <a:r>
              <a:rPr lang="en-US" i="1" dirty="0" err="1" smtClean="0"/>
              <a:t>guttata</a:t>
            </a:r>
            <a:r>
              <a:rPr lang="en-US" dirty="0" smtClean="0"/>
              <a:t>) and </a:t>
            </a:r>
            <a:r>
              <a:rPr lang="en-US" dirty="0" err="1" smtClean="0"/>
              <a:t>Thyreocoridae</a:t>
            </a:r>
            <a:r>
              <a:rPr lang="en-US" dirty="0" smtClean="0"/>
              <a:t> (black bugs - </a:t>
            </a:r>
            <a:r>
              <a:rPr lang="en-US" i="1" dirty="0" err="1" smtClean="0">
                <a:solidFill>
                  <a:schemeClr val="tx1">
                    <a:tint val="95000"/>
                  </a:schemeClr>
                </a:solidFill>
              </a:rPr>
              <a:t>Galgupha</a:t>
            </a:r>
            <a:r>
              <a:rPr lang="en-US" i="1" dirty="0" smtClean="0">
                <a:solidFill>
                  <a:schemeClr val="tx1">
                    <a:tint val="95000"/>
                  </a:schemeClr>
                </a:solidFill>
              </a:rPr>
              <a:t> </a:t>
            </a:r>
            <a:r>
              <a:rPr lang="en-US" i="1" dirty="0" err="1" smtClean="0">
                <a:solidFill>
                  <a:schemeClr val="tx1">
                    <a:tint val="95000"/>
                  </a:schemeClr>
                </a:solidFill>
              </a:rPr>
              <a:t>ovalis</a:t>
            </a:r>
            <a:r>
              <a:rPr lang="en-US" dirty="0" smtClean="0"/>
              <a:t>).  True bugs in these families have enlarged </a:t>
            </a:r>
            <a:r>
              <a:rPr lang="en-US" dirty="0" err="1" smtClean="0"/>
              <a:t>scutella</a:t>
            </a:r>
            <a:r>
              <a:rPr lang="en-US" dirty="0" smtClean="0"/>
              <a:t> like the kudzu bug. However, the </a:t>
            </a:r>
            <a:r>
              <a:rPr lang="en-US" dirty="0" err="1" smtClean="0"/>
              <a:t>scutella</a:t>
            </a:r>
            <a:r>
              <a:rPr lang="en-US" dirty="0" smtClean="0"/>
              <a:t> of the species in these families tend to have a rounded posterior end whereas it is truncated in the kudzu bug.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err="1" smtClean="0"/>
              <a:t>Biehler</a:t>
            </a:r>
            <a:r>
              <a:rPr lang="en-US" dirty="0" smtClean="0"/>
              <a:t>, J.A. and J.E. </a:t>
            </a:r>
            <a:r>
              <a:rPr lang="en-US" dirty="0" err="1" smtClean="0"/>
              <a:t>Mcpherson</a:t>
            </a:r>
            <a:r>
              <a:rPr lang="en-US" dirty="0" smtClean="0"/>
              <a:t>. 1982. Life history and laboratory rearing of </a:t>
            </a:r>
            <a:r>
              <a:rPr lang="en-US" i="1" dirty="0" err="1" smtClean="0"/>
              <a:t>Galgupha</a:t>
            </a:r>
            <a:r>
              <a:rPr lang="en-US" i="1" dirty="0" smtClean="0"/>
              <a:t> </a:t>
            </a:r>
            <a:r>
              <a:rPr lang="en-US" i="1" dirty="0" err="1" smtClean="0"/>
              <a:t>ovalis</a:t>
            </a:r>
            <a:r>
              <a:rPr lang="en-US" i="1" dirty="0" smtClean="0"/>
              <a:t> </a:t>
            </a:r>
            <a:r>
              <a:rPr lang="en-US" dirty="0" smtClean="0"/>
              <a:t>(</a:t>
            </a:r>
            <a:r>
              <a:rPr lang="en-US" dirty="0" err="1" smtClean="0"/>
              <a:t>Hemiptera</a:t>
            </a:r>
            <a:r>
              <a:rPr lang="en-US" dirty="0" smtClean="0"/>
              <a:t>: </a:t>
            </a:r>
            <a:r>
              <a:rPr lang="en-US" dirty="0" err="1" smtClean="0"/>
              <a:t>Corimelaenidae</a:t>
            </a:r>
            <a:r>
              <a:rPr lang="en-US" dirty="0" smtClean="0"/>
              <a:t>), with Descriptions of Immature stages. Annals of the entomological society of America. Vol. 75 (4): 465- 470.</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Eaton, E.R. and K. Kaufman. 2007. Kaufman Field Guide to Insects of North America. Houghton Mifflin Company, New York.</a:t>
            </a:r>
          </a:p>
          <a:p>
            <a:pPr eaLnBrk="1" fontAlgn="auto" hangingPunct="1">
              <a:spcBef>
                <a:spcPts val="0"/>
              </a:spcBef>
              <a:spcAft>
                <a:spcPts val="0"/>
              </a:spcAft>
              <a:defRPr/>
            </a:pPr>
            <a:r>
              <a:rPr lang="en-US" dirty="0" smtClean="0"/>
              <a:t>	Accessed 11/6/2013</a:t>
            </a:r>
          </a:p>
          <a:p>
            <a:pPr eaLnBrk="1" fontAlgn="auto" hangingPunct="1">
              <a:spcBef>
                <a:spcPts val="0"/>
              </a:spcBef>
              <a:spcAft>
                <a:spcPts val="0"/>
              </a:spcAft>
              <a:defRPr/>
            </a:pPr>
            <a:r>
              <a:rPr lang="en-US" dirty="0" smtClean="0"/>
              <a:t>	http://books.google.com/books?id=aWVi0IF_jcQC&amp;pg=PA127&amp;dq=Orsilochides+guttata&amp;hl=en&amp;sa=X&amp;ei=aqF6Uv6hFMOrkQfRz4DQCw&amp;ved=0CDEQ6AEwAA#v=onepage&amp;q=Orsilochides%20guttata&amp;f=false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Poplin, A. and A. C. Hodges.  2012. </a:t>
            </a:r>
            <a:r>
              <a:rPr lang="es-ES" dirty="0" err="1" smtClean="0"/>
              <a:t>Bean</a:t>
            </a:r>
            <a:r>
              <a:rPr lang="es-ES" dirty="0" smtClean="0"/>
              <a:t> </a:t>
            </a:r>
            <a:r>
              <a:rPr lang="es-ES" dirty="0" err="1" smtClean="0"/>
              <a:t>Plataspid</a:t>
            </a:r>
            <a:r>
              <a:rPr lang="es-ES" dirty="0" smtClean="0"/>
              <a:t>: </a:t>
            </a:r>
            <a:r>
              <a:rPr lang="es-ES" i="1" dirty="0" err="1" smtClean="0"/>
              <a:t>Megacopta</a:t>
            </a:r>
            <a:r>
              <a:rPr lang="es-ES" i="1" dirty="0" smtClean="0"/>
              <a:t> </a:t>
            </a:r>
            <a:r>
              <a:rPr lang="es-ES" i="1" dirty="0" err="1" smtClean="0"/>
              <a:t>cribraria</a:t>
            </a:r>
            <a:r>
              <a:rPr lang="es-ES" i="1" dirty="0" smtClean="0"/>
              <a:t> </a:t>
            </a:r>
            <a:r>
              <a:rPr lang="es-ES" dirty="0" smtClean="0"/>
              <a:t>(</a:t>
            </a:r>
            <a:r>
              <a:rPr lang="es-ES" dirty="0" err="1" smtClean="0"/>
              <a:t>Fabricius</a:t>
            </a:r>
            <a:r>
              <a:rPr lang="es-ES" dirty="0" smtClean="0"/>
              <a:t>) (</a:t>
            </a:r>
            <a:r>
              <a:rPr lang="es-ES" dirty="0" err="1" smtClean="0"/>
              <a:t>Insecta</a:t>
            </a:r>
            <a:r>
              <a:rPr lang="es-ES" dirty="0" smtClean="0"/>
              <a:t>: </a:t>
            </a:r>
            <a:r>
              <a:rPr lang="es-ES" dirty="0" err="1" smtClean="0"/>
              <a:t>Hemiptera</a:t>
            </a:r>
            <a:r>
              <a:rPr lang="es-ES" dirty="0" smtClean="0"/>
              <a:t>: </a:t>
            </a:r>
            <a:r>
              <a:rPr lang="es-ES" dirty="0" err="1" smtClean="0"/>
              <a:t>Heteroptera</a:t>
            </a:r>
            <a:r>
              <a:rPr lang="es-ES" dirty="0" smtClean="0"/>
              <a:t>: </a:t>
            </a:r>
            <a:r>
              <a:rPr lang="es-ES" dirty="0" err="1" smtClean="0"/>
              <a:t>Plataspidae</a:t>
            </a:r>
            <a:r>
              <a:rPr lang="es-ES" dirty="0" smtClean="0"/>
              <a:t>).  </a:t>
            </a:r>
            <a:r>
              <a:rPr lang="en-US" dirty="0" smtClean="0"/>
              <a:t>UF &amp; FDACS/DPI.  Featured Creatures #EENY-257 </a:t>
            </a:r>
          </a:p>
          <a:p>
            <a:pPr eaLnBrk="1" fontAlgn="auto" hangingPunct="1">
              <a:spcBef>
                <a:spcPts val="0"/>
              </a:spcBef>
              <a:spcAft>
                <a:spcPts val="0"/>
              </a:spcAft>
              <a:defRPr/>
            </a:pPr>
            <a:r>
              <a:rPr lang="en-US" dirty="0" smtClean="0"/>
              <a:t>	Accessed 7/26/2013-</a:t>
            </a:r>
          </a:p>
          <a:p>
            <a:pPr eaLnBrk="1" fontAlgn="auto" hangingPunct="1">
              <a:spcBef>
                <a:spcPts val="0"/>
              </a:spcBef>
              <a:spcAft>
                <a:spcPts val="0"/>
              </a:spcAft>
              <a:defRPr/>
            </a:pPr>
            <a:r>
              <a:rPr lang="en-US" dirty="0" smtClean="0"/>
              <a:t>	http://edis.ifas.ufl.edu/in939</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212D0BB-D78E-41C4-91C0-35249C1A4166}"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a typeface="MS PGothic" pitchFamily="34" charset="-128"/>
            </a:endParaRP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BD4429-59EB-4317-BD7C-938F0237BD1D}"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8B045E6-A957-49F2-B303-A715D0639B7C}" type="slidenum">
              <a:rPr lang="en-US" altLang="en-US" smtClean="0"/>
              <a:pPr fontAlgn="base">
                <a:spcBef>
                  <a:spcPct val="0"/>
                </a:spcBef>
                <a:spcAft>
                  <a:spcPct val="0"/>
                </a:spcAft>
                <a:defRPr/>
              </a:pPr>
              <a:t>16</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BB24E4-FF34-441E-9A16-DA7B83C157E5}" type="slidenum">
              <a:rPr lang="en-US" altLang="en-US" smtClean="0"/>
              <a:pPr fontAlgn="base">
                <a:spcBef>
                  <a:spcPct val="0"/>
                </a:spcBef>
                <a:spcAft>
                  <a:spcPct val="0"/>
                </a:spcAft>
                <a:defRPr/>
              </a:pPr>
              <a:t>18</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3FC67C8-BEA8-443C-909C-1C59C3A9D33A}" type="slidenum">
              <a:rPr lang="en-US" altLang="en-US" smtClean="0"/>
              <a:pPr fontAlgn="base">
                <a:spcBef>
                  <a:spcPct val="0"/>
                </a:spcBef>
                <a:spcAft>
                  <a:spcPct val="0"/>
                </a:spcAft>
                <a:defRPr/>
              </a:pPr>
              <a:t>19</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1D954C6-95CD-42BA-8690-30DE077D81E2}" type="slidenum">
              <a:rPr lang="en-US" altLang="en-US" smtClean="0"/>
              <a:pPr fontAlgn="base">
                <a:spcBef>
                  <a:spcPct val="0"/>
                </a:spcBef>
                <a:spcAft>
                  <a:spcPct val="0"/>
                </a:spcAft>
                <a:defRPr/>
              </a:pPr>
              <a:t>20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The kudzu bug is native to Asia and Australia, and was first reported in the United States in October 2009.  This detection marks the first time a species of the family </a:t>
            </a:r>
            <a:r>
              <a:rPr lang="en-US" dirty="0" err="1" smtClean="0"/>
              <a:t>Plataspidae</a:t>
            </a:r>
            <a:r>
              <a:rPr lang="en-US" dirty="0" smtClean="0"/>
              <a:t> was found in the Western Hemisphere.  The kudzu bug is an agricultural pest of legumes in the U.S., and can be also a nuisance pest for homeowners.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Eger, Jr. J.E., L. M. Ames, D. R. </a:t>
            </a:r>
            <a:r>
              <a:rPr lang="en-US" dirty="0" err="1" smtClean="0"/>
              <a:t>Suiter</a:t>
            </a:r>
            <a:r>
              <a:rPr lang="en-US" dirty="0" smtClean="0"/>
              <a:t>, T. M. Jenkins, D. A. Rider, and S. E. </a:t>
            </a:r>
            <a:r>
              <a:rPr lang="en-US" dirty="0" err="1" smtClean="0"/>
              <a:t>Halbert</a:t>
            </a:r>
            <a:r>
              <a:rPr lang="en-US" dirty="0" smtClean="0"/>
              <a:t>. 2010. Occurrence of the Old World bug Megacopta cribraria (</a:t>
            </a:r>
            <a:r>
              <a:rPr lang="en-US" dirty="0" err="1" smtClean="0"/>
              <a:t>Fabricius</a:t>
            </a:r>
            <a:r>
              <a:rPr lang="en-US" dirty="0" smtClean="0"/>
              <a:t>) (</a:t>
            </a:r>
            <a:r>
              <a:rPr lang="en-US" dirty="0" err="1" smtClean="0"/>
              <a:t>Heteroptera</a:t>
            </a:r>
            <a:r>
              <a:rPr lang="en-US" dirty="0" smtClean="0"/>
              <a:t>: </a:t>
            </a:r>
            <a:r>
              <a:rPr lang="en-US" dirty="0" err="1" smtClean="0"/>
              <a:t>Plataspidae</a:t>
            </a:r>
            <a:r>
              <a:rPr lang="en-US" dirty="0" smtClean="0"/>
              <a:t>) in Georgia: a serious home invader and potential legume pest. </a:t>
            </a:r>
            <a:r>
              <a:rPr lang="en-US" dirty="0" err="1" smtClean="0"/>
              <a:t>Insecta</a:t>
            </a:r>
            <a:r>
              <a:rPr lang="en-US" dirty="0" smtClean="0"/>
              <a:t> Mundi. 0121:1-11.</a:t>
            </a:r>
          </a:p>
          <a:p>
            <a:pPr eaLnBrk="1" fontAlgn="auto" hangingPunct="1">
              <a:spcBef>
                <a:spcPts val="0"/>
              </a:spcBef>
              <a:spcAft>
                <a:spcPts val="0"/>
              </a:spcAft>
              <a:defRPr/>
            </a:pPr>
            <a:r>
              <a:rPr lang="en-US" dirty="0" smtClean="0"/>
              <a:t>	Accessed 7/26/2013-</a:t>
            </a:r>
          </a:p>
          <a:p>
            <a:pPr eaLnBrk="1" fontAlgn="auto" hangingPunct="1">
              <a:spcBef>
                <a:spcPts val="0"/>
              </a:spcBef>
              <a:spcAft>
                <a:spcPts val="0"/>
              </a:spcAft>
              <a:defRPr/>
            </a:pPr>
            <a:r>
              <a:rPr lang="en-US" dirty="0" smtClean="0"/>
              <a:t>	http://www.ces.ncsu.edu/depts/ent/notes/Urban/Egeretal2010.pdf</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Poplin, A. and A. C. Hodges.  2012. </a:t>
            </a:r>
            <a:r>
              <a:rPr lang="es-ES" dirty="0" err="1" smtClean="0"/>
              <a:t>Bean</a:t>
            </a:r>
            <a:r>
              <a:rPr lang="es-ES" dirty="0" smtClean="0"/>
              <a:t> </a:t>
            </a:r>
            <a:r>
              <a:rPr lang="es-ES" dirty="0" err="1" smtClean="0"/>
              <a:t>Plataspid</a:t>
            </a:r>
            <a:r>
              <a:rPr lang="es-ES" dirty="0" smtClean="0"/>
              <a:t>: </a:t>
            </a:r>
            <a:r>
              <a:rPr lang="es-ES" i="1" dirty="0" smtClean="0"/>
              <a:t>Megacopta cribraria </a:t>
            </a:r>
            <a:r>
              <a:rPr lang="es-ES" dirty="0" smtClean="0"/>
              <a:t>(</a:t>
            </a:r>
            <a:r>
              <a:rPr lang="es-ES" dirty="0" err="1" smtClean="0"/>
              <a:t>Fabricius</a:t>
            </a:r>
            <a:r>
              <a:rPr lang="es-ES" dirty="0" smtClean="0"/>
              <a:t>) (</a:t>
            </a:r>
            <a:r>
              <a:rPr lang="es-ES" dirty="0" err="1" smtClean="0"/>
              <a:t>Insecta</a:t>
            </a:r>
            <a:r>
              <a:rPr lang="es-ES" dirty="0" smtClean="0"/>
              <a:t>: Hemiptera: </a:t>
            </a:r>
            <a:r>
              <a:rPr lang="es-ES" dirty="0" err="1" smtClean="0"/>
              <a:t>Heteroptera</a:t>
            </a:r>
            <a:r>
              <a:rPr lang="es-ES" dirty="0" smtClean="0"/>
              <a:t>: </a:t>
            </a:r>
            <a:r>
              <a:rPr lang="es-ES" dirty="0" err="1" smtClean="0"/>
              <a:t>Plataspidae</a:t>
            </a:r>
            <a:r>
              <a:rPr lang="es-ES" dirty="0" smtClean="0"/>
              <a:t>).  </a:t>
            </a:r>
            <a:r>
              <a:rPr lang="en-US" dirty="0" smtClean="0"/>
              <a:t>UF &amp; FDACS/DPI.  Featured Creatures #EENY-257 </a:t>
            </a:r>
          </a:p>
          <a:p>
            <a:pPr eaLnBrk="1" fontAlgn="auto" hangingPunct="1">
              <a:spcBef>
                <a:spcPts val="0"/>
              </a:spcBef>
              <a:spcAft>
                <a:spcPts val="0"/>
              </a:spcAft>
              <a:defRPr/>
            </a:pPr>
            <a:r>
              <a:rPr lang="en-US" dirty="0" smtClean="0"/>
              <a:t>	Accessed 7/26/2013-</a:t>
            </a:r>
          </a:p>
          <a:p>
            <a:pPr eaLnBrk="1" fontAlgn="auto" hangingPunct="1">
              <a:spcBef>
                <a:spcPts val="0"/>
              </a:spcBef>
              <a:spcAft>
                <a:spcPts val="0"/>
              </a:spcAft>
              <a:defRPr/>
            </a:pPr>
            <a:r>
              <a:rPr lang="en-US" dirty="0" smtClean="0"/>
              <a:t>	http://edis.ifas.ufl.edu/in939</a:t>
            </a:r>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CC68DEC-3EE6-49E8-A86F-96CA9929FDF7}"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kudzu bug is native to Australia and Asia (specifically: China, India, Indonesia, Japan, Korea, Macao, Malaysia, Myanmar, New Caledonia, Pakistan, Sri Lanka, Taiwan, Thailand, and Vietnam).</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 the U.S., the kudzu bug was first identified by morphological and molecular diagnoses in Georgia, during October 2009.  Since becoming established in the United States, the kudzu bug has been reported in Maryland, Florida, Louisiana, Virginia, Tennessee, North Carolina, South Carolina and Georgia.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kudzu bug has been intercepted or detected, but not established in Alabama, Delaware, Mississippi and Kentucky.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DNA analysis from the kudzu bugs found in the United States confirmed that all specimens from the United States came from a single female lineage originating in Japan.  This means that kudzu bugs in the U.S. came from the same mother, and this pest was introduced from a single occurrence; which could have been from the immigration of a gravid female or from a single egg mass that was transported from Japan to the United States.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Eger, Jr. J.E., L. M. Ames, D. R. </a:t>
            </a:r>
            <a:r>
              <a:rPr lang="en-US" dirty="0" err="1" smtClean="0"/>
              <a:t>Suiter</a:t>
            </a:r>
            <a:r>
              <a:rPr lang="en-US" dirty="0" smtClean="0"/>
              <a:t>, T. M. Jenkins, D. A. Rider, and S. E. </a:t>
            </a:r>
            <a:r>
              <a:rPr lang="en-US" dirty="0" err="1" smtClean="0"/>
              <a:t>Halbert</a:t>
            </a:r>
            <a:r>
              <a:rPr lang="en-US" dirty="0" smtClean="0"/>
              <a:t>. 2010. Occurrence of the Old World bug Megacopta cribraria (</a:t>
            </a:r>
            <a:r>
              <a:rPr lang="en-US" dirty="0" err="1" smtClean="0"/>
              <a:t>Fabricius</a:t>
            </a:r>
            <a:r>
              <a:rPr lang="en-US" dirty="0" smtClean="0"/>
              <a:t>) (</a:t>
            </a:r>
            <a:r>
              <a:rPr lang="en-US" dirty="0" err="1" smtClean="0"/>
              <a:t>Heteroptera</a:t>
            </a:r>
            <a:r>
              <a:rPr lang="en-US" dirty="0" smtClean="0"/>
              <a:t>: </a:t>
            </a:r>
            <a:r>
              <a:rPr lang="en-US" dirty="0" err="1" smtClean="0"/>
              <a:t>Plataspidae</a:t>
            </a:r>
            <a:r>
              <a:rPr lang="en-US" dirty="0" smtClean="0"/>
              <a:t>) in Georgia: a serious home invader and potential legume pest. </a:t>
            </a:r>
            <a:r>
              <a:rPr lang="en-US" dirty="0" err="1" smtClean="0"/>
              <a:t>Insecta</a:t>
            </a:r>
            <a:r>
              <a:rPr lang="en-US" dirty="0" smtClean="0"/>
              <a:t> Mundi. 0121:1-11.</a:t>
            </a:r>
          </a:p>
          <a:p>
            <a:pPr eaLnBrk="1" fontAlgn="auto" hangingPunct="1">
              <a:spcBef>
                <a:spcPts val="0"/>
              </a:spcBef>
              <a:spcAft>
                <a:spcPts val="0"/>
              </a:spcAft>
              <a:defRPr/>
            </a:pPr>
            <a:r>
              <a:rPr lang="en-US" dirty="0" smtClean="0"/>
              <a:t>	Accessed 7/26/2013-</a:t>
            </a:r>
          </a:p>
          <a:p>
            <a:pPr eaLnBrk="1" fontAlgn="auto" hangingPunct="1">
              <a:spcBef>
                <a:spcPts val="0"/>
              </a:spcBef>
              <a:spcAft>
                <a:spcPts val="0"/>
              </a:spcAft>
              <a:defRPr/>
            </a:pPr>
            <a:r>
              <a:rPr lang="en-US" dirty="0" smtClean="0"/>
              <a:t>	http://edis.ifas.ufl.edu/in939</a:t>
            </a:r>
          </a:p>
          <a:p>
            <a:pPr eaLnBrk="1" fontAlgn="auto" hangingPunct="1">
              <a:spcBef>
                <a:spcPts val="0"/>
              </a:spcBef>
              <a:spcAft>
                <a:spcPts val="0"/>
              </a:spcAft>
              <a:defRPr/>
            </a:pPr>
            <a:endParaRPr lang="en-US" dirty="0" smtClean="0"/>
          </a:p>
          <a:p>
            <a:pPr marL="347663" indent="-347663" eaLnBrk="1" fontAlgn="auto" hangingPunct="1">
              <a:spcBef>
                <a:spcPts val="0"/>
              </a:spcBef>
              <a:spcAft>
                <a:spcPts val="0"/>
              </a:spcAft>
              <a:defRPr/>
            </a:pPr>
            <a:r>
              <a:rPr lang="en-US" dirty="0" smtClean="0"/>
              <a:t>Jenkins T. M. and T. D. Eaton. 2011. Population genetic baseline of the first </a:t>
            </a:r>
            <a:r>
              <a:rPr lang="en-US" dirty="0" err="1" smtClean="0"/>
              <a:t>plataspid</a:t>
            </a:r>
            <a:r>
              <a:rPr lang="en-US" dirty="0" smtClean="0"/>
              <a:t> stink bug symbiosis (Hemiptera: </a:t>
            </a:r>
            <a:r>
              <a:rPr lang="en-US" dirty="0" err="1" smtClean="0"/>
              <a:t>Heteroptera</a:t>
            </a:r>
            <a:r>
              <a:rPr lang="en-US" dirty="0" smtClean="0"/>
              <a:t>: </a:t>
            </a:r>
            <a:r>
              <a:rPr lang="en-US" dirty="0" err="1" smtClean="0"/>
              <a:t>Plataspidae</a:t>
            </a:r>
            <a:r>
              <a:rPr lang="en-US" dirty="0" smtClean="0"/>
              <a:t>) reported in North America. Insects. 2: 264-272.</a:t>
            </a:r>
          </a:p>
          <a:p>
            <a:pPr eaLnBrk="1" fontAlgn="auto" hangingPunct="1">
              <a:spcBef>
                <a:spcPts val="0"/>
              </a:spcBef>
              <a:spcAft>
                <a:spcPts val="0"/>
              </a:spcAft>
              <a:defRPr/>
            </a:pPr>
            <a:r>
              <a:rPr lang="en-US" dirty="0" smtClean="0"/>
              <a:t>	Accessed 7/26/2013-</a:t>
            </a:r>
          </a:p>
          <a:p>
            <a:pPr eaLnBrk="1" fontAlgn="auto" hangingPunct="1">
              <a:spcBef>
                <a:spcPts val="0"/>
              </a:spcBef>
              <a:spcAft>
                <a:spcPts val="0"/>
              </a:spcAft>
              <a:defRPr/>
            </a:pPr>
            <a:r>
              <a:rPr lang="en-US" dirty="0" smtClean="0"/>
              <a:t>	http://www.mdpi.com/2075-4450/2/3/264</a:t>
            </a:r>
          </a:p>
          <a:p>
            <a:pPr marL="347663" indent="-347663" eaLnBrk="1" fontAlgn="auto" hangingPunct="1">
              <a:spcBef>
                <a:spcPts val="0"/>
              </a:spcBef>
              <a:spcAft>
                <a:spcPts val="0"/>
              </a:spcAft>
              <a:defRPr/>
            </a:pPr>
            <a:endParaRPr lang="en-US" dirty="0" smtClean="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B66B2A3-6041-4A3B-B83A-5223872F13F6}"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In the United States, legumes are the primary hosts of kudzu bugs.  They feed mainly on soybean (</a:t>
            </a:r>
            <a:r>
              <a:rPr lang="en-US" i="1" dirty="0" smtClean="0"/>
              <a:t>Glycine max</a:t>
            </a:r>
            <a:r>
              <a:rPr lang="en-US" dirty="0" smtClean="0"/>
              <a:t>), kudzu (</a:t>
            </a:r>
            <a:r>
              <a:rPr lang="en-US" i="1" dirty="0" err="1" smtClean="0"/>
              <a:t>Pueraria</a:t>
            </a:r>
            <a:r>
              <a:rPr lang="en-US" i="1" dirty="0" smtClean="0"/>
              <a:t> </a:t>
            </a:r>
            <a:r>
              <a:rPr lang="en-US" i="1" dirty="0" err="1" smtClean="0"/>
              <a:t>montana</a:t>
            </a:r>
            <a:r>
              <a:rPr lang="en-US" i="1" dirty="0" smtClean="0"/>
              <a:t> </a:t>
            </a:r>
            <a:r>
              <a:rPr lang="en-US" dirty="0" smtClean="0"/>
              <a:t>var. </a:t>
            </a:r>
            <a:r>
              <a:rPr lang="en-US" i="1" dirty="0" err="1" smtClean="0"/>
              <a:t>lobata</a:t>
            </a:r>
            <a:r>
              <a:rPr lang="en-US" dirty="0" smtClean="0"/>
              <a:t>), and lablab bean (</a:t>
            </a:r>
            <a:r>
              <a:rPr lang="en-US" i="1" dirty="0" smtClean="0"/>
              <a:t>Lablab </a:t>
            </a:r>
            <a:r>
              <a:rPr lang="en-US" i="1" dirty="0" err="1" smtClean="0"/>
              <a:t>purpureus</a:t>
            </a:r>
            <a:r>
              <a:rPr lang="en-US" dirty="0" smtClean="0"/>
              <a:t>). Both nymphs and adults feed on the leaves, stem, flower, and pod of the host plant.  In its native region, it also feeds on the legumes.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Interestingly, in parts of their native range, kudzu bugs are not known to be an agricultural pest, however, a close relative of the Kudzu bug is a pest of soybean there (e.g. mainland Japan).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Hosts of members of the </a:t>
            </a:r>
            <a:r>
              <a:rPr lang="en-US" i="1" dirty="0" err="1" smtClean="0"/>
              <a:t>Megacopta</a:t>
            </a:r>
            <a:r>
              <a:rPr lang="en-US" dirty="0" smtClean="0"/>
              <a:t> genus include: </a:t>
            </a:r>
          </a:p>
          <a:p>
            <a:pPr eaLnBrk="1" fontAlgn="auto" hangingPunct="1">
              <a:spcBef>
                <a:spcPts val="0"/>
              </a:spcBef>
              <a:spcAft>
                <a:spcPts val="0"/>
              </a:spcAft>
              <a:defRPr/>
            </a:pPr>
            <a:r>
              <a:rPr lang="en-US" dirty="0" smtClean="0"/>
              <a:t> </a:t>
            </a:r>
            <a:r>
              <a:rPr lang="en-US" dirty="0" err="1" smtClean="0"/>
              <a:t>agathi</a:t>
            </a:r>
            <a:r>
              <a:rPr lang="en-US" dirty="0" smtClean="0"/>
              <a:t> (</a:t>
            </a:r>
            <a:r>
              <a:rPr lang="en-US" i="1" dirty="0" err="1" smtClean="0"/>
              <a:t>Sesbania</a:t>
            </a:r>
            <a:r>
              <a:rPr lang="en-US" i="1" dirty="0" smtClean="0"/>
              <a:t> </a:t>
            </a:r>
            <a:r>
              <a:rPr lang="en-US" i="1" dirty="0" err="1" smtClean="0"/>
              <a:t>grandiflora</a:t>
            </a:r>
            <a:r>
              <a:rPr lang="en-US" dirty="0" smtClean="0"/>
              <a:t>), </a:t>
            </a:r>
            <a:r>
              <a:rPr lang="en-US" dirty="0" err="1" smtClean="0"/>
              <a:t>azuki</a:t>
            </a:r>
            <a:r>
              <a:rPr lang="en-US" dirty="0" smtClean="0"/>
              <a:t> bean (</a:t>
            </a:r>
            <a:r>
              <a:rPr lang="en-US" i="1" dirty="0" err="1" smtClean="0"/>
              <a:t>Vigna</a:t>
            </a:r>
            <a:r>
              <a:rPr lang="en-US" i="1" dirty="0" smtClean="0"/>
              <a:t> </a:t>
            </a:r>
            <a:r>
              <a:rPr lang="en-US" i="1" dirty="0" err="1" smtClean="0"/>
              <a:t>angularis</a:t>
            </a:r>
            <a:r>
              <a:rPr lang="en-US" dirty="0" smtClean="0"/>
              <a:t>), bean (</a:t>
            </a:r>
            <a:r>
              <a:rPr lang="en-US" i="1" dirty="0" err="1" smtClean="0"/>
              <a:t>Phaseolus</a:t>
            </a:r>
            <a:r>
              <a:rPr lang="en-US" dirty="0" smtClean="0"/>
              <a:t> spp.), broad bean (</a:t>
            </a:r>
            <a:r>
              <a:rPr lang="en-US" i="1" dirty="0" err="1" smtClean="0"/>
              <a:t>Vicia</a:t>
            </a:r>
            <a:r>
              <a:rPr lang="en-US" i="1" dirty="0" smtClean="0"/>
              <a:t> </a:t>
            </a:r>
            <a:r>
              <a:rPr lang="en-US" i="1" dirty="0" err="1" smtClean="0"/>
              <a:t>faba</a:t>
            </a:r>
            <a:r>
              <a:rPr lang="en-US" dirty="0" smtClean="0"/>
              <a:t>), Chinese milk vetch (</a:t>
            </a:r>
            <a:r>
              <a:rPr lang="en-US" i="1" dirty="0" err="1" smtClean="0"/>
              <a:t>Astragalus</a:t>
            </a:r>
            <a:r>
              <a:rPr lang="en-US" i="1" dirty="0" smtClean="0"/>
              <a:t> </a:t>
            </a:r>
            <a:r>
              <a:rPr lang="en-US" i="1" dirty="0" err="1" smtClean="0"/>
              <a:t>sinicus</a:t>
            </a:r>
            <a:r>
              <a:rPr lang="en-US" dirty="0" smtClean="0"/>
              <a:t>), Chinese privet (</a:t>
            </a:r>
            <a:r>
              <a:rPr lang="en-US" i="1" dirty="0" err="1" smtClean="0"/>
              <a:t>Ligustrum</a:t>
            </a:r>
            <a:r>
              <a:rPr lang="en-US" i="1" dirty="0" smtClean="0"/>
              <a:t> </a:t>
            </a:r>
            <a:r>
              <a:rPr lang="en-US" i="1" dirty="0" err="1" smtClean="0"/>
              <a:t>sinense</a:t>
            </a:r>
            <a:r>
              <a:rPr lang="en-US" dirty="0" smtClean="0"/>
              <a:t>), citrus (</a:t>
            </a:r>
            <a:r>
              <a:rPr lang="en-US" i="1" dirty="0" smtClean="0"/>
              <a:t>Citrus</a:t>
            </a:r>
            <a:r>
              <a:rPr lang="en-US" dirty="0" smtClean="0"/>
              <a:t> spp.), cluster bean (</a:t>
            </a:r>
            <a:r>
              <a:rPr lang="en-US" i="1" dirty="0" err="1" smtClean="0"/>
              <a:t>Cyamopsis</a:t>
            </a:r>
            <a:r>
              <a:rPr lang="en-US" i="1" dirty="0" smtClean="0"/>
              <a:t> </a:t>
            </a:r>
            <a:r>
              <a:rPr lang="en-US" i="1" dirty="0" err="1" smtClean="0"/>
              <a:t>tetragonoloba</a:t>
            </a:r>
            <a:r>
              <a:rPr lang="en-US" dirty="0" smtClean="0"/>
              <a:t>), cotton (</a:t>
            </a:r>
            <a:r>
              <a:rPr lang="en-US" i="1" dirty="0" err="1" smtClean="0"/>
              <a:t>Gossypium</a:t>
            </a:r>
            <a:r>
              <a:rPr lang="en-US" i="1" dirty="0" smtClean="0"/>
              <a:t> </a:t>
            </a:r>
            <a:r>
              <a:rPr lang="en-US" i="1" dirty="0" err="1" smtClean="0"/>
              <a:t>hirsutum</a:t>
            </a:r>
            <a:r>
              <a:rPr lang="en-US" dirty="0" smtClean="0"/>
              <a:t>), deutzia (</a:t>
            </a:r>
            <a:r>
              <a:rPr lang="en-US" i="1" dirty="0" smtClean="0"/>
              <a:t>Deutzia </a:t>
            </a:r>
            <a:r>
              <a:rPr lang="en-US" i="1" dirty="0" err="1" smtClean="0"/>
              <a:t>crenata</a:t>
            </a:r>
            <a:r>
              <a:rPr lang="en-US" dirty="0" smtClean="0"/>
              <a:t>), firecracker plant (</a:t>
            </a:r>
            <a:r>
              <a:rPr lang="en-US" i="1" dirty="0" err="1" smtClean="0"/>
              <a:t>Crossandra</a:t>
            </a:r>
            <a:r>
              <a:rPr lang="en-US" i="1" dirty="0" smtClean="0"/>
              <a:t> </a:t>
            </a:r>
            <a:r>
              <a:rPr lang="en-US" i="1" dirty="0" err="1" smtClean="0"/>
              <a:t>infundibuliformis</a:t>
            </a:r>
            <a:r>
              <a:rPr lang="en-US" dirty="0" smtClean="0"/>
              <a:t>), </a:t>
            </a:r>
            <a:r>
              <a:rPr lang="en-US" dirty="0" err="1" smtClean="0"/>
              <a:t>horsenettle</a:t>
            </a:r>
            <a:r>
              <a:rPr lang="en-US" dirty="0" smtClean="0"/>
              <a:t> (</a:t>
            </a:r>
            <a:r>
              <a:rPr lang="en-US" i="1" dirty="0" err="1" smtClean="0"/>
              <a:t>Solanum</a:t>
            </a:r>
            <a:r>
              <a:rPr lang="en-US" i="1" dirty="0" smtClean="0"/>
              <a:t> </a:t>
            </a:r>
            <a:r>
              <a:rPr lang="en-US" i="1" dirty="0" err="1" smtClean="0"/>
              <a:t>carolinense</a:t>
            </a:r>
            <a:r>
              <a:rPr lang="en-US" dirty="0" smtClean="0"/>
              <a:t>), Indian beech tree (</a:t>
            </a:r>
            <a:r>
              <a:rPr lang="en-US" i="1" dirty="0" err="1" smtClean="0"/>
              <a:t>Pongamia</a:t>
            </a:r>
            <a:r>
              <a:rPr lang="en-US" i="1" dirty="0" smtClean="0"/>
              <a:t> </a:t>
            </a:r>
            <a:r>
              <a:rPr lang="en-US" i="1" dirty="0" err="1" smtClean="0"/>
              <a:t>pinnata</a:t>
            </a:r>
            <a:r>
              <a:rPr lang="en-US" dirty="0" smtClean="0"/>
              <a:t>), indigo (</a:t>
            </a:r>
            <a:r>
              <a:rPr lang="en-US" i="1" dirty="0" err="1" smtClean="0"/>
              <a:t>Indigofera</a:t>
            </a:r>
            <a:r>
              <a:rPr lang="en-US" dirty="0" smtClean="0"/>
              <a:t> sp.), jute (</a:t>
            </a:r>
            <a:r>
              <a:rPr lang="en-US" i="1" dirty="0" err="1" smtClean="0"/>
              <a:t>Corchorus</a:t>
            </a:r>
            <a:r>
              <a:rPr lang="en-US" i="1" dirty="0" smtClean="0"/>
              <a:t> </a:t>
            </a:r>
            <a:r>
              <a:rPr lang="en-US" i="1" dirty="0" err="1" smtClean="0"/>
              <a:t>capsularis</a:t>
            </a:r>
            <a:r>
              <a:rPr lang="en-US" dirty="0" smtClean="0"/>
              <a:t>), kidney bean (</a:t>
            </a:r>
            <a:r>
              <a:rPr lang="en-US" i="1" dirty="0" err="1" smtClean="0"/>
              <a:t>Phaseolus</a:t>
            </a:r>
            <a:r>
              <a:rPr lang="en-US" i="1" dirty="0" smtClean="0"/>
              <a:t> vulgaris</a:t>
            </a:r>
            <a:r>
              <a:rPr lang="en-US" dirty="0" smtClean="0"/>
              <a:t>), lespedeza (</a:t>
            </a:r>
            <a:r>
              <a:rPr lang="en-US" i="1" dirty="0" err="1" smtClean="0"/>
              <a:t>Lespedexa</a:t>
            </a:r>
            <a:r>
              <a:rPr lang="en-US" i="1" dirty="0" smtClean="0"/>
              <a:t> </a:t>
            </a:r>
            <a:r>
              <a:rPr lang="en-US" i="1" dirty="0" err="1" smtClean="0"/>
              <a:t>cyrtobotra</a:t>
            </a:r>
            <a:r>
              <a:rPr lang="en-US" dirty="0" smtClean="0"/>
              <a:t>), lima bean (</a:t>
            </a:r>
            <a:r>
              <a:rPr lang="en-US" i="1" dirty="0" err="1" smtClean="0"/>
              <a:t>Phaseolus</a:t>
            </a:r>
            <a:r>
              <a:rPr lang="en-US" i="1" dirty="0" smtClean="0"/>
              <a:t> </a:t>
            </a:r>
            <a:r>
              <a:rPr lang="en-US" i="1" dirty="0" err="1" smtClean="0"/>
              <a:t>lunatus</a:t>
            </a:r>
            <a:r>
              <a:rPr lang="en-US" dirty="0" smtClean="0"/>
              <a:t>), </a:t>
            </a:r>
            <a:r>
              <a:rPr lang="en-US" dirty="0" err="1" smtClean="0"/>
              <a:t>mung</a:t>
            </a:r>
            <a:r>
              <a:rPr lang="en-US" dirty="0" smtClean="0"/>
              <a:t> bean (</a:t>
            </a:r>
            <a:r>
              <a:rPr lang="en-US" i="1" dirty="0" err="1" smtClean="0"/>
              <a:t>Phaseolus</a:t>
            </a:r>
            <a:r>
              <a:rPr lang="en-US" i="1" dirty="0" smtClean="0"/>
              <a:t> radiates</a:t>
            </a:r>
            <a:r>
              <a:rPr lang="en-US" dirty="0" smtClean="0"/>
              <a:t>), pigeon pea (</a:t>
            </a:r>
            <a:r>
              <a:rPr lang="en-US" i="1" dirty="0" err="1" smtClean="0"/>
              <a:t>Cajanus</a:t>
            </a:r>
            <a:r>
              <a:rPr lang="en-US" i="1" dirty="0" smtClean="0"/>
              <a:t> </a:t>
            </a:r>
            <a:r>
              <a:rPr lang="en-US" i="1" dirty="0" err="1" smtClean="0"/>
              <a:t>indicus</a:t>
            </a:r>
            <a:r>
              <a:rPr lang="en-US" dirty="0" smtClean="0"/>
              <a:t>), potato (</a:t>
            </a:r>
            <a:r>
              <a:rPr lang="en-US" i="1" dirty="0" err="1" smtClean="0"/>
              <a:t>Solanum</a:t>
            </a:r>
            <a:r>
              <a:rPr lang="en-US" i="1" dirty="0" smtClean="0"/>
              <a:t> </a:t>
            </a:r>
            <a:r>
              <a:rPr lang="en-US" i="1" dirty="0" err="1" smtClean="0"/>
              <a:t>tuberosum</a:t>
            </a:r>
            <a:r>
              <a:rPr lang="en-US" dirty="0" smtClean="0"/>
              <a:t>), rice (</a:t>
            </a:r>
            <a:r>
              <a:rPr lang="en-US" i="1" dirty="0" err="1" smtClean="0"/>
              <a:t>Oryza</a:t>
            </a:r>
            <a:r>
              <a:rPr lang="en-US" i="1" dirty="0" smtClean="0"/>
              <a:t> sativa</a:t>
            </a:r>
            <a:r>
              <a:rPr lang="en-US" dirty="0" smtClean="0"/>
              <a:t>), sugarcane (</a:t>
            </a:r>
            <a:r>
              <a:rPr lang="en-US" i="1" dirty="0" err="1" smtClean="0"/>
              <a:t>Saccharum</a:t>
            </a:r>
            <a:r>
              <a:rPr lang="en-US" i="1" dirty="0" smtClean="0"/>
              <a:t> </a:t>
            </a:r>
            <a:r>
              <a:rPr lang="en-US" i="1" dirty="0" err="1" smtClean="0"/>
              <a:t>officinarum</a:t>
            </a:r>
            <a:r>
              <a:rPr lang="en-US" dirty="0" smtClean="0"/>
              <a:t>), sweet potato (</a:t>
            </a:r>
            <a:r>
              <a:rPr lang="en-US" i="1" dirty="0" smtClean="0"/>
              <a:t>Ipomoea </a:t>
            </a:r>
            <a:r>
              <a:rPr lang="en-US" i="1" dirty="0" err="1" smtClean="0"/>
              <a:t>batatas</a:t>
            </a:r>
            <a:r>
              <a:rPr lang="en-US" dirty="0" smtClean="0"/>
              <a:t>), </a:t>
            </a:r>
            <a:r>
              <a:rPr lang="en-US" dirty="0" err="1" smtClean="0"/>
              <a:t>urd</a:t>
            </a:r>
            <a:r>
              <a:rPr lang="en-US" dirty="0" smtClean="0"/>
              <a:t>-bean (</a:t>
            </a:r>
            <a:r>
              <a:rPr lang="en-US" i="1" dirty="0" err="1" smtClean="0"/>
              <a:t>Vigna</a:t>
            </a:r>
            <a:r>
              <a:rPr lang="en-US" i="1" dirty="0" smtClean="0"/>
              <a:t> </a:t>
            </a:r>
            <a:r>
              <a:rPr lang="en-US" i="1" dirty="0" err="1" smtClean="0"/>
              <a:t>mungo</a:t>
            </a:r>
            <a:r>
              <a:rPr lang="en-US" dirty="0" smtClean="0"/>
              <a:t>), velvet bean (</a:t>
            </a:r>
            <a:r>
              <a:rPr lang="en-US" i="1" dirty="0" err="1" smtClean="0"/>
              <a:t>Mucuna</a:t>
            </a:r>
            <a:r>
              <a:rPr lang="en-US" i="1" dirty="0" smtClean="0"/>
              <a:t> </a:t>
            </a:r>
            <a:r>
              <a:rPr lang="en-US" i="1" dirty="0" err="1" smtClean="0"/>
              <a:t>pruriens</a:t>
            </a:r>
            <a:r>
              <a:rPr lang="en-US" dirty="0" smtClean="0"/>
              <a:t>), vetch (</a:t>
            </a:r>
            <a:r>
              <a:rPr lang="en-US" i="1" dirty="0" err="1" smtClean="0"/>
              <a:t>Vicia</a:t>
            </a:r>
            <a:r>
              <a:rPr lang="en-US" i="1" dirty="0" smtClean="0"/>
              <a:t> </a:t>
            </a:r>
            <a:r>
              <a:rPr lang="en-US" i="1" dirty="0" err="1" smtClean="0"/>
              <a:t>angustifolia</a:t>
            </a:r>
            <a:r>
              <a:rPr lang="en-US" dirty="0" smtClean="0"/>
              <a:t>), wheat (</a:t>
            </a:r>
            <a:r>
              <a:rPr lang="en-US" i="1" dirty="0" err="1" smtClean="0"/>
              <a:t>Triticum</a:t>
            </a:r>
            <a:r>
              <a:rPr lang="en-US" i="1" dirty="0" smtClean="0"/>
              <a:t> </a:t>
            </a:r>
            <a:r>
              <a:rPr lang="en-US" i="1" dirty="0" err="1" smtClean="0"/>
              <a:t>aestivum</a:t>
            </a:r>
            <a:r>
              <a:rPr lang="en-US" dirty="0" smtClean="0"/>
              <a:t>), white mulberry (</a:t>
            </a:r>
            <a:r>
              <a:rPr lang="en-US" i="1" dirty="0" err="1" smtClean="0"/>
              <a:t>Morus</a:t>
            </a:r>
            <a:r>
              <a:rPr lang="en-US" i="1" dirty="0" smtClean="0"/>
              <a:t> alba</a:t>
            </a:r>
            <a:r>
              <a:rPr lang="en-US" dirty="0" smtClean="0"/>
              <a:t>), and Wisteria (</a:t>
            </a:r>
            <a:r>
              <a:rPr lang="en-US" i="1" dirty="0" smtClean="0"/>
              <a:t>Wisteria </a:t>
            </a:r>
            <a:r>
              <a:rPr lang="en-US" i="1" dirty="0" err="1" smtClean="0"/>
              <a:t>brachybotrys</a:t>
            </a:r>
            <a:r>
              <a:rPr lang="en-US" dirty="0" smtClean="0"/>
              <a: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Eger, Jr. J.E., L. M. Ames, D. R. </a:t>
            </a:r>
            <a:r>
              <a:rPr lang="en-US" dirty="0" err="1" smtClean="0"/>
              <a:t>Suiter</a:t>
            </a:r>
            <a:r>
              <a:rPr lang="en-US" dirty="0" smtClean="0"/>
              <a:t>, T. M. Jenkins, D. A. Rider, and S. E. </a:t>
            </a:r>
            <a:r>
              <a:rPr lang="en-US" dirty="0" err="1" smtClean="0"/>
              <a:t>Halbert</a:t>
            </a:r>
            <a:r>
              <a:rPr lang="en-US" dirty="0" smtClean="0"/>
              <a:t>. 2010. Occurrence of the Old World bug Megacopta cribraria (</a:t>
            </a:r>
            <a:r>
              <a:rPr lang="en-US" dirty="0" err="1" smtClean="0"/>
              <a:t>Fabricius</a:t>
            </a:r>
            <a:r>
              <a:rPr lang="en-US" dirty="0" smtClean="0"/>
              <a:t>) (</a:t>
            </a:r>
            <a:r>
              <a:rPr lang="en-US" dirty="0" err="1" smtClean="0"/>
              <a:t>Heteroptera</a:t>
            </a:r>
            <a:r>
              <a:rPr lang="en-US" dirty="0" smtClean="0"/>
              <a:t>: </a:t>
            </a:r>
            <a:r>
              <a:rPr lang="en-US" dirty="0" err="1" smtClean="0"/>
              <a:t>Plataspidae</a:t>
            </a:r>
            <a:r>
              <a:rPr lang="en-US" dirty="0" smtClean="0"/>
              <a:t>) in Georgia: a serious home invader and potential legume pest. </a:t>
            </a:r>
            <a:r>
              <a:rPr lang="en-US" dirty="0" err="1" smtClean="0"/>
              <a:t>Insecta</a:t>
            </a:r>
            <a:r>
              <a:rPr lang="en-US" dirty="0" smtClean="0"/>
              <a:t> Mundi. 0121:1-11.</a:t>
            </a:r>
          </a:p>
          <a:p>
            <a:pPr eaLnBrk="1" fontAlgn="auto" hangingPunct="1">
              <a:spcBef>
                <a:spcPts val="0"/>
              </a:spcBef>
              <a:spcAft>
                <a:spcPts val="0"/>
              </a:spcAft>
              <a:defRPr/>
            </a:pPr>
            <a:r>
              <a:rPr lang="en-US" dirty="0" smtClean="0"/>
              <a:t>	Accessed 7/26/2013-</a:t>
            </a:r>
          </a:p>
          <a:p>
            <a:pPr eaLnBrk="1" fontAlgn="auto" hangingPunct="1">
              <a:spcBef>
                <a:spcPts val="0"/>
              </a:spcBef>
              <a:spcAft>
                <a:spcPts val="0"/>
              </a:spcAft>
              <a:defRPr/>
            </a:pPr>
            <a:r>
              <a:rPr lang="en-US" dirty="0" smtClean="0"/>
              <a:t>	http://www.ces.ncsu.edu/depts/ent/notes/Urban/Egeretal2010.pdf</a:t>
            </a:r>
          </a:p>
          <a:p>
            <a:pPr eaLnBrk="1" fontAlgn="auto" hangingPunct="1">
              <a:spcBef>
                <a:spcPts val="0"/>
              </a:spcBef>
              <a:spcAft>
                <a:spcPts val="0"/>
              </a:spcAft>
              <a:defRPr/>
            </a:pPr>
            <a:endParaRPr lang="en-US" dirty="0" smtClean="0"/>
          </a:p>
          <a:p>
            <a:pPr marL="347663" indent="-347663" eaLnBrk="1" fontAlgn="auto" hangingPunct="1">
              <a:spcBef>
                <a:spcPts val="0"/>
              </a:spcBef>
              <a:spcAft>
                <a:spcPts val="0"/>
              </a:spcAft>
              <a:defRPr/>
            </a:pPr>
            <a:r>
              <a:rPr lang="en-US" dirty="0" smtClean="0"/>
              <a:t>Jenkins T. M. and T. D. Eaton. 2011. Population genetic baseline of the first </a:t>
            </a:r>
            <a:r>
              <a:rPr lang="en-US" dirty="0" err="1" smtClean="0"/>
              <a:t>plataspid</a:t>
            </a:r>
            <a:r>
              <a:rPr lang="en-US" dirty="0" smtClean="0"/>
              <a:t> stink bug symbiosis (Hemiptera: </a:t>
            </a:r>
            <a:r>
              <a:rPr lang="en-US" dirty="0" err="1" smtClean="0"/>
              <a:t>Heteroptera</a:t>
            </a:r>
            <a:r>
              <a:rPr lang="en-US" dirty="0" smtClean="0"/>
              <a:t>: </a:t>
            </a:r>
            <a:r>
              <a:rPr lang="en-US" dirty="0" err="1" smtClean="0"/>
              <a:t>Plataspidae</a:t>
            </a:r>
            <a:r>
              <a:rPr lang="en-US" dirty="0" smtClean="0"/>
              <a:t>) reported in North America. Insects. 2: 264-272.</a:t>
            </a:r>
          </a:p>
          <a:p>
            <a:pPr eaLnBrk="1" fontAlgn="auto" hangingPunct="1">
              <a:spcBef>
                <a:spcPts val="0"/>
              </a:spcBef>
              <a:spcAft>
                <a:spcPts val="0"/>
              </a:spcAft>
              <a:defRPr/>
            </a:pPr>
            <a:r>
              <a:rPr lang="en-US" dirty="0" smtClean="0"/>
              <a:t>	Accessed 7/26/2013-</a:t>
            </a:r>
          </a:p>
          <a:p>
            <a:pPr eaLnBrk="1" fontAlgn="auto" hangingPunct="1">
              <a:spcBef>
                <a:spcPts val="0"/>
              </a:spcBef>
              <a:spcAft>
                <a:spcPts val="0"/>
              </a:spcAft>
              <a:defRPr/>
            </a:pPr>
            <a:r>
              <a:rPr lang="en-US" dirty="0" smtClean="0"/>
              <a:t>	http://www.mdpi.com/2075-4450/2/3/264</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Poplin, A. and A. C. Hodges.  2012. </a:t>
            </a:r>
            <a:r>
              <a:rPr lang="es-ES" dirty="0" err="1" smtClean="0"/>
              <a:t>Bean</a:t>
            </a:r>
            <a:r>
              <a:rPr lang="es-ES" dirty="0" smtClean="0"/>
              <a:t> </a:t>
            </a:r>
            <a:r>
              <a:rPr lang="es-ES" dirty="0" err="1" smtClean="0"/>
              <a:t>Plataspid</a:t>
            </a:r>
            <a:r>
              <a:rPr lang="es-ES" dirty="0" smtClean="0"/>
              <a:t>: </a:t>
            </a:r>
            <a:r>
              <a:rPr lang="es-ES" i="1" dirty="0" smtClean="0"/>
              <a:t>Megacopta cribraria </a:t>
            </a:r>
            <a:r>
              <a:rPr lang="es-ES" dirty="0" smtClean="0"/>
              <a:t>(</a:t>
            </a:r>
            <a:r>
              <a:rPr lang="es-ES" dirty="0" err="1" smtClean="0"/>
              <a:t>Fabricius</a:t>
            </a:r>
            <a:r>
              <a:rPr lang="es-ES" dirty="0" smtClean="0"/>
              <a:t>) (</a:t>
            </a:r>
            <a:r>
              <a:rPr lang="es-ES" dirty="0" err="1" smtClean="0"/>
              <a:t>Insecta</a:t>
            </a:r>
            <a:r>
              <a:rPr lang="es-ES" dirty="0" smtClean="0"/>
              <a:t>: Hemiptera: </a:t>
            </a:r>
            <a:r>
              <a:rPr lang="es-ES" dirty="0" err="1" smtClean="0"/>
              <a:t>Heteroptera</a:t>
            </a:r>
            <a:r>
              <a:rPr lang="es-ES" dirty="0" smtClean="0"/>
              <a:t>: </a:t>
            </a:r>
            <a:r>
              <a:rPr lang="es-ES" dirty="0" err="1" smtClean="0"/>
              <a:t>Plataspidae</a:t>
            </a:r>
            <a:r>
              <a:rPr lang="es-ES" dirty="0" smtClean="0"/>
              <a:t>).  </a:t>
            </a:r>
            <a:r>
              <a:rPr lang="en-US" dirty="0" smtClean="0"/>
              <a:t>UF &amp; FDACS/DPI.  Featured Creatures #EENY-257 </a:t>
            </a:r>
          </a:p>
          <a:p>
            <a:pPr eaLnBrk="1" fontAlgn="auto" hangingPunct="1">
              <a:spcBef>
                <a:spcPts val="0"/>
              </a:spcBef>
              <a:spcAft>
                <a:spcPts val="0"/>
              </a:spcAft>
              <a:defRPr/>
            </a:pPr>
            <a:r>
              <a:rPr lang="en-US" dirty="0" smtClean="0"/>
              <a:t>	Accessed 7/26/2013-</a:t>
            </a:r>
          </a:p>
          <a:p>
            <a:pPr eaLnBrk="1" fontAlgn="auto" hangingPunct="1">
              <a:spcBef>
                <a:spcPts val="0"/>
              </a:spcBef>
              <a:spcAft>
                <a:spcPts val="0"/>
              </a:spcAft>
              <a:defRPr/>
            </a:pPr>
            <a:r>
              <a:rPr lang="en-US" dirty="0" smtClean="0"/>
              <a:t>	http://edis.ifas.ufl.edu/in939</a:t>
            </a:r>
          </a:p>
          <a:p>
            <a:pPr eaLnBrk="1" fontAlgn="auto" hangingPunct="1">
              <a:spcBef>
                <a:spcPts val="0"/>
              </a:spcBef>
              <a:spcAft>
                <a:spcPts val="0"/>
              </a:spcAft>
              <a:defRPr/>
            </a:pPr>
            <a:endParaRPr lang="en-US" dirty="0"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39A5159-0FA2-4813-B689-5589A9C962A2}"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itchFamily="34" charset="0"/>
                <a:cs typeface="Arial" pitchFamily="34" charset="0"/>
              </a:rPr>
              <a:t>Kudzu, also called Japanese arrowroot, is a plant in the pea family Fabaceae. </a:t>
            </a:r>
          </a:p>
          <a:p>
            <a:pPr eaLnBrk="1" hangingPunct="1">
              <a:spcBef>
                <a:spcPct val="0"/>
              </a:spcBef>
            </a:pPr>
            <a:r>
              <a:rPr lang="en-US" altLang="en-US" smtClean="0">
                <a:latin typeface="Arial" pitchFamily="34" charset="0"/>
                <a:cs typeface="Arial" pitchFamily="34" charset="0"/>
              </a:rPr>
              <a:t> </a:t>
            </a:r>
          </a:p>
          <a:p>
            <a:pPr eaLnBrk="1" hangingPunct="1">
              <a:spcBef>
                <a:spcPct val="0"/>
              </a:spcBef>
            </a:pPr>
            <a:r>
              <a:rPr lang="en-US" altLang="en-US" smtClean="0">
                <a:latin typeface="Arial" pitchFamily="34" charset="0"/>
                <a:cs typeface="Arial" pitchFamily="34" charset="0"/>
              </a:rPr>
              <a:t>This climbing, coiling, and trailing vine is native to southern Japan and southeast China.  Kudzu was introduced to the U.S. in 1876, and was used for many purposes including animal feed, processing of soaps and lotions, and for compost.  However, kudzu was recognized in the 1950’s as an invasive species.  It is a noxious weed that climbs over plants and grows very rapidly; this overgrowth subsequently kills trees or shrubs due to heavy shading.  Kudzu is known as the vine that ate the South spreading at the rate of 150,000 acres (61,000 ha) annually it now occupies 7 million acres of land in the U.S.</a:t>
            </a:r>
          </a:p>
          <a:p>
            <a:pPr eaLnBrk="1" hangingPunct="1">
              <a:spcBef>
                <a:spcPct val="0"/>
              </a:spcBef>
            </a:pPr>
            <a:r>
              <a:rPr lang="en-US" altLang="en-US" smtClean="0">
                <a:latin typeface="Arial" pitchFamily="34" charset="0"/>
                <a:cs typeface="Arial" pitchFamily="34" charset="0"/>
              </a:rPr>
              <a:t> </a:t>
            </a:r>
          </a:p>
          <a:p>
            <a:pPr eaLnBrk="1" hangingPunct="1">
              <a:spcBef>
                <a:spcPct val="0"/>
              </a:spcBef>
            </a:pPr>
            <a:r>
              <a:rPr lang="en-US" altLang="en-US" smtClean="0">
                <a:latin typeface="Arial" pitchFamily="34" charset="0"/>
                <a:cs typeface="Arial" pitchFamily="34" charset="0"/>
              </a:rPr>
              <a:t>Given that kudzu is a major host of the kudzu bug, it’s not surprising that this pest is now spreading throughout the U.S.</a:t>
            </a:r>
          </a:p>
          <a:p>
            <a:pPr eaLnBrk="1" hangingPunct="1">
              <a:spcBef>
                <a:spcPct val="0"/>
              </a:spcBef>
            </a:pPr>
            <a:r>
              <a:rPr lang="en-US" altLang="en-US" smtClean="0">
                <a:latin typeface="Arial" pitchFamily="34" charset="0"/>
                <a:cs typeface="Arial" pitchFamily="34" charset="0"/>
              </a:rPr>
              <a:t> </a:t>
            </a:r>
          </a:p>
          <a:p>
            <a:pPr eaLnBrk="1" hangingPunct="1">
              <a:spcBef>
                <a:spcPct val="0"/>
              </a:spcBef>
            </a:pPr>
            <a:r>
              <a:rPr lang="en-US" altLang="en-US" smtClean="0">
                <a:latin typeface="Arial" pitchFamily="34" charset="0"/>
                <a:cs typeface="Arial" pitchFamily="34" charset="0"/>
              </a:rPr>
              <a:t>Information sources:</a:t>
            </a:r>
          </a:p>
          <a:p>
            <a:pPr eaLnBrk="1" hangingPunct="1">
              <a:spcBef>
                <a:spcPct val="0"/>
              </a:spcBef>
            </a:pPr>
            <a:r>
              <a:rPr lang="en-US" altLang="en-US" smtClean="0">
                <a:latin typeface="Arial" pitchFamily="34" charset="0"/>
                <a:cs typeface="Arial" pitchFamily="34" charset="0"/>
              </a:rPr>
              <a:t>Collins, J.  2003. If You Can't Beat Kudzu, Join It. Off the Wall. Duke Energy Employee Advocate.. </a:t>
            </a:r>
          </a:p>
          <a:p>
            <a:pPr eaLnBrk="1" hangingPunct="1">
              <a:spcBef>
                <a:spcPct val="0"/>
              </a:spcBef>
            </a:pPr>
            <a:r>
              <a:rPr lang="en-US" altLang="en-US" smtClean="0">
                <a:latin typeface="Arial" pitchFamily="34" charset="0"/>
                <a:cs typeface="Arial" pitchFamily="34" charset="0"/>
              </a:rPr>
              <a:t>	Accessed 19 July 2013.</a:t>
            </a:r>
          </a:p>
          <a:p>
            <a:pPr eaLnBrk="1" hangingPunct="1">
              <a:spcBef>
                <a:spcPct val="0"/>
              </a:spcBef>
            </a:pPr>
            <a:r>
              <a:rPr lang="en-US" altLang="en-US" smtClean="0">
                <a:latin typeface="Arial" pitchFamily="34" charset="0"/>
                <a:cs typeface="Arial" pitchFamily="34" charset="0"/>
              </a:rPr>
              <a:t>	http://www.dukeemployees.com/offthewall2.shtml</a:t>
            </a:r>
          </a:p>
          <a:p>
            <a:pPr eaLnBrk="1" hangingPunct="1">
              <a:spcBef>
                <a:spcPct val="0"/>
              </a:spcBef>
            </a:pPr>
            <a:endParaRPr lang="en-US" altLang="en-US" smtClean="0">
              <a:latin typeface="Arial" pitchFamily="34" charset="0"/>
              <a:cs typeface="Arial" pitchFamily="34" charset="0"/>
            </a:endParaRPr>
          </a:p>
          <a:p>
            <a:pPr eaLnBrk="1" hangingPunct="1">
              <a:spcBef>
                <a:spcPct val="0"/>
              </a:spcBef>
            </a:pPr>
            <a:r>
              <a:rPr lang="en-US" altLang="en-US" smtClean="0">
                <a:latin typeface="Arial" pitchFamily="34" charset="0"/>
                <a:cs typeface="Arial" pitchFamily="34" charset="0"/>
              </a:rPr>
              <a:t>Everest, J. W., J. H. Miller, D. M. Ball, M. Patterson.  1999.  Kudzu in Alabama History, Uses, and Control. Alabama A&amp;M and Auburn Universities, Alabama Cooperative Extension System ANR-65.</a:t>
            </a:r>
          </a:p>
          <a:p>
            <a:pPr eaLnBrk="1" hangingPunct="1">
              <a:spcBef>
                <a:spcPct val="0"/>
              </a:spcBef>
            </a:pPr>
            <a:r>
              <a:rPr lang="en-US" altLang="en-US" smtClean="0">
                <a:latin typeface="Arial" pitchFamily="34" charset="0"/>
                <a:cs typeface="Arial" pitchFamily="34" charset="0"/>
              </a:rPr>
              <a:t>	Accessed 7/26/2013-</a:t>
            </a:r>
          </a:p>
          <a:p>
            <a:pPr eaLnBrk="1" hangingPunct="1">
              <a:spcBef>
                <a:spcPct val="0"/>
              </a:spcBef>
            </a:pPr>
            <a:r>
              <a:rPr lang="en-US" altLang="en-US" smtClean="0">
                <a:latin typeface="Arial" pitchFamily="34" charset="0"/>
                <a:cs typeface="Arial" pitchFamily="34" charset="0"/>
              </a:rPr>
              <a:t>	http://www.treesearch.fs.fed.us/pubs/2341</a:t>
            </a:r>
          </a:p>
          <a:p>
            <a:pPr eaLnBrk="1" hangingPunct="1">
              <a:spcBef>
                <a:spcPct val="0"/>
              </a:spcBef>
            </a:pPr>
            <a:endParaRPr lang="en-US" altLang="en-US" smtClean="0">
              <a:latin typeface="Arial" pitchFamily="34" charset="0"/>
              <a:cs typeface="Arial" pitchFamily="34" charset="0"/>
            </a:endParaRPr>
          </a:p>
          <a:p>
            <a:pPr eaLnBrk="1" hangingPunct="1">
              <a:spcBef>
                <a:spcPct val="0"/>
              </a:spcBef>
            </a:pPr>
            <a:r>
              <a:rPr lang="en-US" altLang="en-US" smtClean="0">
                <a:latin typeface="Arial" pitchFamily="34" charset="0"/>
                <a:cs typeface="Arial" pitchFamily="34" charset="0"/>
              </a:rPr>
              <a:t>Stewart, D.  2000 (October). Kudzu: Love It or Run. Smithsonian Magazine.</a:t>
            </a:r>
          </a:p>
          <a:p>
            <a:pPr eaLnBrk="1" hangingPunct="1">
              <a:spcBef>
                <a:spcPct val="0"/>
              </a:spcBef>
            </a:pPr>
            <a:r>
              <a:rPr lang="en-US" altLang="en-US" smtClean="0">
                <a:latin typeface="Arial" pitchFamily="34" charset="0"/>
                <a:cs typeface="Arial" pitchFamily="34" charset="0"/>
              </a:rPr>
              <a:t>	Accessed 7/26/2013-</a:t>
            </a:r>
          </a:p>
          <a:p>
            <a:pPr eaLnBrk="1" hangingPunct="1">
              <a:spcBef>
                <a:spcPct val="0"/>
              </a:spcBef>
            </a:pPr>
            <a:r>
              <a:rPr lang="en-US" altLang="en-US" smtClean="0">
                <a:latin typeface="Arial" pitchFamily="34" charset="0"/>
                <a:cs typeface="Arial" pitchFamily="34" charset="0"/>
              </a:rPr>
              <a:t>	http://www.smithsonianmag.com/science-nature/kudzu-abstract.html</a:t>
            </a:r>
          </a:p>
          <a:p>
            <a:pPr eaLnBrk="1" hangingPunct="1">
              <a:spcBef>
                <a:spcPct val="0"/>
              </a:spcBef>
            </a:pPr>
            <a:endParaRPr lang="en-US" altLang="en-US" smtClean="0">
              <a:latin typeface="Arial" pitchFamily="34" charset="0"/>
              <a:cs typeface="Arial" pitchFamily="34" charset="0"/>
            </a:endParaRPr>
          </a:p>
          <a:p>
            <a:pPr eaLnBrk="1" hangingPunct="1">
              <a:spcBef>
                <a:spcPct val="0"/>
              </a:spcBef>
            </a:pPr>
            <a:r>
              <a:rPr lang="en-US" altLang="en-US" smtClean="0">
                <a:latin typeface="Arial" pitchFamily="34" charset="0"/>
                <a:cs typeface="Arial" pitchFamily="34" charset="0"/>
              </a:rPr>
              <a:t>USDA PLANTS profile .  Kudzu. </a:t>
            </a:r>
          </a:p>
          <a:p>
            <a:pPr eaLnBrk="1" hangingPunct="1">
              <a:spcBef>
                <a:spcPct val="0"/>
              </a:spcBef>
            </a:pPr>
            <a:r>
              <a:rPr lang="en-US" altLang="en-US" smtClean="0">
                <a:latin typeface="Arial" pitchFamily="34" charset="0"/>
                <a:cs typeface="Arial" pitchFamily="34" charset="0"/>
              </a:rPr>
              <a:t>	Accessed 11/3/2013.</a:t>
            </a:r>
          </a:p>
          <a:p>
            <a:pPr eaLnBrk="1" hangingPunct="1">
              <a:spcBef>
                <a:spcPct val="0"/>
              </a:spcBef>
            </a:pPr>
            <a:r>
              <a:rPr lang="en-US" altLang="en-US" smtClean="0">
                <a:latin typeface="Arial" pitchFamily="34" charset="0"/>
                <a:cs typeface="Arial" pitchFamily="34" charset="0"/>
              </a:rPr>
              <a:t>	http://plants.usda.gov/core/profile?symbol=pumo</a:t>
            </a:r>
          </a:p>
          <a:p>
            <a:pPr eaLnBrk="1" hangingPunct="1">
              <a:spcBef>
                <a:spcPct val="0"/>
              </a:spcBef>
            </a:pPr>
            <a:endParaRPr lang="en-US" altLang="en-US" smtClean="0">
              <a:latin typeface="Arial" pitchFamily="34" charset="0"/>
              <a:cs typeface="Arial" pitchFamily="34" charset="0"/>
            </a:endParaRPr>
          </a:p>
          <a:p>
            <a:pPr eaLnBrk="1" hangingPunct="1">
              <a:spcBef>
                <a:spcPct val="0"/>
              </a:spcBef>
            </a:pPr>
            <a:r>
              <a:rPr lang="en-US" altLang="en-US" smtClean="0">
                <a:latin typeface="Arial" pitchFamily="34" charset="0"/>
                <a:cs typeface="Arial" pitchFamily="34" charset="0"/>
              </a:rPr>
              <a:t>USDA GRIN Taxonomy.  </a:t>
            </a:r>
          </a:p>
          <a:p>
            <a:pPr eaLnBrk="1" hangingPunct="1">
              <a:spcBef>
                <a:spcPct val="0"/>
              </a:spcBef>
            </a:pPr>
            <a:r>
              <a:rPr lang="en-US" altLang="en-US" smtClean="0">
                <a:latin typeface="Arial" pitchFamily="34" charset="0"/>
                <a:cs typeface="Arial" pitchFamily="34" charset="0"/>
              </a:rPr>
              <a:t>	Accessed 19 July 2013.</a:t>
            </a:r>
          </a:p>
          <a:p>
            <a:pPr eaLnBrk="1" hangingPunct="1">
              <a:spcBef>
                <a:spcPct val="0"/>
              </a:spcBef>
            </a:pPr>
            <a:r>
              <a:rPr lang="en-US" altLang="en-US" smtClean="0">
                <a:latin typeface="Arial" pitchFamily="34" charset="0"/>
                <a:cs typeface="Arial" pitchFamily="34" charset="0"/>
              </a:rPr>
              <a:t>	http://www.ars-grin.gov/cgi-bin/npgs/html/taxon.pl?314966</a:t>
            </a:r>
          </a:p>
          <a:p>
            <a:pPr eaLnBrk="1" hangingPunct="1">
              <a:spcBef>
                <a:spcPct val="0"/>
              </a:spcBef>
            </a:pPr>
            <a:endParaRPr lang="en-US" altLang="en-US" smtClean="0">
              <a:latin typeface="Arial" pitchFamily="34" charset="0"/>
              <a:cs typeface="Arial" pitchFamily="34" charset="0"/>
            </a:endParaRPr>
          </a:p>
          <a:p>
            <a:pPr eaLnBrk="1" hangingPunct="1">
              <a:spcBef>
                <a:spcPct val="0"/>
              </a:spcBef>
            </a:pPr>
            <a:r>
              <a:rPr lang="en-US" altLang="en-US" smtClean="0">
                <a:latin typeface="Arial" pitchFamily="34" charset="0"/>
                <a:cs typeface="Arial" pitchFamily="34" charset="0"/>
              </a:rPr>
              <a:t>USDA/Agricultural Research Service. 2009.  "Controlling Kudzu With Naturally Occurring Fungus." ScienceDaily. </a:t>
            </a:r>
          </a:p>
          <a:p>
            <a:pPr eaLnBrk="1" hangingPunct="1">
              <a:spcBef>
                <a:spcPct val="0"/>
              </a:spcBef>
            </a:pPr>
            <a:r>
              <a:rPr lang="en-US" altLang="en-US" smtClean="0">
                <a:latin typeface="Arial" pitchFamily="34" charset="0"/>
                <a:cs typeface="Arial" pitchFamily="34" charset="0"/>
              </a:rPr>
              <a:t>	Accessed 19 July 2013.</a:t>
            </a:r>
          </a:p>
          <a:p>
            <a:pPr eaLnBrk="1" hangingPunct="1">
              <a:spcBef>
                <a:spcPct val="0"/>
              </a:spcBef>
            </a:pPr>
            <a:r>
              <a:rPr lang="en-US" altLang="en-US" smtClean="0">
                <a:latin typeface="Arial" pitchFamily="34" charset="0"/>
                <a:cs typeface="Arial" pitchFamily="34" charset="0"/>
              </a:rPr>
              <a:t>	http://www.sciencedaily.com/releases/2009/07/090719185107.htm</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D240BC9-F206-4CFA-8DEE-B8E245CA580F}"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Each egg mass contains 26 to 274 eggs. The eggs are pale salmon in color with medially spaced dark bands running in a horizontal direction. They are elongate and have a truncated ring of rugged projections at one end. </a:t>
            </a:r>
          </a:p>
          <a:p>
            <a:pPr eaLnBrk="1" hangingPunct="1">
              <a:spcBef>
                <a:spcPct val="0"/>
              </a:spcBef>
            </a:pPr>
            <a:r>
              <a:rPr lang="en-US" altLang="en-US" smtClean="0"/>
              <a:t> </a:t>
            </a:r>
          </a:p>
          <a:p>
            <a:pPr eaLnBrk="1" hangingPunct="1">
              <a:spcBef>
                <a:spcPct val="0"/>
              </a:spcBef>
            </a:pPr>
            <a:r>
              <a:rPr lang="en-US" altLang="en-US" smtClean="0"/>
              <a:t>Females also deposit small brownish capsules on the underside of the egg mass (yellow arrow).  These structures are symbiont capsules containing symbiotic bacteria that are ingested by newborn nymphs to aid in nutritional development and digestion of cellulose.  This bacteria appears to allow young to survive on soybeans and other host plants such as peas, beans, and peanuts.</a:t>
            </a:r>
          </a:p>
          <a:p>
            <a:pPr eaLnBrk="1" hangingPunct="1">
              <a:spcBef>
                <a:spcPct val="0"/>
              </a:spcBef>
            </a:pPr>
            <a:r>
              <a:rPr lang="en-US" altLang="en-US" smtClean="0"/>
              <a:t> </a:t>
            </a:r>
          </a:p>
          <a:p>
            <a:pPr eaLnBrk="1" hangingPunct="1">
              <a:spcBef>
                <a:spcPct val="0"/>
              </a:spcBef>
            </a:pPr>
            <a:r>
              <a:rPr lang="en-US" altLang="en-US" smtClean="0"/>
              <a:t>Kudzu bugs have five nymphal instars that each develop in two to 56 days. Nymphs tend to have a hairy appearance and vary in color but are typically pale orange, olive green, or light brown.</a:t>
            </a:r>
          </a:p>
          <a:p>
            <a:pPr eaLnBrk="1" hangingPunct="1">
              <a:spcBef>
                <a:spcPct val="0"/>
              </a:spcBef>
            </a:pPr>
            <a:r>
              <a:rPr lang="en-US" altLang="en-US" smtClean="0"/>
              <a:t> </a:t>
            </a:r>
          </a:p>
          <a:p>
            <a:pPr eaLnBrk="1" hangingPunct="1">
              <a:spcBef>
                <a:spcPct val="0"/>
              </a:spcBef>
            </a:pPr>
            <a:r>
              <a:rPr lang="en-US" altLang="en-US" smtClean="0"/>
              <a:t>Information sources:</a:t>
            </a:r>
          </a:p>
          <a:p>
            <a:pPr eaLnBrk="1" hangingPunct="1">
              <a:spcBef>
                <a:spcPct val="0"/>
              </a:spcBef>
            </a:pPr>
            <a:r>
              <a:rPr lang="en-US" altLang="en-US" smtClean="0"/>
              <a:t>Poplin, A. and A. C. Hodges.  2012. </a:t>
            </a:r>
            <a:r>
              <a:rPr lang="es-ES" altLang="en-US" smtClean="0"/>
              <a:t>Bean Plataspid: </a:t>
            </a:r>
            <a:r>
              <a:rPr lang="es-ES" altLang="en-US" i="1" smtClean="0"/>
              <a:t>Megacopta cribraria </a:t>
            </a:r>
            <a:r>
              <a:rPr lang="es-ES" altLang="en-US" smtClean="0"/>
              <a:t>(Fabricius) (Insecta: Hemiptera: Heteroptera: Plataspidae).  </a:t>
            </a:r>
            <a:r>
              <a:rPr lang="en-US" altLang="en-US" smtClean="0"/>
              <a:t>UF &amp; FDACS/DPI.  Featured Creatures #EENY-257 </a:t>
            </a:r>
          </a:p>
          <a:p>
            <a:pPr eaLnBrk="1" hangingPunct="1">
              <a:spcBef>
                <a:spcPct val="0"/>
              </a:spcBef>
            </a:pPr>
            <a:r>
              <a:rPr lang="en-US" altLang="en-US" smtClean="0"/>
              <a:t>	Accessed 7/26/2013-</a:t>
            </a:r>
          </a:p>
          <a:p>
            <a:pPr eaLnBrk="1" hangingPunct="1">
              <a:spcBef>
                <a:spcPct val="0"/>
              </a:spcBef>
            </a:pPr>
            <a:r>
              <a:rPr lang="en-US" altLang="en-US" smtClean="0"/>
              <a:t>	http://edis.ifas.ufl.edu/in939</a:t>
            </a:r>
          </a:p>
          <a:p>
            <a:pPr eaLnBrk="1" hangingPunct="1">
              <a:spcBef>
                <a:spcPct val="0"/>
              </a:spcBef>
            </a:pPr>
            <a:endParaRPr lang="en-US" altLang="en-US" smtClean="0"/>
          </a:p>
          <a:p>
            <a:pPr eaLnBrk="1" hangingPunct="1">
              <a:spcBef>
                <a:spcPct val="0"/>
              </a:spcBef>
            </a:pPr>
            <a:r>
              <a:rPr lang="en-US" altLang="en-US" smtClean="0"/>
              <a:t>University of Georgia.  Kudzu bug.</a:t>
            </a:r>
          </a:p>
          <a:p>
            <a:pPr eaLnBrk="1" hangingPunct="1">
              <a:spcBef>
                <a:spcPct val="0"/>
              </a:spcBef>
            </a:pPr>
            <a:r>
              <a:rPr lang="en-US" altLang="en-US" smtClean="0"/>
              <a:t>	Accessed 7/26/2013-</a:t>
            </a:r>
          </a:p>
          <a:p>
            <a:pPr eaLnBrk="1" hangingPunct="1">
              <a:spcBef>
                <a:spcPct val="0"/>
              </a:spcBef>
            </a:pPr>
            <a:r>
              <a:rPr lang="en-US" altLang="en-US" smtClean="0"/>
              <a:t>	www.kudzubug.org</a:t>
            </a:r>
          </a:p>
          <a:p>
            <a:pPr eaLnBrk="1" hangingPunct="1">
              <a:spcBef>
                <a:spcPct val="0"/>
              </a:spcBef>
            </a:pPr>
            <a:r>
              <a:rPr lang="en-US" altLang="en-US" smtClean="0"/>
              <a:t> </a:t>
            </a: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C98EA46-311B-40B4-A223-D413EE29BB40}"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Adult kudzu bugs are quite small, ranging in size from 3.5 to 6 mm long (0.14 – 0.24 inches).  </a:t>
            </a:r>
          </a:p>
          <a:p>
            <a:pPr eaLnBrk="1" hangingPunct="1">
              <a:spcBef>
                <a:spcPct val="0"/>
              </a:spcBef>
            </a:pPr>
            <a:endParaRPr lang="en-US" altLang="en-US" smtClean="0"/>
          </a:p>
          <a:p>
            <a:pPr eaLnBrk="1" hangingPunct="1">
              <a:spcBef>
                <a:spcPct val="0"/>
              </a:spcBef>
            </a:pPr>
            <a:r>
              <a:rPr lang="en-US" altLang="en-US" smtClean="0"/>
              <a:t>The dorsal (back) side varies in color, but is typically light brown to olive green in color and a mottled appearance due to dark punctations (depressions) that cover their exoskeleton.  </a:t>
            </a:r>
          </a:p>
          <a:p>
            <a:pPr eaLnBrk="1" hangingPunct="1">
              <a:spcBef>
                <a:spcPct val="0"/>
              </a:spcBef>
            </a:pPr>
            <a:endParaRPr lang="en-US" altLang="en-US" smtClean="0"/>
          </a:p>
          <a:p>
            <a:pPr eaLnBrk="1" hangingPunct="1">
              <a:spcBef>
                <a:spcPct val="0"/>
              </a:spcBef>
            </a:pPr>
            <a:r>
              <a:rPr lang="en-US" altLang="en-US" smtClean="0"/>
              <a:t>Diagnostic characters of the kudzu bug include: </a:t>
            </a:r>
          </a:p>
          <a:p>
            <a:pPr eaLnBrk="1" hangingPunct="1">
              <a:spcBef>
                <a:spcPct val="0"/>
              </a:spcBef>
            </a:pPr>
            <a:r>
              <a:rPr lang="en-US" altLang="en-US" smtClean="0"/>
              <a:t>1- the elliptical plate at the center of the back, called a pseudosuture (yellow arrow)</a:t>
            </a:r>
          </a:p>
          <a:p>
            <a:pPr eaLnBrk="1" hangingPunct="1">
              <a:spcBef>
                <a:spcPct val="0"/>
              </a:spcBef>
            </a:pPr>
            <a:r>
              <a:rPr lang="en-US" altLang="en-US" smtClean="0"/>
              <a:t>2- the scutellum (posterior plate on the dorsal side of the thorax) is enlarged and covers the forewings and abdomen (red arrow) </a:t>
            </a:r>
          </a:p>
          <a:p>
            <a:pPr eaLnBrk="1" hangingPunct="1">
              <a:spcBef>
                <a:spcPct val="0"/>
              </a:spcBef>
            </a:pPr>
            <a:r>
              <a:rPr lang="en-US" altLang="en-US" smtClean="0"/>
              <a:t>3- the posterior end of the scutellum, which is truncated, or flattened (black arrow)</a:t>
            </a:r>
          </a:p>
          <a:p>
            <a:pPr eaLnBrk="1" hangingPunct="1">
              <a:spcBef>
                <a:spcPct val="0"/>
              </a:spcBef>
            </a:pPr>
            <a:r>
              <a:rPr lang="en-US" altLang="en-US" smtClean="0"/>
              <a:t> </a:t>
            </a:r>
          </a:p>
          <a:p>
            <a:pPr eaLnBrk="1" hangingPunct="1">
              <a:spcBef>
                <a:spcPct val="0"/>
              </a:spcBef>
            </a:pPr>
            <a:r>
              <a:rPr lang="en-US" altLang="en-US" smtClean="0"/>
              <a:t>Information sources:</a:t>
            </a:r>
          </a:p>
          <a:p>
            <a:pPr eaLnBrk="1" hangingPunct="1">
              <a:spcBef>
                <a:spcPct val="0"/>
              </a:spcBef>
            </a:pPr>
            <a:r>
              <a:rPr lang="en-US" altLang="en-US" smtClean="0"/>
              <a:t>Poplin, A. and A. C. Hodges.  2012. </a:t>
            </a:r>
            <a:r>
              <a:rPr lang="es-ES" altLang="en-US" smtClean="0"/>
              <a:t>Bean Plataspid: </a:t>
            </a:r>
            <a:r>
              <a:rPr lang="es-ES" altLang="en-US" i="1" smtClean="0"/>
              <a:t>Megacopta cribraria </a:t>
            </a:r>
            <a:r>
              <a:rPr lang="es-ES" altLang="en-US" smtClean="0"/>
              <a:t>(Fabricius) (Insecta: Hemiptera: Heteroptera: Plataspidae).  </a:t>
            </a:r>
            <a:r>
              <a:rPr lang="en-US" altLang="en-US" smtClean="0"/>
              <a:t>UF &amp; FDACS/DPI.  Featured Creatures #EENY-257 </a:t>
            </a:r>
          </a:p>
          <a:p>
            <a:pPr eaLnBrk="1" hangingPunct="1">
              <a:spcBef>
                <a:spcPct val="0"/>
              </a:spcBef>
            </a:pPr>
            <a:r>
              <a:rPr lang="en-US" altLang="en-US" smtClean="0"/>
              <a:t>	Accessed 7/26/2013-</a:t>
            </a:r>
          </a:p>
          <a:p>
            <a:pPr eaLnBrk="1" hangingPunct="1">
              <a:spcBef>
                <a:spcPct val="0"/>
              </a:spcBef>
            </a:pPr>
            <a:r>
              <a:rPr lang="en-US" altLang="en-US" smtClean="0"/>
              <a:t>	http://edis.ifas.ufl.edu/in939</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746E6F-70B8-43A9-A9A0-67AD727C8329}"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Kudzu bugs overwinter as adults in plant debris and behind tree bark near kudzu patches and soybean fields.  They will also overwinter in building and housing structures, where they can be nuisance pests.  </a:t>
            </a:r>
          </a:p>
          <a:p>
            <a:pPr eaLnBrk="1" hangingPunct="1">
              <a:spcBef>
                <a:spcPct val="0"/>
              </a:spcBef>
            </a:pPr>
            <a:endParaRPr lang="en-US" altLang="en-US" smtClean="0"/>
          </a:p>
          <a:p>
            <a:pPr eaLnBrk="1" hangingPunct="1">
              <a:spcBef>
                <a:spcPct val="0"/>
              </a:spcBef>
            </a:pPr>
            <a:r>
              <a:rPr lang="en-US" altLang="en-US" smtClean="0"/>
              <a:t>As temperatures increase in the spring, kudzu bugs move into kudzu or wisteria where they mate, lay eggs, and develop through 5 nymphal stages.  In Georgia, the kudzu bug can complete development from egg to adult in 6-8 weeks.  In June and July, adults produced in this new generation move to soybean plants, and during these months can become a nuisance to soybean growers, organic farmers, and home gardeners.  </a:t>
            </a:r>
          </a:p>
          <a:p>
            <a:pPr eaLnBrk="1" hangingPunct="1">
              <a:spcBef>
                <a:spcPct val="0"/>
              </a:spcBef>
            </a:pPr>
            <a:endParaRPr lang="en-US" altLang="en-US" smtClean="0"/>
          </a:p>
          <a:p>
            <a:pPr eaLnBrk="1" hangingPunct="1">
              <a:spcBef>
                <a:spcPct val="0"/>
              </a:spcBef>
            </a:pPr>
            <a:r>
              <a:rPr lang="en-US" altLang="en-US" smtClean="0"/>
              <a:t>Beginning in mid-October and lasting until late November or early December, a second peak of nuisance activity occurs when kudzu bugs migrate back to overwintering sites.</a:t>
            </a:r>
          </a:p>
          <a:p>
            <a:pPr eaLnBrk="1" hangingPunct="1">
              <a:spcBef>
                <a:spcPct val="0"/>
              </a:spcBef>
            </a:pPr>
            <a:r>
              <a:rPr lang="en-US" altLang="en-US" smtClean="0"/>
              <a:t> </a:t>
            </a:r>
          </a:p>
          <a:p>
            <a:pPr eaLnBrk="1" hangingPunct="1">
              <a:spcBef>
                <a:spcPct val="0"/>
              </a:spcBef>
            </a:pPr>
            <a:r>
              <a:rPr lang="en-US" altLang="en-US" smtClean="0"/>
              <a:t>Information sources:</a:t>
            </a:r>
          </a:p>
          <a:p>
            <a:pPr eaLnBrk="1" hangingPunct="1">
              <a:spcBef>
                <a:spcPct val="0"/>
              </a:spcBef>
            </a:pPr>
            <a:r>
              <a:rPr lang="en-US" altLang="en-US" smtClean="0"/>
              <a:t>Poplin, A. and A. C. Hodges.  2012. </a:t>
            </a:r>
            <a:r>
              <a:rPr lang="es-ES" altLang="en-US" smtClean="0"/>
              <a:t>Bean Plataspid: </a:t>
            </a:r>
            <a:r>
              <a:rPr lang="es-ES" altLang="en-US" i="1" smtClean="0"/>
              <a:t>Megacopta cribraria </a:t>
            </a:r>
            <a:r>
              <a:rPr lang="es-ES" altLang="en-US" smtClean="0"/>
              <a:t>(Fabricius) (Insecta: Hemiptera: Heteroptera: Plataspidae).  </a:t>
            </a:r>
            <a:r>
              <a:rPr lang="en-US" altLang="en-US" smtClean="0"/>
              <a:t>UF &amp; FDACS/DPI.  Featured Creatures #EENY-257 </a:t>
            </a:r>
          </a:p>
          <a:p>
            <a:pPr eaLnBrk="1" hangingPunct="1">
              <a:spcBef>
                <a:spcPct val="0"/>
              </a:spcBef>
            </a:pPr>
            <a:r>
              <a:rPr lang="en-US" altLang="en-US" smtClean="0"/>
              <a:t>	Accessed 7/26/2013-</a:t>
            </a:r>
          </a:p>
          <a:p>
            <a:pPr eaLnBrk="1" hangingPunct="1">
              <a:spcBef>
                <a:spcPct val="0"/>
              </a:spcBef>
            </a:pPr>
            <a:r>
              <a:rPr lang="en-US" altLang="en-US" smtClean="0"/>
              <a:t>	http://edis.ifas.ufl.edu/in939</a:t>
            </a:r>
          </a:p>
          <a:p>
            <a:pPr eaLnBrk="1" hangingPunct="1">
              <a:spcBef>
                <a:spcPct val="0"/>
              </a:spcBef>
            </a:pPr>
            <a:endParaRPr lang="en-US" altLang="en-US" smtClean="0"/>
          </a:p>
          <a:p>
            <a:pPr eaLnBrk="1" hangingPunct="1">
              <a:spcBef>
                <a:spcPct val="0"/>
              </a:spcBef>
            </a:pPr>
            <a:r>
              <a:rPr lang="en-US" altLang="en-US" smtClean="0"/>
              <a:t>University of Georgia.  Kudzu bug.</a:t>
            </a:r>
          </a:p>
          <a:p>
            <a:pPr eaLnBrk="1" hangingPunct="1">
              <a:spcBef>
                <a:spcPct val="0"/>
              </a:spcBef>
            </a:pPr>
            <a:r>
              <a:rPr lang="en-US" altLang="en-US" smtClean="0"/>
              <a:t>	Accessed 7/26/2013-</a:t>
            </a:r>
          </a:p>
          <a:p>
            <a:pPr eaLnBrk="1" hangingPunct="1">
              <a:spcBef>
                <a:spcPct val="0"/>
              </a:spcBef>
            </a:pPr>
            <a:r>
              <a:rPr lang="en-US" altLang="en-US" smtClean="0"/>
              <a:t>	www.kudzubug.org</a:t>
            </a:r>
          </a:p>
          <a:p>
            <a:pPr eaLnBrk="1" hangingPunct="1">
              <a:spcBef>
                <a:spcPct val="0"/>
              </a:spcBef>
            </a:pPr>
            <a:r>
              <a:rPr lang="en-US" altLang="en-US" smtClean="0"/>
              <a:t> </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F62709-97F0-40AF-83F2-6964E82CD246}"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2011, Georgia reported yield losses of nearly 50% on untreated beans.  Like other hemipterans, kudzu bugs use their piercing-sucking mouthparts to tap into the veins of plants to extract the phloem.  The subsequent injury to plants results from nutrient and water loss, rather than from a direct feeding of plant tissue.  Adults and older nymphs feed on the stems of soybeans, while smaller nymphs have been observed feeding on leaf veins. </a:t>
            </a:r>
          </a:p>
          <a:p>
            <a:pPr eaLnBrk="1" hangingPunct="1">
              <a:spcBef>
                <a:spcPct val="0"/>
              </a:spcBef>
            </a:pPr>
            <a:r>
              <a:rPr lang="en-US" altLang="en-US" smtClean="0"/>
              <a:t> </a:t>
            </a:r>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Poplin, A. and A. C. Hodges.  2012. </a:t>
            </a:r>
            <a:r>
              <a:rPr lang="es-ES" altLang="en-US" smtClean="0"/>
              <a:t>Bean Plataspid: </a:t>
            </a:r>
            <a:r>
              <a:rPr lang="es-ES" altLang="en-US" i="1" smtClean="0"/>
              <a:t>Megacopta cribraria </a:t>
            </a:r>
            <a:r>
              <a:rPr lang="es-ES" altLang="en-US" smtClean="0"/>
              <a:t>(Fabricius) (Insecta: Hemiptera: Heteroptera: Plataspidae).  </a:t>
            </a:r>
            <a:r>
              <a:rPr lang="en-US" altLang="en-US" smtClean="0"/>
              <a:t>UF &amp; FDACS/DPI.  Featured Creatures #EENY-257 </a:t>
            </a:r>
          </a:p>
          <a:p>
            <a:pPr eaLnBrk="1" hangingPunct="1">
              <a:spcBef>
                <a:spcPct val="0"/>
              </a:spcBef>
            </a:pPr>
            <a:r>
              <a:rPr lang="en-US" altLang="en-US" smtClean="0"/>
              <a:t>	Accessed 7/26/2013-</a:t>
            </a:r>
          </a:p>
          <a:p>
            <a:pPr eaLnBrk="1" hangingPunct="1">
              <a:spcBef>
                <a:spcPct val="0"/>
              </a:spcBef>
            </a:pPr>
            <a:r>
              <a:rPr lang="en-US" altLang="en-US" smtClean="0"/>
              <a:t>	http://edis.ifas.ufl.edu/in939</a:t>
            </a:r>
          </a:p>
          <a:p>
            <a:pPr eaLnBrk="1" hangingPunct="1">
              <a:spcBef>
                <a:spcPct val="0"/>
              </a:spcBef>
            </a:pPr>
            <a:r>
              <a:rPr lang="en-US" altLang="en-US" smtClean="0"/>
              <a:t>University of Georgia.  Kudzu bug.</a:t>
            </a:r>
          </a:p>
          <a:p>
            <a:pPr eaLnBrk="1" hangingPunct="1">
              <a:spcBef>
                <a:spcPct val="0"/>
              </a:spcBef>
            </a:pPr>
            <a:r>
              <a:rPr lang="en-US" altLang="en-US" smtClean="0"/>
              <a:t>	Accessed 7/26/2013-</a:t>
            </a:r>
          </a:p>
          <a:p>
            <a:pPr eaLnBrk="1" hangingPunct="1">
              <a:spcBef>
                <a:spcPct val="0"/>
              </a:spcBef>
            </a:pPr>
            <a:r>
              <a:rPr lang="en-US" altLang="en-US" smtClean="0"/>
              <a:t>	www.kudzubug.org</a:t>
            </a:r>
          </a:p>
          <a:p>
            <a:pPr eaLnBrk="1" hangingPunct="1">
              <a:spcBef>
                <a:spcPct val="0"/>
              </a:spcBef>
            </a:pPr>
            <a:r>
              <a:rPr lang="en-US" altLang="en-US" smtClean="0"/>
              <a:t> </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8EF3261-5C18-4288-B35E-8D262BCCD6BB}"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32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2A3880C-3BCB-4BA5-94F8-EB8AE3404DE5}"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9AC24D5-C2FB-4E3F-85FA-58F94E3555B3}" type="slidenum">
              <a:rPr lang="en-US"/>
              <a:pPr>
                <a:defRPr/>
              </a:pPr>
              <a:t>‹#›</a:t>
            </a:fld>
            <a:endParaRPr lang="en-US"/>
          </a:p>
        </p:txBody>
      </p:sp>
    </p:spTree>
    <p:extLst>
      <p:ext uri="{BB962C8B-B14F-4D97-AF65-F5344CB8AC3E}">
        <p14:creationId xmlns:p14="http://schemas.microsoft.com/office/powerpoint/2010/main" val="248164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38B4FE0-5D1F-44BE-B70A-321E2732663B}"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B8FA8E-6B73-40B3-AEC7-FA3F980545D7}" type="slidenum">
              <a:rPr lang="en-US"/>
              <a:pPr>
                <a:defRPr/>
              </a:pPr>
              <a:t>‹#›</a:t>
            </a:fld>
            <a:endParaRPr lang="en-US"/>
          </a:p>
        </p:txBody>
      </p:sp>
    </p:spTree>
    <p:extLst>
      <p:ext uri="{BB962C8B-B14F-4D97-AF65-F5344CB8AC3E}">
        <p14:creationId xmlns:p14="http://schemas.microsoft.com/office/powerpoint/2010/main" val="321439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6159AD4-D9D1-49EB-B04D-84D89C6B1FE2}"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6461898-B97A-4CF9-92F2-C488A2336976}" type="slidenum">
              <a:rPr lang="en-US"/>
              <a:pPr>
                <a:defRPr/>
              </a:pPr>
              <a:t>‹#›</a:t>
            </a:fld>
            <a:endParaRPr lang="en-US"/>
          </a:p>
        </p:txBody>
      </p:sp>
    </p:spTree>
    <p:extLst>
      <p:ext uri="{BB962C8B-B14F-4D97-AF65-F5344CB8AC3E}">
        <p14:creationId xmlns:p14="http://schemas.microsoft.com/office/powerpoint/2010/main" val="138827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1F2C64-A5DE-4C26-ABE1-B2C4155F7983}"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9231C0-2791-49DC-96A2-F76099423973}" type="slidenum">
              <a:rPr lang="en-US"/>
              <a:pPr>
                <a:defRPr/>
              </a:pPr>
              <a:t>‹#›</a:t>
            </a:fld>
            <a:endParaRPr lang="en-US"/>
          </a:p>
        </p:txBody>
      </p:sp>
    </p:spTree>
    <p:extLst>
      <p:ext uri="{BB962C8B-B14F-4D97-AF65-F5344CB8AC3E}">
        <p14:creationId xmlns:p14="http://schemas.microsoft.com/office/powerpoint/2010/main" val="154882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B794911-81FB-4900-BC20-76F4FDA2B3FD}"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7C1158-3249-47DE-BE13-49F2D01CBF03}" type="slidenum">
              <a:rPr lang="en-US"/>
              <a:pPr>
                <a:defRPr/>
              </a:pPr>
              <a:t>‹#›</a:t>
            </a:fld>
            <a:endParaRPr lang="en-US"/>
          </a:p>
        </p:txBody>
      </p:sp>
    </p:spTree>
    <p:extLst>
      <p:ext uri="{BB962C8B-B14F-4D97-AF65-F5344CB8AC3E}">
        <p14:creationId xmlns:p14="http://schemas.microsoft.com/office/powerpoint/2010/main" val="390178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DE94545-726D-44AD-ADC1-E4B3B917A8DD}" type="datetimeFigureOut">
              <a:rPr lang="en-US"/>
              <a:pPr>
                <a:defRPr/>
              </a:pPr>
              <a:t>4/5/2015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EFBEEB-4AE2-4C5C-A4F9-3AC1731145D9}" type="slidenum">
              <a:rPr lang="en-US"/>
              <a:pPr>
                <a:defRPr/>
              </a:pPr>
              <a:t>‹#›</a:t>
            </a:fld>
            <a:endParaRPr lang="en-US"/>
          </a:p>
        </p:txBody>
      </p:sp>
    </p:spTree>
    <p:extLst>
      <p:ext uri="{BB962C8B-B14F-4D97-AF65-F5344CB8AC3E}">
        <p14:creationId xmlns:p14="http://schemas.microsoft.com/office/powerpoint/2010/main" val="373861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5E1A0D-D395-4D05-9460-F29C9DC96ADD}" type="datetimeFigureOut">
              <a:rPr lang="en-US"/>
              <a:pPr>
                <a:defRPr/>
              </a:pPr>
              <a:t>4/5/2015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48BE59-2BB4-4ACB-B07B-8AB64D3FB65D}" type="slidenum">
              <a:rPr lang="en-US"/>
              <a:pPr>
                <a:defRPr/>
              </a:pPr>
              <a:t>‹#›</a:t>
            </a:fld>
            <a:endParaRPr lang="en-US"/>
          </a:p>
        </p:txBody>
      </p:sp>
    </p:spTree>
    <p:extLst>
      <p:ext uri="{BB962C8B-B14F-4D97-AF65-F5344CB8AC3E}">
        <p14:creationId xmlns:p14="http://schemas.microsoft.com/office/powerpoint/2010/main" val="224752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3DDAF38-2910-417A-91F6-2D33C5B3A986}" type="datetimeFigureOut">
              <a:rPr lang="en-US"/>
              <a:pPr>
                <a:defRPr/>
              </a:pPr>
              <a:t>4/5/2015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7D1344-DC6B-499A-A64E-087FB1B0BA71}" type="slidenum">
              <a:rPr lang="en-US"/>
              <a:pPr>
                <a:defRPr/>
              </a:pPr>
              <a:t>‹#›</a:t>
            </a:fld>
            <a:endParaRPr lang="en-US"/>
          </a:p>
        </p:txBody>
      </p:sp>
    </p:spTree>
    <p:extLst>
      <p:ext uri="{BB962C8B-B14F-4D97-AF65-F5344CB8AC3E}">
        <p14:creationId xmlns:p14="http://schemas.microsoft.com/office/powerpoint/2010/main" val="361276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B29A8B6-3BBA-4F74-98EB-A34A70504A5E}"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B89BA4-8DF3-4CE5-8950-0898867FF79D}" type="slidenum">
              <a:rPr lang="en-US"/>
              <a:pPr>
                <a:defRPr/>
              </a:pPr>
              <a:t>‹#›</a:t>
            </a:fld>
            <a:endParaRPr lang="en-US"/>
          </a:p>
        </p:txBody>
      </p:sp>
    </p:spTree>
    <p:extLst>
      <p:ext uri="{BB962C8B-B14F-4D97-AF65-F5344CB8AC3E}">
        <p14:creationId xmlns:p14="http://schemas.microsoft.com/office/powerpoint/2010/main" val="348429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AE4DA1-BDE8-4F81-B870-DCF6A50AB3FE}"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3670F28-5E46-459F-893F-B31528757EF7}" type="slidenum">
              <a:rPr lang="en-US"/>
              <a:pPr>
                <a:defRPr/>
              </a:pPr>
              <a:t>‹#›</a:t>
            </a:fld>
            <a:endParaRPr lang="en-US"/>
          </a:p>
        </p:txBody>
      </p:sp>
    </p:spTree>
    <p:extLst>
      <p:ext uri="{BB962C8B-B14F-4D97-AF65-F5344CB8AC3E}">
        <p14:creationId xmlns:p14="http://schemas.microsoft.com/office/powerpoint/2010/main" val="126751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57200" y="3730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Kudzu Bug</a:t>
            </a:r>
            <a:r>
              <a:rPr lang="en-US" altLang="en-US" smtClean="0"/>
              <a:t/>
            </a:r>
            <a:br>
              <a:rPr lang="en-US" altLang="en-US" smtClean="0"/>
            </a:br>
            <a:r>
              <a:rPr lang="en-US" altLang="en-US" sz="3200" i="1" smtClean="0"/>
              <a:t>Megacopta cribraria</a:t>
            </a:r>
          </a:p>
        </p:txBody>
      </p:sp>
      <p:sp>
        <p:nvSpPr>
          <p:cNvPr id="13315" name="TextBox 3"/>
          <p:cNvSpPr txBox="1">
            <a:spLocks noChangeArrowheads="1"/>
          </p:cNvSpPr>
          <p:nvPr/>
        </p:nvSpPr>
        <p:spPr bwMode="auto">
          <a:xfrm>
            <a:off x="3327400" y="5826125"/>
            <a:ext cx="2489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900"/>
              <a:t>Photo: </a:t>
            </a:r>
            <a:r>
              <a:rPr lang="en-US" altLang="en-US" sz="900" b="1">
                <a:ea typeface="Lucida Grande"/>
                <a:cs typeface="Lucida Grande"/>
              </a:rPr>
              <a:t>©</a:t>
            </a:r>
            <a:r>
              <a:rPr lang="en-US" altLang="en-US" sz="900">
                <a:ea typeface="Lucida Grande"/>
                <a:cs typeface="Lucida Grande"/>
              </a:rPr>
              <a:t>2007 </a:t>
            </a:r>
            <a:r>
              <a:rPr lang="en-US" altLang="en-US" sz="900"/>
              <a:t>Charles Lam, Wikimedia commons</a:t>
            </a:r>
          </a:p>
        </p:txBody>
      </p:sp>
      <p:pic>
        <p:nvPicPr>
          <p:cNvPr id="5" name="Picture 4" descr="800px-Megacopta_cribraria.jpg"/>
          <p:cNvPicPr>
            <a:picLocks noChangeAspect="1"/>
          </p:cNvPicPr>
          <p:nvPr/>
        </p:nvPicPr>
        <p:blipFill rotWithShape="1">
          <a:blip r:embed="rId3">
            <a:extLst>
              <a:ext uri="{28A0092B-C50C-407E-A947-70E740481C1C}">
                <a14:useLocalDpi xmlns:a14="http://schemas.microsoft.com/office/drawing/2010/main" val="0"/>
              </a:ext>
            </a:extLst>
          </a:blip>
          <a:srcRect b="10125"/>
          <a:stretch/>
        </p:blipFill>
        <p:spPr>
          <a:xfrm>
            <a:off x="1780935" y="1951867"/>
            <a:ext cx="5582130" cy="3762715"/>
          </a:xfrm>
          <a:prstGeom prst="roundRect">
            <a:avLst/>
          </a:prstGeom>
          <a:ln w="38100" cmpd="sng">
            <a:solidFill>
              <a:srgbClr val="00000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76200"/>
            <a:ext cx="8229600" cy="90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Nuisance Pest</a:t>
            </a:r>
          </a:p>
        </p:txBody>
      </p:sp>
      <p:sp>
        <p:nvSpPr>
          <p:cNvPr id="22531" name="Content Placeholder 2"/>
          <p:cNvSpPr>
            <a:spLocks noGrp="1"/>
          </p:cNvSpPr>
          <p:nvPr>
            <p:ph sz="half" idx="1"/>
          </p:nvPr>
        </p:nvSpPr>
        <p:spPr bwMode="auto">
          <a:xfrm>
            <a:off x="4724400" y="1600200"/>
            <a:ext cx="4313238"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Overwinters on houses, buildings, and vehicles</a:t>
            </a:r>
          </a:p>
          <a:p>
            <a:pPr eaLnBrk="1" hangingPunct="1"/>
            <a:endParaRPr lang="en-US" altLang="en-US" sz="1300" smtClean="0"/>
          </a:p>
          <a:p>
            <a:pPr eaLnBrk="1" hangingPunct="1"/>
            <a:r>
              <a:rPr lang="en-US" altLang="en-US" smtClean="0"/>
              <a:t>Attracted to white and yellow surfaces </a:t>
            </a:r>
          </a:p>
          <a:p>
            <a:pPr eaLnBrk="1" hangingPunct="1"/>
            <a:endParaRPr lang="en-US" altLang="en-US" sz="1300" smtClean="0"/>
          </a:p>
          <a:p>
            <a:pPr eaLnBrk="1" hangingPunct="1"/>
            <a:r>
              <a:rPr lang="en-US" altLang="en-US" smtClean="0"/>
              <a:t>Emits a pungent odor  when disturbed </a:t>
            </a:r>
            <a:endParaRPr lang="en-US" altLang="en-US" sz="1300" smtClean="0"/>
          </a:p>
          <a:p>
            <a:pPr lvl="1" eaLnBrk="1" hangingPunct="1"/>
            <a:r>
              <a:rPr lang="en-US" altLang="en-US" smtClean="0"/>
              <a:t>Staining and skin irritation </a:t>
            </a:r>
          </a:p>
          <a:p>
            <a:pPr eaLnBrk="1" hangingPunct="1"/>
            <a:endParaRPr lang="en-US" altLang="en-US" smtClean="0"/>
          </a:p>
        </p:txBody>
      </p:sp>
      <p:pic>
        <p:nvPicPr>
          <p:cNvPr id="19" name="Picture 18" descr="kudzu_2.jpg"/>
          <p:cNvPicPr>
            <a:picLocks noChangeAspect="1"/>
          </p:cNvPicPr>
          <p:nvPr/>
        </p:nvPicPr>
        <p:blipFill rotWithShape="1">
          <a:blip r:embed="rId3" cstate="print"/>
          <a:srcRect t="24871"/>
          <a:stretch/>
        </p:blipFill>
        <p:spPr>
          <a:xfrm>
            <a:off x="314692" y="4230442"/>
            <a:ext cx="3575304" cy="1920152"/>
          </a:xfrm>
          <a:prstGeom prst="roundRect">
            <a:avLst/>
          </a:prstGeom>
          <a:ln w="38100" cmpd="sng">
            <a:solidFill>
              <a:srgbClr val="000000"/>
            </a:solidFill>
          </a:ln>
        </p:spPr>
      </p:pic>
      <p:cxnSp>
        <p:nvCxnSpPr>
          <p:cNvPr id="25" name="Straight Arrow Connector 24"/>
          <p:cNvCxnSpPr/>
          <p:nvPr/>
        </p:nvCxnSpPr>
        <p:spPr>
          <a:xfrm flipH="1" flipV="1">
            <a:off x="2917825" y="4746625"/>
            <a:ext cx="2190750" cy="4445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42956" t="33385" r="24998" b="32444"/>
          <a:stretch/>
        </p:blipFill>
        <p:spPr bwMode="auto">
          <a:xfrm>
            <a:off x="314692" y="1161475"/>
            <a:ext cx="3573873" cy="2858171"/>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flipH="1">
            <a:off x="3540125" y="3071813"/>
            <a:ext cx="1184275" cy="177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536" name="TextBox 1"/>
          <p:cNvSpPr txBox="1">
            <a:spLocks noChangeArrowheads="1"/>
          </p:cNvSpPr>
          <p:nvPr/>
        </p:nvSpPr>
        <p:spPr bwMode="auto">
          <a:xfrm>
            <a:off x="5800725" y="5605463"/>
            <a:ext cx="3117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900"/>
              <a:t>Photos:</a:t>
            </a:r>
          </a:p>
          <a:p>
            <a:pPr eaLnBrk="1" hangingPunct="1"/>
            <a:r>
              <a:rPr lang="en-US" altLang="en-US" sz="900"/>
              <a:t>Jeremy Greene, Clemson University, Bugwood.org #5426287;</a:t>
            </a:r>
          </a:p>
          <a:p>
            <a:pPr eaLnBrk="1" hangingPunct="1"/>
            <a:r>
              <a:rPr lang="en-US" altLang="en-US" sz="900"/>
              <a:t>Michael Toews, University of Georgia, Bugwood.org #5455581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76200"/>
            <a:ext cx="82296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Management</a:t>
            </a:r>
          </a:p>
        </p:txBody>
      </p:sp>
      <p:sp>
        <p:nvSpPr>
          <p:cNvPr id="23555" name="Content Placeholder 8"/>
          <p:cNvSpPr>
            <a:spLocks noGrp="1"/>
          </p:cNvSpPr>
          <p:nvPr>
            <p:ph sz="half" idx="1"/>
          </p:nvPr>
        </p:nvSpPr>
        <p:spPr bwMode="auto">
          <a:xfrm>
            <a:off x="381000" y="16002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itchFamily="34" charset="0"/>
              <a:buNone/>
            </a:pPr>
            <a:endParaRPr lang="en-US" altLang="en-US" sz="2000" smtClean="0"/>
          </a:p>
          <a:p>
            <a:pPr eaLnBrk="1" hangingPunct="1">
              <a:buFont typeface="Arial" pitchFamily="34" charset="0"/>
              <a:buNone/>
            </a:pPr>
            <a:endParaRPr lang="en-US" altLang="en-US" sz="2000" smtClean="0"/>
          </a:p>
        </p:txBody>
      </p:sp>
      <p:sp>
        <p:nvSpPr>
          <p:cNvPr id="11" name="Content Placeholder 10"/>
          <p:cNvSpPr>
            <a:spLocks noGrp="1"/>
          </p:cNvSpPr>
          <p:nvPr>
            <p:ph sz="half" idx="2"/>
          </p:nvPr>
        </p:nvSpPr>
        <p:spPr>
          <a:xfrm>
            <a:off x="387350" y="1092200"/>
            <a:ext cx="4568825" cy="4905375"/>
          </a:xfrm>
        </p:spPr>
        <p:txBody>
          <a:bodyPr>
            <a:noAutofit/>
          </a:bodyPr>
          <a:lstStyle/>
          <a:p>
            <a:pPr marL="0" indent="0" eaLnBrk="1" fontAlgn="auto" hangingPunct="1">
              <a:spcAft>
                <a:spcPts val="0"/>
              </a:spcAft>
              <a:buFont typeface="Arial" pitchFamily="34" charset="0"/>
              <a:buNone/>
              <a:defRPr/>
            </a:pPr>
            <a:r>
              <a:rPr lang="en-US" dirty="0" smtClean="0"/>
              <a:t>Outside control methods:</a:t>
            </a:r>
          </a:p>
          <a:p>
            <a:pPr marL="347663" indent="-234950" eaLnBrk="1" fontAlgn="auto" hangingPunct="1">
              <a:spcAft>
                <a:spcPts val="0"/>
              </a:spcAft>
              <a:defRPr/>
            </a:pPr>
            <a:r>
              <a:rPr lang="en-US" sz="2400" dirty="0" smtClean="0"/>
              <a:t>Insecticides for temporary relief</a:t>
            </a:r>
          </a:p>
          <a:p>
            <a:pPr marL="347663" indent="-234950" eaLnBrk="1" fontAlgn="auto" hangingPunct="1">
              <a:spcAft>
                <a:spcPts val="0"/>
              </a:spcAft>
              <a:defRPr/>
            </a:pPr>
            <a:r>
              <a:rPr lang="en-US" sz="2400" dirty="0" smtClean="0"/>
              <a:t>Biological control (in progress)</a:t>
            </a:r>
          </a:p>
          <a:p>
            <a:pPr marL="0" indent="0" eaLnBrk="1" fontAlgn="auto" hangingPunct="1">
              <a:spcAft>
                <a:spcPts val="0"/>
              </a:spcAft>
              <a:buFont typeface="Arial" pitchFamily="34" charset="0"/>
              <a:buNone/>
              <a:defRPr/>
            </a:pPr>
            <a:endParaRPr lang="en-US" sz="800" dirty="0" smtClean="0"/>
          </a:p>
          <a:p>
            <a:pPr marL="0" indent="0" eaLnBrk="1" fontAlgn="auto" hangingPunct="1">
              <a:spcAft>
                <a:spcPts val="0"/>
              </a:spcAft>
              <a:buFont typeface="Arial" pitchFamily="34" charset="0"/>
              <a:buNone/>
              <a:defRPr/>
            </a:pPr>
            <a:r>
              <a:rPr lang="en-US" dirty="0" smtClean="0"/>
              <a:t>Inside control methods:</a:t>
            </a:r>
          </a:p>
          <a:p>
            <a:pPr indent="-230188" eaLnBrk="1" fontAlgn="auto" hangingPunct="1">
              <a:spcAft>
                <a:spcPts val="0"/>
              </a:spcAft>
              <a:defRPr/>
            </a:pPr>
            <a:r>
              <a:rPr lang="en-US" sz="2400" dirty="0" smtClean="0"/>
              <a:t>Properly seal all windows, doors, and small cracks.</a:t>
            </a:r>
          </a:p>
          <a:p>
            <a:pPr indent="-230188" eaLnBrk="1" fontAlgn="auto" hangingPunct="1">
              <a:spcAft>
                <a:spcPts val="0"/>
              </a:spcAft>
              <a:defRPr/>
            </a:pPr>
            <a:r>
              <a:rPr lang="en-US" sz="2400" dirty="0" smtClean="0"/>
              <a:t>Replace damaged window screens.</a:t>
            </a:r>
          </a:p>
          <a:p>
            <a:pPr indent="-230188" eaLnBrk="1" fontAlgn="auto" hangingPunct="1">
              <a:spcAft>
                <a:spcPts val="0"/>
              </a:spcAft>
              <a:defRPr/>
            </a:pPr>
            <a:r>
              <a:rPr lang="en-US" sz="2400" dirty="0" smtClean="0"/>
              <a:t>Close off all other areas (such as vents) with wire mesh or screening.</a:t>
            </a:r>
          </a:p>
        </p:txBody>
      </p:sp>
      <p:pic>
        <p:nvPicPr>
          <p:cNvPr id="23"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t="16167" b="10001"/>
          <a:stretch/>
        </p:blipFill>
        <p:spPr bwMode="auto">
          <a:xfrm>
            <a:off x="5209519" y="1600200"/>
            <a:ext cx="3680211" cy="4075742"/>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sp>
        <p:nvSpPr>
          <p:cNvPr id="23558" name="TextBox 2"/>
          <p:cNvSpPr txBox="1">
            <a:spLocks noChangeArrowheads="1"/>
          </p:cNvSpPr>
          <p:nvPr/>
        </p:nvSpPr>
        <p:spPr bwMode="auto">
          <a:xfrm>
            <a:off x="387350" y="5929313"/>
            <a:ext cx="32940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900"/>
              <a:t>Photo: Russ Ottens, University of Georgia, Bugwood.org #5475145 </a:t>
            </a:r>
          </a:p>
        </p:txBody>
      </p:sp>
      <p:sp>
        <p:nvSpPr>
          <p:cNvPr id="23559" name="TextBox 6"/>
          <p:cNvSpPr txBox="1">
            <a:spLocks noChangeArrowheads="1"/>
          </p:cNvSpPr>
          <p:nvPr/>
        </p:nvSpPr>
        <p:spPr bwMode="auto">
          <a:xfrm>
            <a:off x="5881688" y="1149350"/>
            <a:ext cx="2335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t>Kudzu bug on soybean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81000" y="76200"/>
            <a:ext cx="8382000" cy="106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Look-alikes</a:t>
            </a:r>
          </a:p>
        </p:txBody>
      </p:sp>
      <p:sp>
        <p:nvSpPr>
          <p:cNvPr id="3" name="Text Placeholder 2"/>
          <p:cNvSpPr>
            <a:spLocks noGrp="1"/>
          </p:cNvSpPr>
          <p:nvPr>
            <p:ph type="body" idx="1"/>
          </p:nvPr>
        </p:nvSpPr>
        <p:spPr>
          <a:xfrm>
            <a:off x="609600" y="1111250"/>
            <a:ext cx="2209800" cy="762000"/>
          </a:xfrm>
          <a:noFill/>
          <a:ln>
            <a:noFill/>
          </a:ln>
          <a:effectLst/>
        </p:spPr>
        <p:style>
          <a:lnRef idx="1">
            <a:schemeClr val="accent2"/>
          </a:lnRef>
          <a:fillRef idx="2">
            <a:schemeClr val="accent2"/>
          </a:fillRef>
          <a:effectRef idx="1">
            <a:schemeClr val="accent2"/>
          </a:effectRef>
          <a:fontRef idx="minor">
            <a:schemeClr val="dk1"/>
          </a:fontRef>
        </p:style>
        <p:txBody>
          <a:bodyPr>
            <a:normAutofit/>
          </a:bodyPr>
          <a:lstStyle/>
          <a:p>
            <a:pPr algn="ctr" eaLnBrk="1" fontAlgn="auto" hangingPunct="1">
              <a:spcAft>
                <a:spcPts val="0"/>
              </a:spcAft>
              <a:defRPr/>
            </a:pPr>
            <a:r>
              <a:rPr lang="en-US" sz="1800" b="0" dirty="0"/>
              <a:t>K</a:t>
            </a:r>
            <a:r>
              <a:rPr lang="en-US" sz="1800" b="0" dirty="0" smtClean="0"/>
              <a:t>udzu bug</a:t>
            </a:r>
          </a:p>
          <a:p>
            <a:pPr algn="ctr" eaLnBrk="1" fontAlgn="auto" hangingPunct="1">
              <a:spcAft>
                <a:spcPts val="0"/>
              </a:spcAft>
              <a:defRPr/>
            </a:pPr>
            <a:r>
              <a:rPr lang="en-US" sz="1500" b="0" i="1" dirty="0" err="1" smtClean="0"/>
              <a:t>Megacopta</a:t>
            </a:r>
            <a:r>
              <a:rPr lang="en-US" sz="1500" b="0" i="1" dirty="0" smtClean="0"/>
              <a:t> </a:t>
            </a:r>
            <a:r>
              <a:rPr lang="en-US" sz="1500" b="0" i="1" dirty="0" err="1" smtClean="0"/>
              <a:t>cribraria</a:t>
            </a:r>
            <a:endParaRPr lang="en-US" sz="1500" b="0" dirty="0"/>
          </a:p>
        </p:txBody>
      </p:sp>
      <p:pic>
        <p:nvPicPr>
          <p:cNvPr id="60418" name="Picture 2" descr="Nymphs on Sebastiania fruticosa - Orsilochides guttata"/>
          <p:cNvPicPr>
            <a:picLocks noGrp="1" noChangeAspect="1" noChangeArrowheads="1"/>
          </p:cNvPicPr>
          <p:nvPr>
            <p:ph sz="half" idx="2"/>
          </p:nvPr>
        </p:nvPicPr>
        <p:blipFill>
          <a:blip r:embed="rId3" cstate="print"/>
          <a:srcRect l="6173" t="11168"/>
          <a:stretch>
            <a:fillRect/>
          </a:stretch>
        </p:blipFill>
        <p:spPr bwMode="auto">
          <a:xfrm rot="16200000">
            <a:off x="2834547" y="2498299"/>
            <a:ext cx="3474906" cy="2590800"/>
          </a:xfrm>
          <a:prstGeom prst="roundRect">
            <a:avLst/>
          </a:prstGeom>
          <a:ln w="38100">
            <a:solidFill>
              <a:schemeClr val="tx1"/>
            </a:solidFill>
          </a:ln>
        </p:spPr>
      </p:pic>
      <p:sp>
        <p:nvSpPr>
          <p:cNvPr id="4" name="Text Placeholder 3"/>
          <p:cNvSpPr>
            <a:spLocks noGrp="1"/>
          </p:cNvSpPr>
          <p:nvPr>
            <p:ph type="body" sz="quarter" idx="3"/>
          </p:nvPr>
        </p:nvSpPr>
        <p:spPr>
          <a:xfrm>
            <a:off x="3429000" y="1111250"/>
            <a:ext cx="2209800" cy="762000"/>
          </a:xfrm>
          <a:noFill/>
          <a:ln>
            <a:noFill/>
          </a:ln>
          <a:effectLst/>
        </p:spPr>
        <p:style>
          <a:lnRef idx="1">
            <a:schemeClr val="accent3"/>
          </a:lnRef>
          <a:fillRef idx="2">
            <a:schemeClr val="accent3"/>
          </a:fillRef>
          <a:effectRef idx="1">
            <a:schemeClr val="accent3"/>
          </a:effectRef>
          <a:fontRef idx="minor">
            <a:schemeClr val="dk1"/>
          </a:fontRef>
        </p:style>
        <p:txBody>
          <a:bodyPr>
            <a:normAutofit/>
          </a:bodyPr>
          <a:lstStyle/>
          <a:p>
            <a:pPr algn="ctr" eaLnBrk="1" fontAlgn="auto" hangingPunct="1">
              <a:spcAft>
                <a:spcPts val="0"/>
              </a:spcAft>
              <a:defRPr/>
            </a:pPr>
            <a:r>
              <a:rPr lang="en-US" sz="1800" b="0" dirty="0"/>
              <a:t>S</a:t>
            </a:r>
            <a:r>
              <a:rPr lang="en-US" sz="1800" b="0" dirty="0" smtClean="0"/>
              <a:t>hield-backed bug</a:t>
            </a:r>
          </a:p>
          <a:p>
            <a:pPr algn="ctr" eaLnBrk="1" fontAlgn="auto" hangingPunct="1">
              <a:spcAft>
                <a:spcPts val="0"/>
              </a:spcAft>
              <a:defRPr/>
            </a:pPr>
            <a:r>
              <a:rPr lang="en-US" sz="1500" b="0" i="1" dirty="0" err="1" smtClean="0"/>
              <a:t>Orsilochides</a:t>
            </a:r>
            <a:r>
              <a:rPr lang="en-US" sz="1500" b="0" i="1" dirty="0" smtClean="0"/>
              <a:t> </a:t>
            </a:r>
            <a:r>
              <a:rPr lang="en-US" sz="1500" b="0" i="1" dirty="0" err="1" smtClean="0"/>
              <a:t>guttata</a:t>
            </a:r>
            <a:endParaRPr lang="en-US" sz="1500" b="0" i="1" dirty="0"/>
          </a:p>
        </p:txBody>
      </p:sp>
      <p:sp>
        <p:nvSpPr>
          <p:cNvPr id="8" name="Text Placeholder 3"/>
          <p:cNvSpPr txBox="1">
            <a:spLocks/>
          </p:cNvSpPr>
          <p:nvPr/>
        </p:nvSpPr>
        <p:spPr>
          <a:xfrm>
            <a:off x="6324600" y="1163638"/>
            <a:ext cx="2209800" cy="762000"/>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nchor="ctr"/>
          <a:lstStyle/>
          <a:p>
            <a:pPr marL="45720" algn="ctr" defTabSz="914400" fontAlgn="auto">
              <a:spcBef>
                <a:spcPts val="300"/>
              </a:spcBef>
              <a:spcAft>
                <a:spcPts val="0"/>
              </a:spcAft>
              <a:buClr>
                <a:schemeClr val="accent3"/>
              </a:buClr>
              <a:buFont typeface="Georgia"/>
              <a:buNone/>
              <a:defRPr/>
            </a:pPr>
            <a:r>
              <a:rPr lang="en-US" dirty="0" err="1">
                <a:solidFill>
                  <a:schemeClr val="tx1"/>
                </a:solidFill>
              </a:rPr>
              <a:t>Thyreocorid</a:t>
            </a:r>
            <a:endParaRPr lang="en-US" dirty="0">
              <a:solidFill>
                <a:schemeClr val="tx1"/>
              </a:solidFill>
            </a:endParaRPr>
          </a:p>
          <a:p>
            <a:pPr marL="45720" algn="ctr" defTabSz="914400" fontAlgn="auto">
              <a:spcBef>
                <a:spcPts val="300"/>
              </a:spcBef>
              <a:spcAft>
                <a:spcPts val="0"/>
              </a:spcAft>
              <a:buClr>
                <a:schemeClr val="accent3"/>
              </a:buClr>
              <a:buFont typeface="Georgia"/>
              <a:buNone/>
              <a:defRPr/>
            </a:pPr>
            <a:r>
              <a:rPr lang="en-US" sz="1500" i="1" dirty="0" err="1">
                <a:solidFill>
                  <a:schemeClr val="tx1"/>
                </a:solidFill>
              </a:rPr>
              <a:t>Galgupha</a:t>
            </a:r>
            <a:r>
              <a:rPr lang="en-US" sz="1500" i="1" dirty="0">
                <a:solidFill>
                  <a:schemeClr val="tx1"/>
                </a:solidFill>
              </a:rPr>
              <a:t> </a:t>
            </a:r>
            <a:r>
              <a:rPr lang="en-US" sz="1500" i="1" dirty="0" err="1">
                <a:solidFill>
                  <a:schemeClr val="tx1"/>
                </a:solidFill>
              </a:rPr>
              <a:t>ovalis</a:t>
            </a:r>
            <a:endParaRPr lang="en-US" sz="1500" dirty="0">
              <a:solidFill>
                <a:schemeClr val="tx1"/>
              </a:solidFill>
            </a:endParaRPr>
          </a:p>
        </p:txBody>
      </p:sp>
      <p:pic>
        <p:nvPicPr>
          <p:cNvPr id="11" name="Content Placeholder 4" descr="megacopta cribraria_adult.jpg"/>
          <p:cNvPicPr>
            <a:picLocks noChangeAspect="1"/>
          </p:cNvPicPr>
          <p:nvPr/>
        </p:nvPicPr>
        <p:blipFill>
          <a:blip r:embed="rId4" cstate="print"/>
          <a:srcRect l="9003" t="2000" r="14473" b="6000"/>
          <a:stretch>
            <a:fillRect/>
          </a:stretch>
        </p:blipFill>
        <p:spPr>
          <a:xfrm>
            <a:off x="381000" y="2025952"/>
            <a:ext cx="2590800" cy="3505200"/>
          </a:xfrm>
          <a:prstGeom prst="roundRect">
            <a:avLst/>
          </a:prstGeom>
          <a:ln w="38100" cmpd="sng">
            <a:solidFill>
              <a:schemeClr val="tx1"/>
            </a:solidFill>
          </a:ln>
        </p:spPr>
      </p:pic>
      <p:pic>
        <p:nvPicPr>
          <p:cNvPr id="60420" name="Picture 4" descr="http://www.biodiversity.ubc.ca/entomology_photos/Heteroptera/Thyreocoridae/%20Galgupha%20ovalis%20(1dorsal)%20.jpg"/>
          <p:cNvPicPr>
            <a:picLocks noChangeAspect="1" noChangeArrowheads="1"/>
          </p:cNvPicPr>
          <p:nvPr/>
        </p:nvPicPr>
        <p:blipFill>
          <a:blip r:embed="rId5" cstate="print"/>
          <a:srcRect l="3872" t="7702" r="7078" b="4573"/>
          <a:stretch>
            <a:fillRect/>
          </a:stretch>
        </p:blipFill>
        <p:spPr bwMode="auto">
          <a:xfrm rot="5400000">
            <a:off x="5715000" y="2483152"/>
            <a:ext cx="3505200" cy="2590800"/>
          </a:xfrm>
          <a:prstGeom prst="roundRect">
            <a:avLst/>
          </a:prstGeom>
          <a:noFill/>
          <a:ln w="38100" cmpd="sng">
            <a:solidFill>
              <a:schemeClr val="tx1"/>
            </a:solidFill>
          </a:ln>
        </p:spPr>
      </p:pic>
      <p:sp>
        <p:nvSpPr>
          <p:cNvPr id="24585" name="TextBox 4"/>
          <p:cNvSpPr txBox="1">
            <a:spLocks noChangeArrowheads="1"/>
          </p:cNvSpPr>
          <p:nvPr/>
        </p:nvSpPr>
        <p:spPr bwMode="auto">
          <a:xfrm>
            <a:off x="381000" y="5648325"/>
            <a:ext cx="64944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900"/>
              <a:t>Photos: Lilyconnor, wiki.bugwood.org; bugguide.net; Don Griffiths, Spencer Entomological Collection, Beaty Biodiversity Museum, UBC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603" name="Title 1"/>
          <p:cNvSpPr>
            <a:spLocks noGrp="1"/>
          </p:cNvSpPr>
          <p:nvPr>
            <p:ph type="title"/>
          </p:nvPr>
        </p:nvSpPr>
        <p:spPr bwMode="auto">
          <a:xfrm>
            <a:off x="457200" y="2619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Authors</a:t>
            </a:r>
          </a:p>
        </p:txBody>
      </p:sp>
      <p:sp>
        <p:nvSpPr>
          <p:cNvPr id="25604" name="Content Placeholder 2"/>
          <p:cNvSpPr>
            <a:spLocks noGrp="1"/>
          </p:cNvSpPr>
          <p:nvPr>
            <p:ph idx="1"/>
          </p:nvPr>
        </p:nvSpPr>
        <p:spPr bwMode="auto">
          <a:xfrm>
            <a:off x="685800" y="1350963"/>
            <a:ext cx="8229600" cy="460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en-US" altLang="en-US" smtClean="0">
                <a:ea typeface="Calibri" pitchFamily="34" charset="0"/>
                <a:cs typeface="Calibri" pitchFamily="34" charset="0"/>
              </a:rPr>
              <a:t>Ashley V. Poplin, M.S.</a:t>
            </a:r>
          </a:p>
          <a:p>
            <a:pPr marL="0" indent="0" eaLnBrk="1" hangingPunct="1">
              <a:lnSpc>
                <a:spcPct val="90000"/>
              </a:lnSpc>
              <a:buFontTx/>
              <a:buNone/>
            </a:pPr>
            <a:r>
              <a:rPr lang="en-US" altLang="en-US" sz="2800" smtClean="0">
                <a:ea typeface="Calibri" pitchFamily="34" charset="0"/>
                <a:cs typeface="Calibri" pitchFamily="34" charset="0"/>
              </a:rPr>
              <a:t>Department of Entomology and Nematology, University of Florida</a:t>
            </a:r>
          </a:p>
          <a:p>
            <a:pPr marL="0" indent="0" eaLnBrk="1" hangingPunct="1">
              <a:lnSpc>
                <a:spcPct val="90000"/>
              </a:lnSpc>
              <a:buFontTx/>
              <a:buNone/>
            </a:pPr>
            <a:endParaRPr lang="en-US" altLang="en-US" sz="800" smtClean="0">
              <a:ea typeface="Calibri" pitchFamily="34" charset="0"/>
              <a:cs typeface="Calibri" pitchFamily="34" charset="0"/>
            </a:endParaRPr>
          </a:p>
          <a:p>
            <a:pPr marL="0" indent="0" eaLnBrk="1" hangingPunct="1">
              <a:lnSpc>
                <a:spcPct val="90000"/>
              </a:lnSpc>
              <a:buFontTx/>
              <a:buNone/>
            </a:pPr>
            <a:r>
              <a:rPr lang="en-US" altLang="en-US" smtClean="0">
                <a:ea typeface="Calibri" pitchFamily="34" charset="0"/>
                <a:cs typeface="Calibri" pitchFamily="34" charset="0"/>
              </a:rPr>
              <a:t>Matthew D. Smith, Ph.D. </a:t>
            </a:r>
          </a:p>
          <a:p>
            <a:pPr marL="0" indent="0" eaLnBrk="1" hangingPunct="1">
              <a:lnSpc>
                <a:spcPct val="90000"/>
              </a:lnSpc>
              <a:buFontTx/>
              <a:buNone/>
            </a:pPr>
            <a:r>
              <a:rPr lang="en-US" altLang="en-US" sz="2800" smtClean="0">
                <a:ea typeface="Calibri" pitchFamily="34" charset="0"/>
                <a:cs typeface="Calibri" pitchFamily="34" charset="0"/>
              </a:rPr>
              <a:t>Postdoctoral Associate, Department of Entomology and Nematology, University of Florida</a:t>
            </a:r>
          </a:p>
          <a:p>
            <a:pPr marL="0" indent="0" eaLnBrk="1" hangingPunct="1">
              <a:lnSpc>
                <a:spcPct val="90000"/>
              </a:lnSpc>
              <a:buFontTx/>
              <a:buNone/>
            </a:pPr>
            <a:endParaRPr lang="en-US" altLang="en-US" sz="900" smtClean="0">
              <a:ea typeface="MS PGothic" pitchFamily="34" charset="-128"/>
              <a:cs typeface="Calibri" pitchFamily="34" charset="0"/>
            </a:endParaRPr>
          </a:p>
          <a:p>
            <a:pPr marL="0" indent="0" eaLnBrk="1" hangingPunct="1">
              <a:lnSpc>
                <a:spcPct val="90000"/>
              </a:lnSpc>
              <a:buFontTx/>
              <a:buNone/>
            </a:pPr>
            <a:r>
              <a:rPr lang="en-US" altLang="en-US" smtClean="0">
                <a:ea typeface="MS PGothic" pitchFamily="34" charset="-128"/>
                <a:cs typeface="Calibri" pitchFamily="34" charset="0"/>
              </a:rPr>
              <a:t>Amanda Hodges, Ph.D.</a:t>
            </a:r>
          </a:p>
          <a:p>
            <a:pPr marL="0" indent="0" eaLnBrk="1" hangingPunct="1">
              <a:lnSpc>
                <a:spcPct val="90000"/>
              </a:lnSpc>
              <a:buFont typeface="Arial" pitchFamily="34" charset="0"/>
              <a:buNone/>
            </a:pPr>
            <a:r>
              <a:rPr lang="en-US" altLang="en-US" sz="2800" smtClean="0">
                <a:ea typeface="MS PGothic" pitchFamily="34" charset="-128"/>
                <a:cs typeface="Calibri" pitchFamily="34" charset="0"/>
              </a:rPr>
              <a:t>Associate Extension Scientist, Department of Entomology and Nematology, University of Florida </a:t>
            </a:r>
          </a:p>
          <a:p>
            <a:pPr marL="0" indent="0" eaLnBrk="1" hangingPunct="1">
              <a:lnSpc>
                <a:spcPct val="90000"/>
              </a:lnSpc>
              <a:buFontTx/>
              <a:buNone/>
            </a:pPr>
            <a:endParaRPr lang="en-US" altLang="en-US" sz="2800" smtClean="0">
              <a:ea typeface="Calibri" pitchFamily="34" charset="0"/>
              <a:cs typeface="Calibri" pitchFamily="34" charset="0"/>
            </a:endParaRPr>
          </a:p>
          <a:p>
            <a:pPr marL="0" indent="0" eaLnBrk="1" hangingPunct="1">
              <a:lnSpc>
                <a:spcPct val="90000"/>
              </a:lnSpc>
              <a:buFontTx/>
              <a:buNone/>
            </a:pPr>
            <a:endParaRPr lang="en-US" altLang="en-US" sz="2800" smtClean="0">
              <a:ea typeface="MS PGothic"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94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Editors</a:t>
            </a:r>
          </a:p>
        </p:txBody>
      </p:sp>
      <p:sp>
        <p:nvSpPr>
          <p:cNvPr id="5" name="Content Placeholder 2"/>
          <p:cNvSpPr txBox="1">
            <a:spLocks/>
          </p:cNvSpPr>
          <p:nvPr/>
        </p:nvSpPr>
        <p:spPr>
          <a:xfrm>
            <a:off x="609600" y="1371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dirty="0" smtClean="0">
                <a:ea typeface="ＭＳ Ｐゴシック" pitchFamily="34" charset="-128"/>
                <a:cs typeface="Calibri"/>
              </a:rPr>
              <a:t>Stephanie </a:t>
            </a:r>
            <a:r>
              <a:rPr lang="en-US" dirty="0">
                <a:ea typeface="ＭＳ Ｐゴシック" pitchFamily="34" charset="-128"/>
                <a:cs typeface="Calibri"/>
              </a:rPr>
              <a:t>Stocks, M.S.</a:t>
            </a:r>
          </a:p>
          <a:p>
            <a:pPr marL="454025" indent="0" fontAlgn="auto">
              <a:spcAft>
                <a:spcPts val="0"/>
              </a:spcAft>
              <a:buFont typeface="Arial" pitchFamily="34" charset="0"/>
              <a:buNone/>
              <a:defRPr/>
            </a:pPr>
            <a:r>
              <a:rPr lang="en-US" sz="2800" dirty="0">
                <a:ea typeface="ＭＳ Ｐゴシック" pitchFamily="34" charset="-128"/>
                <a:cs typeface="Calibri"/>
              </a:rPr>
              <a:t>Assistant-In, Extension Scientist, Department of Entomology and Nematology, University of Florida </a:t>
            </a:r>
          </a:p>
          <a:p>
            <a:pPr marL="0" indent="0" fontAlgn="auto">
              <a:spcAft>
                <a:spcPts val="0"/>
              </a:spcAft>
              <a:buFont typeface="Arial" pitchFamily="34" charset="0"/>
              <a:buNone/>
              <a:defRPr/>
            </a:pPr>
            <a:endParaRPr lang="en-US" sz="1200" dirty="0" smtClean="0">
              <a:ea typeface="ＭＳ Ｐゴシック" pitchFamily="34" charset="-128"/>
              <a:cs typeface="Calibri"/>
            </a:endParaRPr>
          </a:p>
          <a:p>
            <a:pPr marL="0" indent="0" fontAlgn="auto">
              <a:spcAft>
                <a:spcPts val="0"/>
              </a:spcAft>
              <a:buFont typeface="Arial" pitchFamily="34" charset="0"/>
              <a:buNone/>
              <a:defRPr/>
            </a:pPr>
            <a:endParaRPr lang="en-US" sz="1200" dirty="0" smtClean="0">
              <a:cs typeface="Calibri"/>
            </a:endParaRPr>
          </a:p>
          <a:p>
            <a:pPr marL="0" indent="0" fontAlgn="auto">
              <a:spcAft>
                <a:spcPts val="0"/>
              </a:spcAft>
              <a:buFont typeface="Arial" pitchFamily="34" charset="0"/>
              <a:buNone/>
              <a:defRPr/>
            </a:pPr>
            <a:r>
              <a:rPr lang="en-US" dirty="0" err="1">
                <a:ea typeface="ＭＳ Ｐゴシック" pitchFamily="34" charset="-128"/>
                <a:cs typeface="Calibri"/>
              </a:rPr>
              <a:t>Keumchul</a:t>
            </a:r>
            <a:r>
              <a:rPr lang="en-US" dirty="0">
                <a:ea typeface="ＭＳ Ｐゴシック" pitchFamily="34" charset="-128"/>
                <a:cs typeface="Calibri"/>
              </a:rPr>
              <a:t> Shin, M.S.</a:t>
            </a:r>
          </a:p>
          <a:p>
            <a:pPr marL="454025" indent="0" fontAlgn="auto">
              <a:spcAft>
                <a:spcPts val="0"/>
              </a:spcAft>
              <a:buFont typeface="Arial" pitchFamily="34" charset="0"/>
              <a:buNone/>
              <a:defRPr/>
            </a:pPr>
            <a:r>
              <a:rPr lang="en-US" sz="2800" dirty="0">
                <a:ea typeface="ＭＳ Ｐゴシック" pitchFamily="34" charset="-128"/>
                <a:cs typeface="Calibri"/>
              </a:rPr>
              <a:t>Graduate student, Doctor of  Plant medicine program, University of Florida</a:t>
            </a:r>
          </a:p>
          <a:p>
            <a:pPr marL="0" indent="0" fontAlgn="auto">
              <a:spcAft>
                <a:spcPts val="0"/>
              </a:spcAft>
              <a:buFont typeface="Arial" pitchFamily="34" charset="0"/>
              <a:buNone/>
              <a:defRPr/>
            </a:pPr>
            <a:endParaRPr lang="en-US" dirty="0" smtClean="0">
              <a:cs typeface="Calibri"/>
            </a:endParaRPr>
          </a:p>
          <a:p>
            <a:pPr marL="0" indent="0" fontAlgn="auto">
              <a:spcAft>
                <a:spcPts val="0"/>
              </a:spcAft>
              <a:buFont typeface="Arial" pitchFamily="34" charset="0"/>
              <a:buNone/>
              <a:defRPr/>
            </a:pPr>
            <a:endParaRPr lang="en-US" dirty="0">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Reviewers</a:t>
            </a:r>
          </a:p>
        </p:txBody>
      </p:sp>
      <p:sp>
        <p:nvSpPr>
          <p:cNvPr id="4" name="Content Placeholder 2"/>
          <p:cNvSpPr txBox="1">
            <a:spLocks/>
          </p:cNvSpPr>
          <p:nvPr/>
        </p:nvSpPr>
        <p:spPr>
          <a:xfrm>
            <a:off x="685800" y="1350963"/>
            <a:ext cx="8229600" cy="46005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Tx/>
              <a:buNone/>
              <a:defRPr/>
            </a:pPr>
            <a:r>
              <a:rPr lang="en-US" dirty="0">
                <a:cs typeface="Calibri"/>
              </a:rPr>
              <a:t>Brad Danner, B.S.</a:t>
            </a:r>
          </a:p>
          <a:p>
            <a:pPr marL="0" indent="0" fontAlgn="auto">
              <a:spcAft>
                <a:spcPts val="0"/>
              </a:spcAft>
              <a:buFontTx/>
              <a:buNone/>
              <a:defRPr/>
            </a:pPr>
            <a:r>
              <a:rPr lang="en-US" dirty="0">
                <a:cs typeface="Calibri"/>
              </a:rPr>
              <a:t>	</a:t>
            </a:r>
            <a:r>
              <a:rPr lang="en-US" sz="3000" dirty="0">
                <a:cs typeface="Calibri"/>
              </a:rPr>
              <a:t>Pest Survey Specialist, Cooperative Agricultural 	Pest 	Survey Program</a:t>
            </a:r>
          </a:p>
          <a:p>
            <a:pPr marL="450850" indent="0" fontAlgn="auto">
              <a:spcAft>
                <a:spcPts val="0"/>
              </a:spcAft>
              <a:buFontTx/>
              <a:buNone/>
              <a:defRPr/>
            </a:pPr>
            <a:endParaRPr lang="en-US" sz="800" dirty="0" smtClean="0">
              <a:cs typeface="Calibri"/>
            </a:endParaRPr>
          </a:p>
          <a:p>
            <a:pPr marL="461963" indent="-461963" fontAlgn="auto">
              <a:spcAft>
                <a:spcPts val="0"/>
              </a:spcAft>
              <a:buFontTx/>
              <a:buNone/>
              <a:defRPr/>
            </a:pPr>
            <a:r>
              <a:rPr lang="en-US" dirty="0">
                <a:cs typeface="Calibri"/>
              </a:rPr>
              <a:t>Andrew </a:t>
            </a:r>
            <a:r>
              <a:rPr lang="en-US" dirty="0" err="1">
                <a:cs typeface="Calibri"/>
              </a:rPr>
              <a:t>Derksen</a:t>
            </a:r>
            <a:r>
              <a:rPr lang="en-US" dirty="0" smtClean="0">
                <a:ea typeface="ＭＳ Ｐゴシック" pitchFamily="34" charset="-128"/>
                <a:cs typeface="Calibri"/>
              </a:rPr>
              <a:t>, M.S.</a:t>
            </a:r>
            <a:endParaRPr lang="en-US" dirty="0">
              <a:ea typeface="ＭＳ Ｐゴシック" pitchFamily="34" charset="-128"/>
              <a:cs typeface="Calibri"/>
            </a:endParaRPr>
          </a:p>
          <a:p>
            <a:pPr marL="461963" indent="-461963" fontAlgn="auto">
              <a:spcAft>
                <a:spcPts val="0"/>
              </a:spcAft>
              <a:buFont typeface="Arial"/>
              <a:buNone/>
              <a:defRPr/>
            </a:pPr>
            <a:r>
              <a:rPr lang="en-US" dirty="0">
                <a:cs typeface="Calibri"/>
              </a:rPr>
              <a:t>	</a:t>
            </a:r>
            <a:r>
              <a:rPr lang="en-US" sz="2800" dirty="0" smtClean="0">
                <a:cs typeface="Calibri"/>
              </a:rPr>
              <a:t>Pest Survey Scientist, Florida Department of Agriculture and Consumer Services, Division of Plant Industry</a:t>
            </a:r>
            <a:endParaRPr lang="en-US" sz="2800" dirty="0">
              <a:cs typeface="Calibri"/>
            </a:endParaRPr>
          </a:p>
          <a:p>
            <a:pPr marL="461963" indent="0" fontAlgn="auto">
              <a:spcAft>
                <a:spcPts val="0"/>
              </a:spcAft>
              <a:buFontTx/>
              <a:buNone/>
              <a:defRPr/>
            </a:pPr>
            <a:endParaRPr lang="en-US" sz="900" dirty="0" smtClean="0">
              <a:ea typeface="ＭＳ Ｐゴシック" pitchFamily="34" charset="-128"/>
              <a:cs typeface="Calibri"/>
            </a:endParaRPr>
          </a:p>
          <a:p>
            <a:pPr marL="461963" indent="-461963" fontAlgn="auto">
              <a:spcAft>
                <a:spcPts val="0"/>
              </a:spcAft>
              <a:buFontTx/>
              <a:buNone/>
              <a:defRPr/>
            </a:pPr>
            <a:r>
              <a:rPr lang="en-US" dirty="0" err="1" smtClean="0">
                <a:ea typeface="ＭＳ Ｐゴシック" pitchFamily="34" charset="-128"/>
                <a:cs typeface="Calibri"/>
              </a:rPr>
              <a:t>Smriti</a:t>
            </a:r>
            <a:r>
              <a:rPr lang="en-US" dirty="0" smtClean="0">
                <a:ea typeface="ＭＳ Ｐゴシック" pitchFamily="34" charset="-128"/>
                <a:cs typeface="Calibri"/>
              </a:rPr>
              <a:t> </a:t>
            </a:r>
            <a:r>
              <a:rPr lang="en-US" dirty="0" err="1" smtClean="0">
                <a:ea typeface="ＭＳ Ｐゴシック" pitchFamily="34" charset="-128"/>
                <a:cs typeface="Calibri"/>
              </a:rPr>
              <a:t>Bhotika</a:t>
            </a:r>
            <a:r>
              <a:rPr lang="en-US" dirty="0" smtClean="0">
                <a:ea typeface="ＭＳ Ｐゴシック" pitchFamily="34" charset="-128"/>
                <a:cs typeface="Calibri"/>
              </a:rPr>
              <a:t>, Ph.D.</a:t>
            </a:r>
            <a:endParaRPr lang="en-US" dirty="0">
              <a:ea typeface="ＭＳ Ｐゴシック" pitchFamily="34" charset="-128"/>
              <a:cs typeface="Calibri"/>
            </a:endParaRPr>
          </a:p>
          <a:p>
            <a:pPr marL="461963" indent="-461963" fontAlgn="auto">
              <a:spcAft>
                <a:spcPts val="0"/>
              </a:spcAft>
              <a:buFont typeface="Arial"/>
              <a:buNone/>
              <a:defRPr/>
            </a:pPr>
            <a:r>
              <a:rPr lang="en-US" sz="2800" dirty="0" smtClean="0">
                <a:cs typeface="Calibri"/>
              </a:rPr>
              <a:t>	Postdoctoral </a:t>
            </a:r>
            <a:r>
              <a:rPr lang="en-US" sz="2800" dirty="0">
                <a:cs typeface="Calibri"/>
              </a:rPr>
              <a:t>Associate, Department of Entomology and Nematology, University of Florida</a:t>
            </a:r>
          </a:p>
          <a:p>
            <a:pPr marL="461963" indent="-461963" fontAlgn="auto">
              <a:spcAft>
                <a:spcPts val="0"/>
              </a:spcAft>
              <a:buFontTx/>
              <a:buNone/>
              <a:defRPr/>
            </a:pPr>
            <a:endParaRPr lang="en-US" dirty="0" smtClean="0">
              <a:ea typeface="ＭＳ Ｐゴシック" pitchFamily="34" charset="-128"/>
              <a:cs typeface="Calibri"/>
            </a:endParaRPr>
          </a:p>
          <a:p>
            <a:pPr marL="0" indent="0" fontAlgn="auto">
              <a:spcAft>
                <a:spcPts val="0"/>
              </a:spcAft>
              <a:buFontTx/>
              <a:buNone/>
              <a:defRPr/>
            </a:pPr>
            <a:endParaRPr lang="en-US" sz="2800" dirty="0" smtClean="0">
              <a:ea typeface="ＭＳ Ｐゴシック" pitchFamily="34" charset="-128"/>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Collaborating Agencies </a:t>
            </a:r>
          </a:p>
        </p:txBody>
      </p:sp>
      <p:sp>
        <p:nvSpPr>
          <p:cNvPr id="28675" name="TextBox 3"/>
          <p:cNvSpPr txBox="1">
            <a:spLocks noChangeArrowheads="1"/>
          </p:cNvSpPr>
          <p:nvPr/>
        </p:nvSpPr>
        <p:spPr bwMode="auto">
          <a:xfrm>
            <a:off x="280988" y="1262063"/>
            <a:ext cx="8620125"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300"/>
              </a:spcAft>
              <a:buFont typeface="Arial" pitchFamily="34" charset="0"/>
              <a:buChar char="•"/>
            </a:pPr>
            <a:r>
              <a:rPr lang="en-US" altLang="en-US" sz="2800"/>
              <a:t>U.S. Department of Agriculture Animal and Plant Health Inspection Service (USDA-APHIS)</a:t>
            </a:r>
          </a:p>
          <a:p>
            <a:pPr eaLnBrk="1" hangingPunct="1">
              <a:spcAft>
                <a:spcPts val="300"/>
              </a:spcAft>
              <a:buFont typeface="Arial" pitchFamily="34" charset="0"/>
              <a:buChar char="•"/>
            </a:pPr>
            <a:r>
              <a:rPr lang="en-US" altLang="en-US" sz="2800"/>
              <a:t>Cooperative Agricultural Pest Survey Program (CAPS)</a:t>
            </a:r>
          </a:p>
          <a:p>
            <a:pPr eaLnBrk="1" hangingPunct="1">
              <a:spcAft>
                <a:spcPts val="300"/>
              </a:spcAft>
              <a:buFont typeface="Arial" pitchFamily="34" charset="0"/>
              <a:buChar char="•"/>
            </a:pPr>
            <a:r>
              <a:rPr lang="en-US" altLang="en-US" sz="2800"/>
              <a:t>Florida Department of Agriculture and Consumer Services (FDACS)</a:t>
            </a:r>
          </a:p>
          <a:p>
            <a:pPr eaLnBrk="1" hangingPunct="1">
              <a:spcAft>
                <a:spcPts val="300"/>
              </a:spcAft>
              <a:buFont typeface="Arial" pitchFamily="34" charset="0"/>
              <a:buChar char="•"/>
            </a:pPr>
            <a:r>
              <a:rPr lang="en-US" altLang="en-US" sz="2800"/>
              <a:t>National Plant Diagnostic Network (NPDN)</a:t>
            </a:r>
          </a:p>
          <a:p>
            <a:pPr eaLnBrk="1" hangingPunct="1">
              <a:spcAft>
                <a:spcPts val="300"/>
              </a:spcAft>
              <a:buFont typeface="Arial" pitchFamily="34" charset="0"/>
              <a:buChar char="•"/>
            </a:pPr>
            <a:r>
              <a:rPr lang="en-US" altLang="en-US" sz="2800"/>
              <a:t>Sentinel Plant Network (SPN)</a:t>
            </a:r>
          </a:p>
          <a:p>
            <a:pPr eaLnBrk="1" hangingPunct="1">
              <a:spcAft>
                <a:spcPts val="300"/>
              </a:spcAft>
              <a:buFont typeface="Arial" pitchFamily="34" charset="0"/>
              <a:buChar char="•"/>
            </a:pPr>
            <a:r>
              <a:rPr lang="en-US" altLang="en-US" sz="2800"/>
              <a:t>Protect U.S.</a:t>
            </a:r>
          </a:p>
          <a:p>
            <a:pPr eaLnBrk="1" hangingPunct="1">
              <a:spcAft>
                <a:spcPts val="300"/>
              </a:spcAft>
              <a:buFont typeface="Arial" pitchFamily="34" charset="0"/>
              <a:buChar char="•"/>
            </a:pPr>
            <a:r>
              <a:rPr lang="en-US" altLang="en-US" sz="2800"/>
              <a:t>University of Florida Institute of Food and Agricultural Sciences (UF-IFAS)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400">
                <a:ea typeface="MS PGothic" pitchFamily="34" charset="-128"/>
              </a:rPr>
              <a:t>Educational Disclaimer and Citation</a:t>
            </a:r>
          </a:p>
        </p:txBody>
      </p:sp>
      <p:sp>
        <p:nvSpPr>
          <p:cNvPr id="29699"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hangingPunct="1">
              <a:spcBef>
                <a:spcPct val="20000"/>
              </a:spcBef>
              <a:buFont typeface="Arial" pitchFamily="34" charset="0"/>
              <a:buChar char="•"/>
            </a:pPr>
            <a:r>
              <a:rPr lang="en-US" altLang="en-US" sz="2800">
                <a:ea typeface="MS PGothic" pitchFamily="34" charset="-128"/>
              </a:rPr>
              <a:t>This presentation can be used for educational purposes for NON-PROFIT workshops, trainings, etc.</a:t>
            </a:r>
          </a:p>
          <a:p>
            <a:pPr defTabSz="914400" eaLnBrk="1" hangingPunct="1">
              <a:spcBef>
                <a:spcPct val="20000"/>
              </a:spcBef>
              <a:buFont typeface="Arial" pitchFamily="34" charset="0"/>
              <a:buChar char="•"/>
            </a:pPr>
            <a:endParaRPr lang="en-US" altLang="en-US" sz="2800">
              <a:ea typeface="MS PGothic" pitchFamily="34" charset="-128"/>
            </a:endParaRPr>
          </a:p>
          <a:p>
            <a:pPr defTabSz="914400" eaLnBrk="1" hangingPunct="1">
              <a:spcBef>
                <a:spcPct val="20000"/>
              </a:spcBef>
              <a:buFont typeface="Arial" pitchFamily="34" charset="0"/>
              <a:buChar char="•"/>
            </a:pPr>
            <a:r>
              <a:rPr lang="en-US" altLang="en-US" sz="2800">
                <a:ea typeface="MS PGothic" pitchFamily="34" charset="-128"/>
              </a:rPr>
              <a:t>Citation:</a:t>
            </a:r>
          </a:p>
          <a:p>
            <a:pPr lvl="1" defTabSz="914400" eaLnBrk="1" hangingPunct="1">
              <a:spcBef>
                <a:spcPct val="20000"/>
              </a:spcBef>
              <a:buFont typeface="Arial" pitchFamily="34" charset="0"/>
              <a:buChar char="–"/>
            </a:pPr>
            <a:r>
              <a:rPr lang="en-US" altLang="en-US" sz="2800"/>
              <a:t>Poplin, A., M.S., Smith, M., Ph.D., </a:t>
            </a:r>
            <a:r>
              <a:rPr lang="en-US" altLang="en-US" sz="2800">
                <a:ea typeface="MS PGothic" pitchFamily="34" charset="-128"/>
                <a:cs typeface="Calibri" pitchFamily="34" charset="0"/>
              </a:rPr>
              <a:t>Hodges, A., Ph.D</a:t>
            </a:r>
            <a:r>
              <a:rPr lang="en-US" altLang="en-US" sz="2800">
                <a:ea typeface="MS PGothic" pitchFamily="34" charset="-128"/>
              </a:rPr>
              <a:t>., 2014. </a:t>
            </a:r>
            <a:r>
              <a:rPr lang="en-US" altLang="en-US" sz="2800"/>
              <a:t>Kudzu Bug, </a:t>
            </a:r>
            <a:r>
              <a:rPr lang="en-US" altLang="en-US" sz="2800" i="1"/>
              <a:t>Megacopta cribraria</a:t>
            </a:r>
            <a:r>
              <a:rPr lang="en-US" altLang="en-US" sz="2800"/>
              <a:t>, </a:t>
            </a:r>
            <a:r>
              <a:rPr lang="en-US" altLang="en-US" sz="2800">
                <a:ea typeface="MS PGothic" pitchFamily="34" charset="-128"/>
              </a:rPr>
              <a:t>June 2014.</a:t>
            </a:r>
          </a:p>
          <a:p>
            <a:pPr lvl="1" defTabSz="914400" eaLnBrk="1" hangingPunct="1">
              <a:spcBef>
                <a:spcPct val="20000"/>
              </a:spcBef>
              <a:buFont typeface="Arial" pitchFamily="34" charset="0"/>
              <a:buNone/>
            </a:pPr>
            <a:endParaRPr lang="en-US" altLang="en-US" sz="2800">
              <a:ea typeface="MS PGothic" pitchFamily="34" charset="-128"/>
            </a:endParaRPr>
          </a:p>
          <a:p>
            <a:pPr defTabSz="914400" eaLnBrk="1" hangingPunct="1">
              <a:spcBef>
                <a:spcPct val="20000"/>
              </a:spcBef>
              <a:buFont typeface="Arial" pitchFamily="34" charset="0"/>
              <a:buNone/>
            </a:pPr>
            <a:endParaRPr lang="en-US" altLang="en-US" sz="3200">
              <a:ea typeface="MS PGothic"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57200" y="76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p>
        </p:txBody>
      </p:sp>
      <p:sp>
        <p:nvSpPr>
          <p:cNvPr id="30723" name="Content Placeholder 2"/>
          <p:cNvSpPr>
            <a:spLocks noGrp="1"/>
          </p:cNvSpPr>
          <p:nvPr>
            <p:ph idx="1"/>
          </p:nvPr>
        </p:nvSpPr>
        <p:spPr bwMode="auto">
          <a:xfrm>
            <a:off x="457200" y="1295400"/>
            <a:ext cx="8229600" cy="506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900" smtClean="0"/>
              <a:t>Biehler, J.A. and J.E. Mcpherson. 1982. Life history and laboratory rearing of </a:t>
            </a:r>
            <a:r>
              <a:rPr lang="en-US" altLang="en-US" sz="1900" i="1" smtClean="0"/>
              <a:t>Galgupha ovalis </a:t>
            </a:r>
            <a:r>
              <a:rPr lang="en-US" altLang="en-US" sz="1900" smtClean="0"/>
              <a:t>(Hemiptera: Corimelaenidae), with Descriptions of Immature stages. Annals of the entomological society of America. Vol. 75 (4): 465- 470.</a:t>
            </a:r>
          </a:p>
          <a:p>
            <a:pPr eaLnBrk="1" hangingPunct="1"/>
            <a:r>
              <a:rPr lang="en-US" altLang="en-US" sz="1900" smtClean="0"/>
              <a:t>Collins, J.  2003. If You Can't Beat Kudzu, Join It. Off the Wall. Duke Energy Employee Advocate.  Accessed 19 July 2013.</a:t>
            </a:r>
          </a:p>
          <a:p>
            <a:pPr lvl="1" eaLnBrk="1" hangingPunct="1"/>
            <a:r>
              <a:rPr lang="en-US" altLang="en-US" sz="1700" smtClean="0"/>
              <a:t>http://www.dukeemployees.com/offthewall2.shtml</a:t>
            </a:r>
          </a:p>
          <a:p>
            <a:pPr eaLnBrk="1" hangingPunct="1"/>
            <a:r>
              <a:rPr lang="en-US" altLang="en-US" sz="1900" smtClean="0"/>
              <a:t>Eaton, E.R. and K. Kaufman. 2007. Kaufman Field Guide to Insects of North America. Houghton Mifflin Company, New York.</a:t>
            </a:r>
            <a:r>
              <a:rPr lang="en-US" altLang="en-US" sz="2000" smtClean="0"/>
              <a:t> Accessed 11/6/2013</a:t>
            </a:r>
          </a:p>
          <a:p>
            <a:pPr lvl="1" eaLnBrk="1" hangingPunct="1"/>
            <a:r>
              <a:rPr lang="en-US" altLang="en-US" sz="1600" smtClean="0"/>
              <a:t>http://books.google.com/books?id=aWVi0IF_jcQC&amp;pg=PA127&amp;dq=Orsilochides+guttata&amp;hl=en&amp;sa=X&amp;ei=aqF6Uv6hFMOrkQfRz4DQCw&amp;ved=0CDEQ6AEwAA#v=onepage&amp;q=Orsilochides%20guttata&amp;f=false</a:t>
            </a:r>
          </a:p>
          <a:p>
            <a:pPr eaLnBrk="1" hangingPunct="1"/>
            <a:r>
              <a:rPr lang="en-US" altLang="en-US" sz="1900" smtClean="0"/>
              <a:t>Eger, Jr. J.E., L. M. Ames, D. R. Suiter, T. M. Jenkins, D. A. Rider, and S. E. Halbert. 2010. Occurrence of the Old World bug Megacopta cribraria (Fabricius) (Heteroptera: Plataspidae) in Georgia: a serious home invader and potential legume pest. Insecta Mundi. 0121:1-11.  Accessed 7/26/2013-</a:t>
            </a:r>
          </a:p>
          <a:p>
            <a:pPr lvl="1" eaLnBrk="1" hangingPunct="1"/>
            <a:r>
              <a:rPr lang="en-US" altLang="en-US" sz="1700" smtClean="0"/>
              <a:t>http://www.ces.ncsu.edu/depts/ent/notes/Urban/Egeretal2010.pdf</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76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p>
        </p:txBody>
      </p:sp>
      <p:sp>
        <p:nvSpPr>
          <p:cNvPr id="31747" name="Content Placeholder 2"/>
          <p:cNvSpPr>
            <a:spLocks noGrp="1"/>
          </p:cNvSpPr>
          <p:nvPr>
            <p:ph idx="1"/>
          </p:nvPr>
        </p:nvSpPr>
        <p:spPr bwMode="auto">
          <a:xfrm>
            <a:off x="45720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900" smtClean="0"/>
              <a:t>Everest, J. W., J. H. Miller, D. M. Ball, M. Patterson.  1999.  Kudzu in Alabama History, Uses, and Control. Alabama A&amp;M and Auburn Universities, Alabama Cooperative Extension System ANR-65.  Accessed 7/26/2013-</a:t>
            </a:r>
          </a:p>
          <a:p>
            <a:pPr lvl="1" eaLnBrk="1" hangingPunct="1"/>
            <a:r>
              <a:rPr lang="en-US" altLang="en-US" sz="1700" smtClean="0"/>
              <a:t>http://www.treesearch.fs.fed.us/pubs/2341</a:t>
            </a:r>
          </a:p>
          <a:p>
            <a:pPr eaLnBrk="1" hangingPunct="1"/>
            <a:r>
              <a:rPr lang="en-US" altLang="en-US" sz="1800" smtClean="0"/>
              <a:t>Horn, S. and J. L. Hanula. 2011.  Influence of trap color on collection of the recently-introduced bean plataspid, </a:t>
            </a:r>
            <a:r>
              <a:rPr lang="en-US" altLang="en-US" sz="1800" i="1" smtClean="0"/>
              <a:t>Megacopta cribraria </a:t>
            </a:r>
            <a:r>
              <a:rPr lang="en-US" altLang="en-US" sz="1800" smtClean="0"/>
              <a:t>(Hemiptera: Plataspidae). Journal of Entomological Science. 46: 85-87.  accessed 7/26/2013-</a:t>
            </a:r>
          </a:p>
          <a:p>
            <a:pPr lvl="1" eaLnBrk="1" hangingPunct="1"/>
            <a:r>
              <a:rPr lang="en-US" altLang="en-US" sz="1600" smtClean="0"/>
              <a:t>http://www.srs.fs.usda.gov/pubs/37792</a:t>
            </a:r>
          </a:p>
          <a:p>
            <a:pPr eaLnBrk="1" hangingPunct="1"/>
            <a:r>
              <a:rPr lang="en-US" altLang="en-US" sz="1800" smtClean="0"/>
              <a:t>Jenkins T. M. and T. D. Eaton. 2011. Population genetic baseline of the first plataspid stink bug symbiosis (Hemiptera: Heteroptera: Plataspidae) reported in North America. Insects. 2: 264-272.  Accessed 7/26/2013-</a:t>
            </a:r>
          </a:p>
          <a:p>
            <a:pPr lvl="1" eaLnBrk="1" hangingPunct="1"/>
            <a:r>
              <a:rPr lang="en-US" altLang="en-US" sz="1600" smtClean="0"/>
              <a:t>http://www.mdpi.com/2075-4450/2/3/264</a:t>
            </a:r>
          </a:p>
          <a:p>
            <a:pPr eaLnBrk="1" hangingPunct="1"/>
            <a:r>
              <a:rPr lang="en-US" altLang="en-US" sz="1800" smtClean="0"/>
              <a:t>Poplin, A. and A. C. Hodges.  2012. </a:t>
            </a:r>
            <a:r>
              <a:rPr lang="es-ES" altLang="en-US" sz="1800" smtClean="0"/>
              <a:t>Bean Plataspid: </a:t>
            </a:r>
            <a:r>
              <a:rPr lang="es-ES" altLang="en-US" sz="1800" i="1" smtClean="0"/>
              <a:t>Megacopta cribraria </a:t>
            </a:r>
            <a:r>
              <a:rPr lang="es-ES" altLang="en-US" sz="1800" smtClean="0"/>
              <a:t>(Fabricius) (Insecta: Hemiptera: Heteroptera: Plataspidae).  </a:t>
            </a:r>
            <a:r>
              <a:rPr lang="en-US" altLang="en-US" sz="1800" smtClean="0"/>
              <a:t>UF &amp; FDACS/DPI.  Featured Creatures #EENY-257.  Accessed 7/26/2013-</a:t>
            </a:r>
          </a:p>
          <a:p>
            <a:pPr lvl="1" eaLnBrk="1" hangingPunct="1"/>
            <a:r>
              <a:rPr lang="en-US" altLang="en-US" sz="1600" smtClean="0"/>
              <a:t>http://edis.ifas.ufl.edu/in939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57200" y="76200"/>
            <a:ext cx="8229600" cy="957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Kudzu</a:t>
            </a:r>
            <a:r>
              <a:rPr lang="en-US" altLang="en-US" smtClean="0"/>
              <a:t> Bug</a:t>
            </a:r>
          </a:p>
        </p:txBody>
      </p:sp>
      <p:sp>
        <p:nvSpPr>
          <p:cNvPr id="14339" name="Content Placeholder 2"/>
          <p:cNvSpPr>
            <a:spLocks noGrp="1"/>
          </p:cNvSpPr>
          <p:nvPr>
            <p:ph sz="half" idx="1"/>
          </p:nvPr>
        </p:nvSpPr>
        <p:spPr bwMode="auto">
          <a:xfrm>
            <a:off x="457200" y="1538288"/>
            <a:ext cx="5089525" cy="364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First species of Plataspidae family in Western Hemisphere!</a:t>
            </a:r>
          </a:p>
          <a:p>
            <a:pPr eaLnBrk="1" hangingPunct="1">
              <a:buFont typeface="Arial" pitchFamily="34" charset="0"/>
              <a:buNone/>
            </a:pPr>
            <a:endParaRPr lang="en-US" altLang="en-US" sz="1000" smtClean="0"/>
          </a:p>
          <a:p>
            <a:pPr eaLnBrk="1" hangingPunct="1"/>
            <a:r>
              <a:rPr lang="en-US" altLang="en-US" smtClean="0"/>
              <a:t>2009: First detection in U.S. (Georgia)</a:t>
            </a:r>
          </a:p>
          <a:p>
            <a:pPr eaLnBrk="1" hangingPunct="1">
              <a:buFont typeface="Arial" pitchFamily="34" charset="0"/>
              <a:buNone/>
            </a:pPr>
            <a:endParaRPr lang="en-US" altLang="en-US" sz="1000" smtClean="0"/>
          </a:p>
          <a:p>
            <a:pPr eaLnBrk="1" hangingPunct="1"/>
            <a:r>
              <a:rPr lang="en-US" altLang="en-US" smtClean="0"/>
              <a:t>Agricultural pest to legumes</a:t>
            </a:r>
          </a:p>
          <a:p>
            <a:pPr eaLnBrk="1" hangingPunct="1">
              <a:buFont typeface="Arial" pitchFamily="34" charset="0"/>
              <a:buNone/>
            </a:pPr>
            <a:endParaRPr lang="en-US" altLang="en-US" sz="1000" smtClean="0"/>
          </a:p>
          <a:p>
            <a:pPr eaLnBrk="1" hangingPunct="1"/>
            <a:r>
              <a:rPr lang="en-US" altLang="en-US" smtClean="0"/>
              <a:t>Nuisance pest to homeowners</a:t>
            </a:r>
          </a:p>
        </p:txBody>
      </p:sp>
      <p:grpSp>
        <p:nvGrpSpPr>
          <p:cNvPr id="14340" name="Group 5"/>
          <p:cNvGrpSpPr>
            <a:grpSpLocks/>
          </p:cNvGrpSpPr>
          <p:nvPr/>
        </p:nvGrpSpPr>
        <p:grpSpPr bwMode="auto">
          <a:xfrm>
            <a:off x="5670550" y="1073150"/>
            <a:ext cx="3168650" cy="4781550"/>
            <a:chOff x="5670016" y="1299575"/>
            <a:chExt cx="3169651" cy="4781636"/>
          </a:xfrm>
        </p:grpSpPr>
        <p:pic>
          <p:nvPicPr>
            <p:cNvPr id="15" name="Content Placeholder 4" descr="kudzu bug_house.jpg"/>
            <p:cNvPicPr>
              <a:picLocks noChangeAspect="1"/>
            </p:cNvPicPr>
            <p:nvPr/>
          </p:nvPicPr>
          <p:blipFill rotWithShape="1">
            <a:blip r:embed="rId3" cstate="print"/>
            <a:srcRect l="13482" r="7808" b="20485"/>
            <a:stretch/>
          </p:blipFill>
          <p:spPr>
            <a:xfrm>
              <a:off x="5670016" y="3795211"/>
              <a:ext cx="3169651" cy="2286000"/>
            </a:xfrm>
            <a:prstGeom prst="roundRect">
              <a:avLst/>
            </a:prstGeom>
            <a:ln w="38100" cmpd="sng">
              <a:solidFill>
                <a:schemeClr val="tx1"/>
              </a:solidFill>
            </a:ln>
          </p:spPr>
        </p:pic>
        <p:pic>
          <p:nvPicPr>
            <p:cNvPr id="26"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r="2401" b="5973"/>
            <a:stretch/>
          </p:blipFill>
          <p:spPr bwMode="auto">
            <a:xfrm>
              <a:off x="5670016" y="1299575"/>
              <a:ext cx="3166951" cy="2286000"/>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grpSp>
      <p:sp>
        <p:nvSpPr>
          <p:cNvPr id="14341" name="TextBox 4"/>
          <p:cNvSpPr txBox="1">
            <a:spLocks noChangeArrowheads="1"/>
          </p:cNvSpPr>
          <p:nvPr/>
        </p:nvSpPr>
        <p:spPr bwMode="auto">
          <a:xfrm>
            <a:off x="465138" y="5781675"/>
            <a:ext cx="699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900"/>
              <a:t>Photos: </a:t>
            </a:r>
          </a:p>
          <a:p>
            <a:pPr eaLnBrk="1" hangingPunct="1"/>
            <a:r>
              <a:rPr lang="en-US" altLang="en-US" sz="900"/>
              <a:t>(</a:t>
            </a:r>
            <a:r>
              <a:rPr lang="en-US" altLang="en-US" sz="900" i="1"/>
              <a:t>Top) - Michasia</a:t>
            </a:r>
            <a:r>
              <a:rPr lang="en-US" altLang="en-US" sz="900"/>
              <a:t> Harris, University of Georgia, Bugwood.org #5474627; (</a:t>
            </a:r>
            <a:r>
              <a:rPr lang="en-US" altLang="en-US" sz="900" i="1"/>
              <a:t>Bottom</a:t>
            </a:r>
            <a:r>
              <a:rPr lang="en-US" altLang="en-US" sz="900"/>
              <a:t>) - </a:t>
            </a:r>
            <a:r>
              <a:rPr lang="en-US" altLang="en-US" sz="900">
                <a:solidFill>
                  <a:srgbClr val="000000"/>
                </a:solidFill>
              </a:rPr>
              <a:t>Daniel R. Suiter, University of Georgia, Bugwood.org # 5407722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References</a:t>
            </a:r>
          </a:p>
        </p:txBody>
      </p:sp>
      <p:sp>
        <p:nvSpPr>
          <p:cNvPr id="3" name="Content Placeholder 2"/>
          <p:cNvSpPr>
            <a:spLocks noGrp="1"/>
          </p:cNvSpPr>
          <p:nvPr>
            <p:ph idx="1"/>
          </p:nvPr>
        </p:nvSpPr>
        <p:spPr>
          <a:xfrm>
            <a:off x="457200" y="1390650"/>
            <a:ext cx="8229600" cy="4525963"/>
          </a:xfrm>
        </p:spPr>
        <p:txBody>
          <a:bodyPr/>
          <a:lstStyle/>
          <a:p>
            <a:pPr eaLnBrk="1" fontAlgn="auto" hangingPunct="1">
              <a:spcAft>
                <a:spcPts val="0"/>
              </a:spcAft>
              <a:defRPr/>
            </a:pPr>
            <a:r>
              <a:rPr lang="en-US" sz="1800" dirty="0"/>
              <a:t>Stewart, D.  2000 (October). Kudzu: Love It or Run. Smithsonian Magazine.  Accessed 7/26/2013-</a:t>
            </a:r>
          </a:p>
          <a:p>
            <a:pPr lvl="1" eaLnBrk="1" fontAlgn="auto" hangingPunct="1">
              <a:spcAft>
                <a:spcPts val="0"/>
              </a:spcAft>
              <a:defRPr/>
            </a:pPr>
            <a:r>
              <a:rPr lang="en-US" sz="1600" dirty="0"/>
              <a:t>http://www.smithsonianmag.com/science-nature/kudzu-abstract.html</a:t>
            </a:r>
          </a:p>
          <a:p>
            <a:pPr eaLnBrk="1" fontAlgn="auto" hangingPunct="1">
              <a:spcAft>
                <a:spcPts val="0"/>
              </a:spcAft>
              <a:defRPr/>
            </a:pPr>
            <a:r>
              <a:rPr lang="en-US" sz="1800" dirty="0" smtClean="0"/>
              <a:t>University </a:t>
            </a:r>
            <a:r>
              <a:rPr lang="en-US" sz="1800" dirty="0"/>
              <a:t>of Georgia.  Kudzu bug.  Accessed 7/26/2013-</a:t>
            </a:r>
          </a:p>
          <a:p>
            <a:pPr lvl="1" eaLnBrk="1" fontAlgn="auto" hangingPunct="1">
              <a:spcAft>
                <a:spcPts val="0"/>
              </a:spcAft>
              <a:defRPr/>
            </a:pPr>
            <a:r>
              <a:rPr lang="en-US" sz="1600" dirty="0"/>
              <a:t>www.kudzubug.org</a:t>
            </a:r>
          </a:p>
          <a:p>
            <a:pPr eaLnBrk="1" fontAlgn="auto" hangingPunct="1">
              <a:spcAft>
                <a:spcPts val="0"/>
              </a:spcAft>
              <a:defRPr/>
            </a:pPr>
            <a:r>
              <a:rPr lang="en-US" sz="1800" dirty="0"/>
              <a:t>USDA PLANTS profile.  Kudzu.   Accessed 19 July 2013.</a:t>
            </a:r>
          </a:p>
          <a:p>
            <a:pPr lvl="1" eaLnBrk="1" fontAlgn="auto" hangingPunct="1">
              <a:spcAft>
                <a:spcPts val="0"/>
              </a:spcAft>
              <a:defRPr/>
            </a:pPr>
            <a:r>
              <a:rPr lang="en-US" sz="1600" dirty="0"/>
              <a:t>http://</a:t>
            </a:r>
            <a:r>
              <a:rPr lang="en-US" sz="1600" dirty="0" smtClean="0"/>
              <a:t>plants.usda.gov/core/profile?symbol=pumo</a:t>
            </a:r>
            <a:endParaRPr lang="en-US" sz="1800" dirty="0" smtClean="0"/>
          </a:p>
          <a:p>
            <a:pPr eaLnBrk="1" fontAlgn="auto" hangingPunct="1">
              <a:spcAft>
                <a:spcPts val="0"/>
              </a:spcAft>
              <a:defRPr/>
            </a:pPr>
            <a:r>
              <a:rPr lang="en-US" sz="1800" dirty="0" smtClean="0"/>
              <a:t>USDA </a:t>
            </a:r>
            <a:r>
              <a:rPr lang="en-US" sz="1800" dirty="0"/>
              <a:t>GRIN </a:t>
            </a:r>
            <a:r>
              <a:rPr lang="en-US" sz="1800" dirty="0" smtClean="0"/>
              <a:t>Taxonomy.  Accessed </a:t>
            </a:r>
            <a:r>
              <a:rPr lang="en-US" sz="1800" dirty="0"/>
              <a:t>19 July 2013.</a:t>
            </a:r>
          </a:p>
          <a:p>
            <a:pPr lvl="1" eaLnBrk="1" fontAlgn="auto" hangingPunct="1">
              <a:spcAft>
                <a:spcPts val="0"/>
              </a:spcAft>
              <a:defRPr/>
            </a:pPr>
            <a:r>
              <a:rPr lang="en-US" sz="1600" dirty="0"/>
              <a:t>http://www.ars-grin.gov/cgi-bin/npgs/html/taxon.pl?314966</a:t>
            </a:r>
          </a:p>
          <a:p>
            <a:pPr eaLnBrk="1" fontAlgn="auto" hangingPunct="1">
              <a:spcAft>
                <a:spcPts val="0"/>
              </a:spcAft>
              <a:defRPr/>
            </a:pPr>
            <a:r>
              <a:rPr lang="en-US" sz="1800" dirty="0"/>
              <a:t>USDA/Agricultural Research Service. 2009.  "Controlling Kudzu With Naturally Occurring Fungus." </a:t>
            </a:r>
            <a:r>
              <a:rPr lang="en-US" sz="1800" dirty="0" err="1"/>
              <a:t>ScienceDaily</a:t>
            </a:r>
            <a:r>
              <a:rPr lang="en-US" sz="1800" dirty="0"/>
              <a:t>.  Accessed 19 July 2013.</a:t>
            </a:r>
          </a:p>
          <a:p>
            <a:pPr lvl="1" eaLnBrk="1" fontAlgn="auto" hangingPunct="1">
              <a:spcAft>
                <a:spcPts val="0"/>
              </a:spcAft>
              <a:defRPr/>
            </a:pPr>
            <a:r>
              <a:rPr lang="en-US" sz="1600" dirty="0" smtClean="0"/>
              <a:t>http://www.sciencedaily.com/releases/2009/07/090719185107.htm</a:t>
            </a:r>
          </a:p>
          <a:p>
            <a:pPr marL="347663" indent="-347663" eaLnBrk="1" fontAlgn="auto" hangingPunct="1">
              <a:spcBef>
                <a:spcPts val="0"/>
              </a:spcBef>
              <a:spcAft>
                <a:spcPts val="0"/>
              </a:spcAft>
              <a:buFont typeface="Arial" pitchFamily="34" charset="0"/>
              <a:buNone/>
              <a:defRPr/>
            </a:pPr>
            <a:endParaRPr lang="en-US" sz="1800" dirty="0"/>
          </a:p>
          <a:p>
            <a:pPr marL="0" indent="0" eaLnBrk="1" fontAlgn="auto" hangingPunct="1">
              <a:spcBef>
                <a:spcPts val="0"/>
              </a:spcBef>
              <a:spcAft>
                <a:spcPts val="0"/>
              </a:spcAft>
              <a:buFont typeface="Arial" pitchFamily="34" charset="0"/>
              <a:buNone/>
              <a:defRPr/>
            </a:pPr>
            <a:r>
              <a:rPr lang="en-US" sz="1800" dirty="0"/>
              <a:t> </a:t>
            </a:r>
          </a:p>
          <a:p>
            <a:pPr eaLnBrk="1" fontAlgn="auto" hangingPunct="1">
              <a:spcAft>
                <a:spcPts val="0"/>
              </a:spcAft>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Kudzu Bug Distribution</a:t>
            </a:r>
          </a:p>
        </p:txBody>
      </p:sp>
      <p:sp>
        <p:nvSpPr>
          <p:cNvPr id="15363" name="TextBox 3"/>
          <p:cNvSpPr txBox="1">
            <a:spLocks noChangeArrowheads="1"/>
          </p:cNvSpPr>
          <p:nvPr/>
        </p:nvSpPr>
        <p:spPr bwMode="auto">
          <a:xfrm>
            <a:off x="360363" y="5784850"/>
            <a:ext cx="8580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900">
                <a:ea typeface="MS PGothic" pitchFamily="34" charset="-128"/>
                <a:cs typeface="Calibri" pitchFamily="34" charset="0"/>
              </a:rPr>
              <a:t>Map courtesy of Pest Tracker, National Agricultural Pest Information System (NAPIS), and The University of Georgia - Center for Invasive Species and Ecosystem Health, eddmaps.org </a:t>
            </a:r>
          </a:p>
          <a:p>
            <a:pPr eaLnBrk="1" hangingPunct="1"/>
            <a:r>
              <a:rPr lang="en-US" altLang="en-US" sz="900">
                <a:ea typeface="MS PGothic" pitchFamily="34" charset="-128"/>
                <a:cs typeface="Calibri" pitchFamily="34" charset="0"/>
              </a:rPr>
              <a:t>Photo: Russ Ottens, University of Georgia, Bugwood.org #5475145 </a:t>
            </a:r>
          </a:p>
        </p:txBody>
      </p:sp>
      <p:pic>
        <p:nvPicPr>
          <p:cNvPr id="15"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l="18458" t="30072" r="18492" b="19916"/>
          <a:stretch/>
        </p:blipFill>
        <p:spPr bwMode="auto">
          <a:xfrm>
            <a:off x="196845" y="202572"/>
            <a:ext cx="1163025" cy="1383797"/>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grpSp>
        <p:nvGrpSpPr>
          <p:cNvPr id="15365" name="Group 3"/>
          <p:cNvGrpSpPr>
            <a:grpSpLocks/>
          </p:cNvGrpSpPr>
          <p:nvPr/>
        </p:nvGrpSpPr>
        <p:grpSpPr bwMode="auto">
          <a:xfrm>
            <a:off x="417513" y="4543425"/>
            <a:ext cx="3932237" cy="1128713"/>
            <a:chOff x="-1211101" y="4431382"/>
            <a:chExt cx="3933339" cy="1128950"/>
          </a:xfrm>
        </p:grpSpPr>
        <p:sp>
          <p:nvSpPr>
            <p:cNvPr id="15367" name="Freeform 33"/>
            <p:cNvSpPr>
              <a:spLocks/>
            </p:cNvSpPr>
            <p:nvPr/>
          </p:nvSpPr>
          <p:spPr bwMode="auto">
            <a:xfrm>
              <a:off x="-1204751" y="4490056"/>
              <a:ext cx="128016" cy="128016"/>
            </a:xfrm>
            <a:custGeom>
              <a:avLst/>
              <a:gdLst>
                <a:gd name="T0" fmla="*/ 0 w 120"/>
                <a:gd name="T1" fmla="*/ 0 h 120"/>
                <a:gd name="T2" fmla="*/ 0 w 120"/>
                <a:gd name="T3" fmla="*/ 0 h 120"/>
                <a:gd name="T4" fmla="*/ 136567469 w 120"/>
                <a:gd name="T5" fmla="*/ 0 h 120"/>
                <a:gd name="T6" fmla="*/ 136567469 w 120"/>
                <a:gd name="T7" fmla="*/ 136567469 h 120"/>
                <a:gd name="T8" fmla="*/ 0 w 120"/>
                <a:gd name="T9" fmla="*/ 136567469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15368" name="Group 107"/>
            <p:cNvGrpSpPr>
              <a:grpSpLocks/>
            </p:cNvGrpSpPr>
            <p:nvPr/>
          </p:nvGrpSpPr>
          <p:grpSpPr bwMode="auto">
            <a:xfrm>
              <a:off x="-1211101" y="4431382"/>
              <a:ext cx="3933339" cy="1128950"/>
              <a:chOff x="668338" y="4556761"/>
              <a:chExt cx="3933339" cy="1128950"/>
            </a:xfrm>
          </p:grpSpPr>
          <p:sp>
            <p:nvSpPr>
              <p:cNvPr id="15369" name="Freeform 79"/>
              <p:cNvSpPr>
                <a:spLocks/>
              </p:cNvSpPr>
              <p:nvPr/>
            </p:nvSpPr>
            <p:spPr bwMode="auto">
              <a:xfrm>
                <a:off x="668338" y="5224463"/>
                <a:ext cx="128587" cy="128588"/>
              </a:xfrm>
              <a:custGeom>
                <a:avLst/>
                <a:gdLst>
                  <a:gd name="T0" fmla="*/ 0 w 120"/>
                  <a:gd name="T1" fmla="*/ 0 h 120"/>
                  <a:gd name="T2" fmla="*/ 0 w 120"/>
                  <a:gd name="T3" fmla="*/ 0 h 120"/>
                  <a:gd name="T4" fmla="*/ 137788471 w 120"/>
                  <a:gd name="T5" fmla="*/ 0 h 120"/>
                  <a:gd name="T6" fmla="*/ 137788471 w 120"/>
                  <a:gd name="T7" fmla="*/ 137790615 h 120"/>
                  <a:gd name="T8" fmla="*/ 0 w 120"/>
                  <a:gd name="T9" fmla="*/ 137790615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solidFill>
                <a:srgbClr val="F5E245"/>
              </a:solidFill>
              <a:ln w="0">
                <a:solidFill>
                  <a:srgbClr val="000000"/>
                </a:solidFill>
                <a:prstDash val="solid"/>
                <a:round/>
                <a:headEnd/>
                <a:tailEnd/>
              </a:ln>
            </p:spPr>
            <p:txBody>
              <a:bodyPr/>
              <a:lstStyle/>
              <a:p>
                <a:endParaRPr lang="en-US"/>
              </a:p>
            </p:txBody>
          </p:sp>
          <p:sp>
            <p:nvSpPr>
              <p:cNvPr id="15370" name="Freeform 80"/>
              <p:cNvSpPr>
                <a:spLocks/>
              </p:cNvSpPr>
              <p:nvPr/>
            </p:nvSpPr>
            <p:spPr bwMode="auto">
              <a:xfrm>
                <a:off x="668338" y="5224463"/>
                <a:ext cx="128587" cy="128588"/>
              </a:xfrm>
              <a:custGeom>
                <a:avLst/>
                <a:gdLst>
                  <a:gd name="T0" fmla="*/ 0 w 120"/>
                  <a:gd name="T1" fmla="*/ 0 h 120"/>
                  <a:gd name="T2" fmla="*/ 0 w 120"/>
                  <a:gd name="T3" fmla="*/ 0 h 120"/>
                  <a:gd name="T4" fmla="*/ 137788471 w 120"/>
                  <a:gd name="T5" fmla="*/ 0 h 120"/>
                  <a:gd name="T6" fmla="*/ 137788471 w 120"/>
                  <a:gd name="T7" fmla="*/ 137790615 h 120"/>
                  <a:gd name="T8" fmla="*/ 0 w 120"/>
                  <a:gd name="T9" fmla="*/ 137790615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noFill/>
              <a:ln w="14288" cap="flat">
                <a:solidFill>
                  <a:srgbClr val="08090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Rectangle 81"/>
              <p:cNvSpPr>
                <a:spLocks noChangeArrowheads="1"/>
              </p:cNvSpPr>
              <p:nvPr/>
            </p:nvSpPr>
            <p:spPr bwMode="auto">
              <a:xfrm>
                <a:off x="916057" y="5161726"/>
                <a:ext cx="3685620" cy="49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defRPr/>
                </a:pPr>
                <a:r>
                  <a:rPr lang="en-US" sz="1600" dirty="0">
                    <a:latin typeface="+mn-lt"/>
                  </a:rPr>
                  <a:t>Intercepted or detected, but not established</a:t>
                </a:r>
              </a:p>
              <a:p>
                <a:pPr defTabSz="914400">
                  <a:defRPr/>
                </a:pPr>
                <a:r>
                  <a:rPr lang="en-US" altLang="en-US" sz="1600" dirty="0" smtClean="0">
                    <a:solidFill>
                      <a:srgbClr val="080909"/>
                    </a:solidFill>
                    <a:latin typeface="Calibri" pitchFamily="34" charset="0"/>
                  </a:rPr>
                  <a:t> </a:t>
                </a:r>
                <a:endParaRPr lang="en-US" altLang="en-US" dirty="0" smtClean="0"/>
              </a:p>
            </p:txBody>
          </p:sp>
          <p:sp>
            <p:nvSpPr>
              <p:cNvPr id="15372" name="Freeform 87"/>
              <p:cNvSpPr>
                <a:spLocks/>
              </p:cNvSpPr>
              <p:nvPr/>
            </p:nvSpPr>
            <p:spPr bwMode="auto">
              <a:xfrm>
                <a:off x="668338" y="4918076"/>
                <a:ext cx="128587" cy="128588"/>
              </a:xfrm>
              <a:custGeom>
                <a:avLst/>
                <a:gdLst>
                  <a:gd name="T0" fmla="*/ 0 w 120"/>
                  <a:gd name="T1" fmla="*/ 0 h 120"/>
                  <a:gd name="T2" fmla="*/ 0 w 120"/>
                  <a:gd name="T3" fmla="*/ 0 h 120"/>
                  <a:gd name="T4" fmla="*/ 137788471 w 120"/>
                  <a:gd name="T5" fmla="*/ 0 h 120"/>
                  <a:gd name="T6" fmla="*/ 137788471 w 120"/>
                  <a:gd name="T7" fmla="*/ 137790615 h 120"/>
                  <a:gd name="T8" fmla="*/ 0 w 120"/>
                  <a:gd name="T9" fmla="*/ 137790615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solidFill>
                <a:srgbClr val="7CCCF1"/>
              </a:solidFill>
              <a:ln w="0">
                <a:solidFill>
                  <a:srgbClr val="000000"/>
                </a:solidFill>
                <a:prstDash val="solid"/>
                <a:round/>
                <a:headEnd/>
                <a:tailEnd/>
              </a:ln>
            </p:spPr>
            <p:txBody>
              <a:bodyPr/>
              <a:lstStyle/>
              <a:p>
                <a:endParaRPr lang="en-US"/>
              </a:p>
            </p:txBody>
          </p:sp>
          <p:sp>
            <p:nvSpPr>
              <p:cNvPr id="15373" name="Freeform 88"/>
              <p:cNvSpPr>
                <a:spLocks/>
              </p:cNvSpPr>
              <p:nvPr/>
            </p:nvSpPr>
            <p:spPr bwMode="auto">
              <a:xfrm>
                <a:off x="668338" y="4918076"/>
                <a:ext cx="128587" cy="128588"/>
              </a:xfrm>
              <a:custGeom>
                <a:avLst/>
                <a:gdLst>
                  <a:gd name="T0" fmla="*/ 0 w 120"/>
                  <a:gd name="T1" fmla="*/ 0 h 120"/>
                  <a:gd name="T2" fmla="*/ 0 w 120"/>
                  <a:gd name="T3" fmla="*/ 0 h 120"/>
                  <a:gd name="T4" fmla="*/ 137788471 w 120"/>
                  <a:gd name="T5" fmla="*/ 0 h 120"/>
                  <a:gd name="T6" fmla="*/ 137788471 w 120"/>
                  <a:gd name="T7" fmla="*/ 137790615 h 120"/>
                  <a:gd name="T8" fmla="*/ 0 w 120"/>
                  <a:gd name="T9" fmla="*/ 137790615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noFill/>
              <a:ln w="14288" cap="flat">
                <a:solidFill>
                  <a:srgbClr val="08090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4" name="Rectangle 89"/>
              <p:cNvSpPr>
                <a:spLocks noChangeArrowheads="1"/>
              </p:cNvSpPr>
              <p:nvPr/>
            </p:nvSpPr>
            <p:spPr bwMode="auto">
              <a:xfrm>
                <a:off x="915988" y="4855528"/>
                <a:ext cx="19177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hangingPunct="1"/>
                <a:r>
                  <a:rPr lang="en-US" altLang="en-US" sz="1600">
                    <a:solidFill>
                      <a:srgbClr val="080909"/>
                    </a:solidFill>
                  </a:rPr>
                  <a:t>Sampled but not found</a:t>
                </a:r>
                <a:endParaRPr lang="en-US" altLang="en-US">
                  <a:latin typeface="Arial" pitchFamily="34" charset="0"/>
                </a:endParaRPr>
              </a:p>
            </p:txBody>
          </p:sp>
          <p:sp>
            <p:nvSpPr>
              <p:cNvPr id="15375" name="Rectangle 92"/>
              <p:cNvSpPr>
                <a:spLocks noChangeArrowheads="1"/>
              </p:cNvSpPr>
              <p:nvPr/>
            </p:nvSpPr>
            <p:spPr bwMode="auto">
              <a:xfrm>
                <a:off x="915988" y="5439490"/>
                <a:ext cx="29133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hangingPunct="1"/>
                <a:r>
                  <a:rPr lang="en-US" altLang="en-US" sz="1600">
                    <a:solidFill>
                      <a:srgbClr val="080909"/>
                    </a:solidFill>
                  </a:rPr>
                  <a:t>Established by survey or consensus</a:t>
                </a:r>
                <a:endParaRPr lang="en-US" altLang="en-US">
                  <a:latin typeface="Arial" pitchFamily="34" charset="0"/>
                </a:endParaRPr>
              </a:p>
            </p:txBody>
          </p:sp>
          <p:sp>
            <p:nvSpPr>
              <p:cNvPr id="15376" name="Freeform 102"/>
              <p:cNvSpPr>
                <a:spLocks/>
              </p:cNvSpPr>
              <p:nvPr/>
            </p:nvSpPr>
            <p:spPr bwMode="auto">
              <a:xfrm>
                <a:off x="668338" y="5499101"/>
                <a:ext cx="128587" cy="127000"/>
              </a:xfrm>
              <a:custGeom>
                <a:avLst/>
                <a:gdLst>
                  <a:gd name="T0" fmla="*/ 0 w 120"/>
                  <a:gd name="T1" fmla="*/ 0 h 120"/>
                  <a:gd name="T2" fmla="*/ 0 w 120"/>
                  <a:gd name="T3" fmla="*/ 0 h 120"/>
                  <a:gd name="T4" fmla="*/ 137788471 w 120"/>
                  <a:gd name="T5" fmla="*/ 0 h 120"/>
                  <a:gd name="T6" fmla="*/ 137788471 w 120"/>
                  <a:gd name="T7" fmla="*/ 134408333 h 120"/>
                  <a:gd name="T8" fmla="*/ 0 w 120"/>
                  <a:gd name="T9" fmla="*/ 134408333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solidFill>
                <a:srgbClr val="EC1D24"/>
              </a:solidFill>
              <a:ln w="0">
                <a:solidFill>
                  <a:srgbClr val="000000"/>
                </a:solidFill>
                <a:prstDash val="solid"/>
                <a:round/>
                <a:headEnd/>
                <a:tailEnd/>
              </a:ln>
            </p:spPr>
            <p:txBody>
              <a:bodyPr/>
              <a:lstStyle/>
              <a:p>
                <a:endParaRPr lang="en-US"/>
              </a:p>
            </p:txBody>
          </p:sp>
          <p:sp>
            <p:nvSpPr>
              <p:cNvPr id="15377" name="Freeform 103"/>
              <p:cNvSpPr>
                <a:spLocks noEditPoints="1"/>
              </p:cNvSpPr>
              <p:nvPr/>
            </p:nvSpPr>
            <p:spPr bwMode="auto">
              <a:xfrm>
                <a:off x="668338" y="4614863"/>
                <a:ext cx="128587" cy="1011238"/>
              </a:xfrm>
              <a:custGeom>
                <a:avLst/>
                <a:gdLst>
                  <a:gd name="T0" fmla="*/ 0 w 120"/>
                  <a:gd name="T1" fmla="*/ 943001326 h 947"/>
                  <a:gd name="T2" fmla="*/ 0 w 120"/>
                  <a:gd name="T3" fmla="*/ 943001326 h 947"/>
                  <a:gd name="T4" fmla="*/ 137788471 w 120"/>
                  <a:gd name="T5" fmla="*/ 943001326 h 947"/>
                  <a:gd name="T6" fmla="*/ 137788471 w 120"/>
                  <a:gd name="T7" fmla="*/ 1079833466 h 947"/>
                  <a:gd name="T8" fmla="*/ 0 w 120"/>
                  <a:gd name="T9" fmla="*/ 1079833466 h 947"/>
                  <a:gd name="T10" fmla="*/ 0 w 120"/>
                  <a:gd name="T11" fmla="*/ 943001326 h 947"/>
                  <a:gd name="T12" fmla="*/ 0 w 120"/>
                  <a:gd name="T13" fmla="*/ 0 h 947"/>
                  <a:gd name="T14" fmla="*/ 0 w 120"/>
                  <a:gd name="T15" fmla="*/ 0 h 947"/>
                  <a:gd name="T16" fmla="*/ 137788471 w 120"/>
                  <a:gd name="T17" fmla="*/ 0 h 947"/>
                  <a:gd name="T18" fmla="*/ 137788471 w 120"/>
                  <a:gd name="T19" fmla="*/ 136832141 h 947"/>
                  <a:gd name="T20" fmla="*/ 0 w 120"/>
                  <a:gd name="T21" fmla="*/ 136832141 h 947"/>
                  <a:gd name="T22" fmla="*/ 0 w 120"/>
                  <a:gd name="T23" fmla="*/ 0 h 9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47">
                    <a:moveTo>
                      <a:pt x="0" y="827"/>
                    </a:moveTo>
                    <a:lnTo>
                      <a:pt x="0" y="827"/>
                    </a:lnTo>
                    <a:lnTo>
                      <a:pt x="120" y="827"/>
                    </a:lnTo>
                    <a:lnTo>
                      <a:pt x="120" y="947"/>
                    </a:lnTo>
                    <a:lnTo>
                      <a:pt x="0" y="947"/>
                    </a:lnTo>
                    <a:lnTo>
                      <a:pt x="0" y="827"/>
                    </a:lnTo>
                    <a:close/>
                    <a:moveTo>
                      <a:pt x="0" y="0"/>
                    </a:moveTo>
                    <a:lnTo>
                      <a:pt x="0" y="0"/>
                    </a:lnTo>
                    <a:lnTo>
                      <a:pt x="120" y="0"/>
                    </a:lnTo>
                    <a:lnTo>
                      <a:pt x="120" y="120"/>
                    </a:lnTo>
                    <a:lnTo>
                      <a:pt x="0" y="120"/>
                    </a:lnTo>
                    <a:lnTo>
                      <a:pt x="0" y="0"/>
                    </a:lnTo>
                    <a:close/>
                  </a:path>
                </a:pathLst>
              </a:custGeom>
              <a:noFill/>
              <a:ln w="14288" cap="flat">
                <a:solidFill>
                  <a:srgbClr val="08090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Rectangle 104"/>
              <p:cNvSpPr>
                <a:spLocks noChangeArrowheads="1"/>
              </p:cNvSpPr>
              <p:nvPr/>
            </p:nvSpPr>
            <p:spPr bwMode="auto">
              <a:xfrm>
                <a:off x="915988" y="4556761"/>
                <a:ext cx="11255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hangingPunct="1"/>
                <a:r>
                  <a:rPr lang="en-US" altLang="en-US" sz="1600">
                    <a:solidFill>
                      <a:srgbClr val="080909"/>
                    </a:solidFill>
                  </a:rPr>
                  <a:t>No sampling</a:t>
                </a:r>
                <a:endParaRPr lang="en-US" altLang="en-US">
                  <a:latin typeface="Arial" pitchFamily="34" charset="0"/>
                </a:endParaRPr>
              </a:p>
            </p:txBody>
          </p:sp>
        </p:grpSp>
      </p:grpSp>
      <p:pic>
        <p:nvPicPr>
          <p:cNvPr id="15366" name="Picture 2" descr="C:\Users\keumchul\Desktop\Untitled_Message\kudzu bug map updat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13" y="863600"/>
            <a:ext cx="7062787"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76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Susceptible Plants</a:t>
            </a:r>
          </a:p>
        </p:txBody>
      </p:sp>
      <p:sp>
        <p:nvSpPr>
          <p:cNvPr id="3" name="Content Placeholder 2"/>
          <p:cNvSpPr>
            <a:spLocks noGrp="1"/>
          </p:cNvSpPr>
          <p:nvPr>
            <p:ph sz="half" idx="1"/>
          </p:nvPr>
        </p:nvSpPr>
        <p:spPr>
          <a:xfrm>
            <a:off x="214313" y="1414463"/>
            <a:ext cx="4692650" cy="4525962"/>
          </a:xfrm>
        </p:spPr>
        <p:txBody>
          <a:bodyPr>
            <a:normAutofit fontScale="92500" lnSpcReduction="20000"/>
          </a:bodyPr>
          <a:lstStyle/>
          <a:p>
            <a:pPr eaLnBrk="1" fontAlgn="auto" hangingPunct="1">
              <a:spcAft>
                <a:spcPts val="0"/>
              </a:spcAft>
              <a:buFont typeface="Arial" pitchFamily="34" charset="0"/>
              <a:buNone/>
              <a:defRPr/>
            </a:pPr>
            <a:r>
              <a:rPr lang="en-US" sz="3000" dirty="0" smtClean="0"/>
              <a:t>In the United States:</a:t>
            </a:r>
          </a:p>
          <a:p>
            <a:pPr eaLnBrk="1" fontAlgn="auto" hangingPunct="1">
              <a:spcAft>
                <a:spcPts val="0"/>
              </a:spcAft>
              <a:defRPr/>
            </a:pPr>
            <a:r>
              <a:rPr lang="en-US" sz="3000" dirty="0" smtClean="0"/>
              <a:t>Kudzu </a:t>
            </a:r>
          </a:p>
          <a:p>
            <a:pPr eaLnBrk="1" fontAlgn="auto" hangingPunct="1">
              <a:spcAft>
                <a:spcPts val="0"/>
              </a:spcAft>
              <a:defRPr/>
            </a:pPr>
            <a:r>
              <a:rPr lang="en-US" sz="3000" dirty="0" smtClean="0"/>
              <a:t>Soybean and other legumes</a:t>
            </a:r>
          </a:p>
          <a:p>
            <a:pPr eaLnBrk="1" fontAlgn="auto" hangingPunct="1">
              <a:spcAft>
                <a:spcPts val="0"/>
              </a:spcAft>
              <a:defRPr/>
            </a:pPr>
            <a:r>
              <a:rPr lang="en-US" sz="3000" dirty="0" smtClean="0"/>
              <a:t>Corn</a:t>
            </a:r>
          </a:p>
          <a:p>
            <a:pPr eaLnBrk="1" fontAlgn="auto" hangingPunct="1">
              <a:spcAft>
                <a:spcPts val="0"/>
              </a:spcAft>
              <a:defRPr/>
            </a:pPr>
            <a:r>
              <a:rPr lang="en-US" sz="3000" dirty="0" smtClean="0"/>
              <a:t>Sweet potato </a:t>
            </a:r>
          </a:p>
          <a:p>
            <a:pPr eaLnBrk="1" fontAlgn="auto" hangingPunct="1">
              <a:spcAft>
                <a:spcPts val="0"/>
              </a:spcAft>
              <a:defRPr/>
            </a:pPr>
            <a:r>
              <a:rPr lang="en-US" sz="3000" dirty="0" smtClean="0"/>
              <a:t>Wisteria</a:t>
            </a:r>
          </a:p>
          <a:p>
            <a:pPr eaLnBrk="1" fontAlgn="auto" hangingPunct="1">
              <a:spcAft>
                <a:spcPts val="0"/>
              </a:spcAft>
              <a:defRPr/>
            </a:pPr>
            <a:r>
              <a:rPr lang="en-US" sz="3000" dirty="0"/>
              <a:t>W</a:t>
            </a:r>
            <a:r>
              <a:rPr lang="en-US" sz="3000" dirty="0" smtClean="0"/>
              <a:t>heat</a:t>
            </a:r>
          </a:p>
          <a:p>
            <a:pPr eaLnBrk="1" fontAlgn="auto" hangingPunct="1">
              <a:spcAft>
                <a:spcPts val="0"/>
              </a:spcAft>
              <a:buFont typeface="Arial" pitchFamily="34" charset="0"/>
              <a:buNone/>
              <a:defRPr/>
            </a:pPr>
            <a:endParaRPr lang="en-US" sz="1000" dirty="0" smtClean="0"/>
          </a:p>
          <a:p>
            <a:pPr eaLnBrk="1" fontAlgn="auto" hangingPunct="1">
              <a:spcAft>
                <a:spcPts val="0"/>
              </a:spcAft>
              <a:buFont typeface="Arial" pitchFamily="34" charset="0"/>
              <a:buNone/>
              <a:defRPr/>
            </a:pPr>
            <a:endParaRPr lang="en-US" sz="1000" dirty="0" smtClean="0"/>
          </a:p>
          <a:p>
            <a:pPr eaLnBrk="1" fontAlgn="auto" hangingPunct="1">
              <a:spcAft>
                <a:spcPts val="0"/>
              </a:spcAft>
              <a:buFont typeface="Arial" pitchFamily="34" charset="0"/>
              <a:buNone/>
              <a:defRPr/>
            </a:pPr>
            <a:r>
              <a:rPr lang="en-US" sz="3000" dirty="0" smtClean="0"/>
              <a:t>In native regions:</a:t>
            </a:r>
          </a:p>
          <a:p>
            <a:pPr eaLnBrk="1" fontAlgn="auto" hangingPunct="1">
              <a:spcAft>
                <a:spcPts val="0"/>
              </a:spcAft>
              <a:defRPr/>
            </a:pPr>
            <a:r>
              <a:rPr lang="en-US" sz="3000" dirty="0" smtClean="0"/>
              <a:t>NOT an agricultural pest</a:t>
            </a:r>
            <a:endParaRPr lang="en-US" sz="3000" dirty="0"/>
          </a:p>
        </p:txBody>
      </p:sp>
      <p:sp>
        <p:nvSpPr>
          <p:cNvPr id="31" name="Text Box 10"/>
          <p:cNvSpPr txBox="1">
            <a:spLocks noChangeArrowheads="1"/>
          </p:cNvSpPr>
          <p:nvPr/>
        </p:nvSpPr>
        <p:spPr bwMode="auto">
          <a:xfrm>
            <a:off x="457200" y="5872163"/>
            <a:ext cx="3279775"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fontAlgn="auto">
              <a:spcBef>
                <a:spcPts val="0"/>
              </a:spcBef>
              <a:spcAft>
                <a:spcPts val="0"/>
              </a:spcAft>
              <a:defRPr/>
            </a:pPr>
            <a:r>
              <a:rPr lang="en-US" sz="900" dirty="0">
                <a:solidFill>
                  <a:srgbClr val="000000"/>
                </a:solidFill>
                <a:latin typeface="+mn-lt"/>
                <a:cs typeface="+mn-cs"/>
              </a:rPr>
              <a:t>Photo: </a:t>
            </a:r>
            <a:r>
              <a:rPr lang="en-US" sz="900" dirty="0" err="1">
                <a:solidFill>
                  <a:srgbClr val="000000"/>
                </a:solidFill>
                <a:latin typeface="+mn-lt"/>
                <a:cs typeface="+mn-cs"/>
              </a:rPr>
              <a:t>Michasia</a:t>
            </a:r>
            <a:r>
              <a:rPr lang="en-US" sz="900" dirty="0">
                <a:solidFill>
                  <a:srgbClr val="000000"/>
                </a:solidFill>
                <a:latin typeface="+mn-lt"/>
                <a:cs typeface="+mn-cs"/>
              </a:rPr>
              <a:t> Harris, University of Georgia, </a:t>
            </a:r>
            <a:r>
              <a:rPr lang="en-US" sz="900" dirty="0" err="1">
                <a:solidFill>
                  <a:srgbClr val="000000"/>
                </a:solidFill>
                <a:latin typeface="+mn-lt"/>
                <a:cs typeface="+mn-cs"/>
              </a:rPr>
              <a:t>Bugwood.org</a:t>
            </a:r>
            <a:r>
              <a:rPr lang="en-US" sz="900" dirty="0">
                <a:solidFill>
                  <a:srgbClr val="000000"/>
                </a:solidFill>
                <a:latin typeface="+mn-lt"/>
                <a:cs typeface="+mn-cs"/>
              </a:rPr>
              <a:t> #5473918</a:t>
            </a:r>
          </a:p>
        </p:txBody>
      </p:sp>
      <p:pic>
        <p:nvPicPr>
          <p:cNvPr id="30"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r="15021" b="7229"/>
          <a:stretch/>
        </p:blipFill>
        <p:spPr bwMode="auto">
          <a:xfrm>
            <a:off x="4846612" y="1863230"/>
            <a:ext cx="4124565" cy="3373686"/>
          </a:xfrm>
          <a:prstGeom prst="roundRect">
            <a:avLst/>
          </a:prstGeom>
          <a:noFill/>
          <a:ln w="38100" cmpd="sng">
            <a:solidFill>
              <a:schemeClr val="tx1"/>
            </a:solidFill>
          </a:ln>
          <a:extLst>
            <a:ext uri="{909E8E84-426E-40DD-AFC4-6F175D3DCCD1}">
              <a14:hiddenFill xmlns:a14="http://schemas.microsoft.com/office/drawing/2010/main">
                <a:solidFill>
                  <a:srgbClr val="FFFFFF"/>
                </a:solidFill>
              </a14:hiddenFill>
            </a:ext>
          </a:extLst>
        </p:spPr>
      </p:pic>
      <p:sp>
        <p:nvSpPr>
          <p:cNvPr id="16390" name="TextBox 3"/>
          <p:cNvSpPr txBox="1">
            <a:spLocks noChangeArrowheads="1"/>
          </p:cNvSpPr>
          <p:nvPr/>
        </p:nvSpPr>
        <p:spPr bwMode="auto">
          <a:xfrm>
            <a:off x="5740400" y="5367338"/>
            <a:ext cx="233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t>Kudzu bug on soybean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82563"/>
            <a:ext cx="8229600" cy="1143000"/>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smtClean="0"/>
              <a:t>Kudzu</a:t>
            </a:r>
          </a:p>
          <a:p>
            <a:pPr fontAlgn="auto">
              <a:spcAft>
                <a:spcPts val="0"/>
              </a:spcAft>
              <a:defRPr/>
            </a:pPr>
            <a:r>
              <a:rPr lang="en-US" sz="3200" i="1" dirty="0" smtClean="0">
                <a:cs typeface="Arial"/>
              </a:rPr>
              <a:t>“The </a:t>
            </a:r>
            <a:r>
              <a:rPr lang="en-US" sz="3200" i="1" dirty="0">
                <a:cs typeface="Arial"/>
              </a:rPr>
              <a:t>vine that ate the </a:t>
            </a:r>
            <a:r>
              <a:rPr lang="en-US" sz="3200" i="1" dirty="0" smtClean="0">
                <a:cs typeface="Arial"/>
              </a:rPr>
              <a:t>South”</a:t>
            </a:r>
            <a:endParaRPr lang="en-US" sz="3200" i="1" dirty="0"/>
          </a:p>
        </p:txBody>
      </p:sp>
      <p:pic>
        <p:nvPicPr>
          <p:cNvPr id="15"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18819" r="24978" b="7524"/>
          <a:stretch/>
        </p:blipFill>
        <p:spPr bwMode="auto">
          <a:xfrm>
            <a:off x="227362" y="1842676"/>
            <a:ext cx="4330857" cy="2822790"/>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sp>
        <p:nvSpPr>
          <p:cNvPr id="17412" name="Rectangle 15"/>
          <p:cNvSpPr>
            <a:spLocks noChangeArrowheads="1"/>
          </p:cNvSpPr>
          <p:nvPr/>
        </p:nvSpPr>
        <p:spPr bwMode="auto">
          <a:xfrm>
            <a:off x="574675" y="5676900"/>
            <a:ext cx="7905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900">
                <a:solidFill>
                  <a:srgbClr val="000000"/>
                </a:solidFill>
              </a:rPr>
              <a:t>Photo: Leslie J. Mehrhoff, University of Connecticut, Bugwood.org #5483399; </a:t>
            </a:r>
            <a:r>
              <a:rPr lang="en-US" altLang="en-US" sz="900"/>
              <a:t>Map courtesy of USDA database, National Agricultural Pest Information System (NAPIS)</a:t>
            </a:r>
            <a:endParaRPr lang="en-US" altLang="en-US" sz="900">
              <a:solidFill>
                <a:srgbClr val="000000"/>
              </a:solidFill>
            </a:endParaRPr>
          </a:p>
        </p:txBody>
      </p:sp>
      <p:pic>
        <p:nvPicPr>
          <p:cNvPr id="17413" name="Picture 2" descr="C:\Users\Keumchul\Desktop\distribution of kudz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113" y="1879600"/>
            <a:ext cx="41973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6"/>
          <p:cNvSpPr txBox="1">
            <a:spLocks noChangeArrowheads="1"/>
          </p:cNvSpPr>
          <p:nvPr/>
        </p:nvSpPr>
        <p:spPr bwMode="auto">
          <a:xfrm>
            <a:off x="1790700" y="4965700"/>
            <a:ext cx="120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t>Kudzu vine</a:t>
            </a:r>
          </a:p>
        </p:txBody>
      </p:sp>
      <p:grpSp>
        <p:nvGrpSpPr>
          <p:cNvPr id="17415" name="Group 1"/>
          <p:cNvGrpSpPr>
            <a:grpSpLocks/>
          </p:cNvGrpSpPr>
          <p:nvPr/>
        </p:nvGrpSpPr>
        <p:grpSpPr bwMode="auto">
          <a:xfrm>
            <a:off x="5526088" y="4973638"/>
            <a:ext cx="2279650" cy="368300"/>
            <a:chOff x="5526471" y="4973346"/>
            <a:chExt cx="2279454" cy="369332"/>
          </a:xfrm>
        </p:grpSpPr>
        <p:sp>
          <p:nvSpPr>
            <p:cNvPr id="17416" name="TextBox 5"/>
            <p:cNvSpPr txBox="1">
              <a:spLocks noChangeArrowheads="1"/>
            </p:cNvSpPr>
            <p:nvPr/>
          </p:nvSpPr>
          <p:spPr bwMode="auto">
            <a:xfrm>
              <a:off x="5640845" y="4973346"/>
              <a:ext cx="2165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t>Distribution of Kudzu</a:t>
              </a:r>
            </a:p>
          </p:txBody>
        </p:sp>
        <p:sp>
          <p:nvSpPr>
            <p:cNvPr id="17417" name="Freeform 7"/>
            <p:cNvSpPr>
              <a:spLocks/>
            </p:cNvSpPr>
            <p:nvPr/>
          </p:nvSpPr>
          <p:spPr bwMode="auto">
            <a:xfrm>
              <a:off x="5526471" y="5098475"/>
              <a:ext cx="128016" cy="128016"/>
            </a:xfrm>
            <a:custGeom>
              <a:avLst/>
              <a:gdLst>
                <a:gd name="T0" fmla="*/ 0 w 120"/>
                <a:gd name="T1" fmla="*/ 0 h 120"/>
                <a:gd name="T2" fmla="*/ 0 w 120"/>
                <a:gd name="T3" fmla="*/ 0 h 120"/>
                <a:gd name="T4" fmla="*/ 136567469 w 120"/>
                <a:gd name="T5" fmla="*/ 0 h 120"/>
                <a:gd name="T6" fmla="*/ 136567469 w 120"/>
                <a:gd name="T7" fmla="*/ 136567469 h 120"/>
                <a:gd name="T8" fmla="*/ 0 w 120"/>
                <a:gd name="T9" fmla="*/ 136567469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solidFill>
              <a:srgbClr val="00FF00"/>
            </a:solidFill>
            <a:ln w="12700">
              <a:solidFill>
                <a:schemeClr val="tx1"/>
              </a:solidFill>
              <a:prstDash val="solid"/>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8874" t="27134" r="22125" b="25296"/>
          <a:stretch/>
        </p:blipFill>
        <p:spPr bwMode="auto">
          <a:xfrm>
            <a:off x="4800600" y="3369083"/>
            <a:ext cx="3886200" cy="2007304"/>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pic>
        <p:nvPicPr>
          <p:cNvPr id="24"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t="15265" r="7055" b="20570"/>
          <a:stretch/>
        </p:blipFill>
        <p:spPr bwMode="auto">
          <a:xfrm>
            <a:off x="513860" y="3383757"/>
            <a:ext cx="3889161" cy="2011680"/>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sp>
        <p:nvSpPr>
          <p:cNvPr id="18436" name="Title 1"/>
          <p:cNvSpPr>
            <a:spLocks noGrp="1"/>
          </p:cNvSpPr>
          <p:nvPr>
            <p:ph type="title"/>
          </p:nvPr>
        </p:nvSpPr>
        <p:spPr bwMode="auto">
          <a:xfrm>
            <a:off x="4572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a:t>
            </a:r>
          </a:p>
        </p:txBody>
      </p:sp>
      <p:pic>
        <p:nvPicPr>
          <p:cNvPr id="13"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2776" t="23387" r="6167" b="14002"/>
          <a:stretch/>
        </p:blipFill>
        <p:spPr bwMode="auto">
          <a:xfrm>
            <a:off x="457200" y="1185132"/>
            <a:ext cx="3886200" cy="2010147"/>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sp>
        <p:nvSpPr>
          <p:cNvPr id="14" name="Text Box 8"/>
          <p:cNvSpPr txBox="1">
            <a:spLocks noChangeArrowheads="1"/>
          </p:cNvSpPr>
          <p:nvPr/>
        </p:nvSpPr>
        <p:spPr bwMode="auto">
          <a:xfrm>
            <a:off x="457200" y="5821363"/>
            <a:ext cx="69691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fontAlgn="auto">
              <a:spcBef>
                <a:spcPts val="0"/>
              </a:spcBef>
              <a:spcAft>
                <a:spcPts val="0"/>
              </a:spcAft>
              <a:defRPr/>
            </a:pPr>
            <a:r>
              <a:rPr lang="en-US" sz="900" dirty="0">
                <a:solidFill>
                  <a:srgbClr val="000000"/>
                </a:solidFill>
                <a:latin typeface="+mn-lt"/>
                <a:cs typeface="+mn-cs"/>
              </a:rPr>
              <a:t>Photos: </a:t>
            </a:r>
            <a:r>
              <a:rPr lang="en-US" sz="900" i="1" dirty="0">
                <a:solidFill>
                  <a:srgbClr val="000000"/>
                </a:solidFill>
                <a:latin typeface="+mn-lt"/>
                <a:cs typeface="+mn-cs"/>
              </a:rPr>
              <a:t>(Top)</a:t>
            </a:r>
            <a:r>
              <a:rPr lang="en-US" sz="900" dirty="0">
                <a:solidFill>
                  <a:srgbClr val="000000"/>
                </a:solidFill>
                <a:latin typeface="+mn-lt"/>
                <a:cs typeface="+mn-cs"/>
              </a:rPr>
              <a:t> - Joe Eger, Dow </a:t>
            </a:r>
            <a:r>
              <a:rPr lang="en-US" sz="900" dirty="0" err="1">
                <a:solidFill>
                  <a:srgbClr val="000000"/>
                </a:solidFill>
                <a:latin typeface="+mn-lt"/>
                <a:cs typeface="+mn-cs"/>
              </a:rPr>
              <a:t>AgroSciences</a:t>
            </a:r>
            <a:r>
              <a:rPr lang="en-US" sz="900" dirty="0">
                <a:solidFill>
                  <a:srgbClr val="000000"/>
                </a:solidFill>
                <a:latin typeface="+mn-lt"/>
                <a:cs typeface="+mn-cs"/>
              </a:rPr>
              <a:t>, Bugwood.org #5471831; </a:t>
            </a:r>
            <a:r>
              <a:rPr lang="en-US" sz="900" dirty="0" err="1">
                <a:solidFill>
                  <a:srgbClr val="000000"/>
                </a:solidFill>
                <a:latin typeface="+mn-lt"/>
                <a:cs typeface="+mn-cs"/>
              </a:rPr>
              <a:t>Yasmin</a:t>
            </a:r>
            <a:r>
              <a:rPr lang="en-US" sz="900" dirty="0">
                <a:solidFill>
                  <a:srgbClr val="000000"/>
                </a:solidFill>
                <a:latin typeface="+mn-lt"/>
                <a:cs typeface="+mn-cs"/>
              </a:rPr>
              <a:t> </a:t>
            </a:r>
            <a:r>
              <a:rPr lang="en-US" sz="900" dirty="0" err="1">
                <a:solidFill>
                  <a:srgbClr val="000000"/>
                </a:solidFill>
                <a:latin typeface="+mn-lt"/>
                <a:cs typeface="+mn-cs"/>
              </a:rPr>
              <a:t>Cardoza</a:t>
            </a:r>
            <a:r>
              <a:rPr lang="en-US" sz="900" dirty="0">
                <a:solidFill>
                  <a:srgbClr val="000000"/>
                </a:solidFill>
                <a:latin typeface="+mn-lt"/>
                <a:cs typeface="+mn-cs"/>
              </a:rPr>
              <a:t>, North Carolina State University, Bugwood.org #5472919</a:t>
            </a:r>
          </a:p>
          <a:p>
            <a:pPr fontAlgn="auto">
              <a:spcBef>
                <a:spcPts val="0"/>
              </a:spcBef>
              <a:spcAft>
                <a:spcPts val="0"/>
              </a:spcAft>
              <a:defRPr/>
            </a:pPr>
            <a:r>
              <a:rPr lang="en-US" sz="900" i="1" dirty="0">
                <a:solidFill>
                  <a:srgbClr val="000000"/>
                </a:solidFill>
                <a:latin typeface="+mn-lt"/>
                <a:cs typeface="+mn-cs"/>
              </a:rPr>
              <a:t>(Bottom)</a:t>
            </a:r>
            <a:r>
              <a:rPr lang="en-US" sz="900" dirty="0">
                <a:solidFill>
                  <a:srgbClr val="000000"/>
                </a:solidFill>
                <a:latin typeface="+mn-lt"/>
                <a:cs typeface="+mn-cs"/>
              </a:rPr>
              <a:t> -  </a:t>
            </a:r>
            <a:r>
              <a:rPr lang="en-US" sz="900" dirty="0" err="1">
                <a:solidFill>
                  <a:srgbClr val="000000"/>
                </a:solidFill>
                <a:latin typeface="+mn-lt"/>
                <a:cs typeface="+mn-cs"/>
              </a:rPr>
              <a:t>Yasmin</a:t>
            </a:r>
            <a:r>
              <a:rPr lang="en-US" sz="900" dirty="0">
                <a:solidFill>
                  <a:srgbClr val="000000"/>
                </a:solidFill>
                <a:latin typeface="+mn-lt"/>
                <a:cs typeface="+mn-cs"/>
              </a:rPr>
              <a:t> </a:t>
            </a:r>
            <a:r>
              <a:rPr lang="en-US" sz="900" dirty="0" err="1">
                <a:solidFill>
                  <a:srgbClr val="000000"/>
                </a:solidFill>
                <a:latin typeface="+mn-lt"/>
                <a:cs typeface="+mn-cs"/>
              </a:rPr>
              <a:t>Cardoza</a:t>
            </a:r>
            <a:r>
              <a:rPr lang="en-US" sz="900" dirty="0">
                <a:solidFill>
                  <a:srgbClr val="000000"/>
                </a:solidFill>
                <a:latin typeface="+mn-lt"/>
                <a:cs typeface="+mn-cs"/>
              </a:rPr>
              <a:t>, North Carolina State University, </a:t>
            </a:r>
            <a:r>
              <a:rPr lang="en-US" sz="900" dirty="0" err="1">
                <a:solidFill>
                  <a:srgbClr val="000000"/>
                </a:solidFill>
                <a:latin typeface="+mn-lt"/>
                <a:cs typeface="+mn-cs"/>
              </a:rPr>
              <a:t>Bugwood.org</a:t>
            </a:r>
            <a:r>
              <a:rPr lang="en-US" sz="900" dirty="0">
                <a:solidFill>
                  <a:srgbClr val="000000"/>
                </a:solidFill>
                <a:latin typeface="+mn-lt"/>
                <a:cs typeface="+mn-cs"/>
              </a:rPr>
              <a:t> #5472911; </a:t>
            </a:r>
            <a:r>
              <a:rPr lang="en-US" sz="900" dirty="0" err="1">
                <a:solidFill>
                  <a:srgbClr val="000000"/>
                </a:solidFill>
                <a:latin typeface="+mn-lt"/>
                <a:cs typeface="+mn-cs"/>
              </a:rPr>
              <a:t>Michasia</a:t>
            </a:r>
            <a:r>
              <a:rPr lang="en-US" sz="900" dirty="0">
                <a:solidFill>
                  <a:srgbClr val="000000"/>
                </a:solidFill>
                <a:latin typeface="+mn-lt"/>
                <a:cs typeface="+mn-cs"/>
              </a:rPr>
              <a:t> Harris, University of Georgia, </a:t>
            </a:r>
            <a:r>
              <a:rPr lang="en-US" sz="900" dirty="0" err="1">
                <a:solidFill>
                  <a:srgbClr val="000000"/>
                </a:solidFill>
                <a:latin typeface="+mn-lt"/>
                <a:cs typeface="+mn-cs"/>
              </a:rPr>
              <a:t>Bugwood.org</a:t>
            </a:r>
            <a:r>
              <a:rPr lang="en-US" sz="900" dirty="0">
                <a:solidFill>
                  <a:srgbClr val="000000"/>
                </a:solidFill>
                <a:latin typeface="+mn-lt"/>
                <a:cs typeface="+mn-cs"/>
              </a:rPr>
              <a:t> #5474632</a:t>
            </a:r>
          </a:p>
        </p:txBody>
      </p:sp>
      <p:pic>
        <p:nvPicPr>
          <p:cNvPr id="15"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l="6483" t="21510" b="13929"/>
          <a:stretch/>
        </p:blipFill>
        <p:spPr bwMode="auto">
          <a:xfrm>
            <a:off x="4800600" y="1185132"/>
            <a:ext cx="3886200" cy="2010147"/>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sp>
        <p:nvSpPr>
          <p:cNvPr id="18440" name="TextBox 18"/>
          <p:cNvSpPr txBox="1">
            <a:spLocks noChangeArrowheads="1"/>
          </p:cNvSpPr>
          <p:nvPr/>
        </p:nvSpPr>
        <p:spPr bwMode="auto">
          <a:xfrm>
            <a:off x="2027238" y="701675"/>
            <a:ext cx="608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t>Eggs</a:t>
            </a:r>
          </a:p>
        </p:txBody>
      </p:sp>
      <p:sp>
        <p:nvSpPr>
          <p:cNvPr id="18441" name="TextBox 19"/>
          <p:cNvSpPr txBox="1">
            <a:spLocks noChangeArrowheads="1"/>
          </p:cNvSpPr>
          <p:nvPr/>
        </p:nvSpPr>
        <p:spPr bwMode="auto">
          <a:xfrm>
            <a:off x="6137275" y="701675"/>
            <a:ext cx="955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t>Nymphs</a:t>
            </a:r>
          </a:p>
        </p:txBody>
      </p:sp>
      <p:cxnSp>
        <p:nvCxnSpPr>
          <p:cNvPr id="22" name="Straight Arrow Connector 21"/>
          <p:cNvCxnSpPr/>
          <p:nvPr/>
        </p:nvCxnSpPr>
        <p:spPr>
          <a:xfrm>
            <a:off x="922338" y="4048125"/>
            <a:ext cx="493712" cy="0"/>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8443" name="TextBox 10"/>
          <p:cNvSpPr txBox="1">
            <a:spLocks noChangeArrowheads="1"/>
          </p:cNvSpPr>
          <p:nvPr/>
        </p:nvSpPr>
        <p:spPr bwMode="auto">
          <a:xfrm>
            <a:off x="896938" y="5337175"/>
            <a:ext cx="3063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t>Symbiont capsules in egg mass</a:t>
            </a:r>
          </a:p>
        </p:txBody>
      </p:sp>
      <p:sp>
        <p:nvSpPr>
          <p:cNvPr id="18444" name="TextBox 11"/>
          <p:cNvSpPr txBox="1">
            <a:spLocks noChangeArrowheads="1"/>
          </p:cNvSpPr>
          <p:nvPr/>
        </p:nvSpPr>
        <p:spPr bwMode="auto">
          <a:xfrm>
            <a:off x="5295900" y="5360988"/>
            <a:ext cx="287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t>Hairy appearance of nymphs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285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 Adult</a:t>
            </a:r>
          </a:p>
        </p:txBody>
      </p:sp>
      <p:sp>
        <p:nvSpPr>
          <p:cNvPr id="3" name="Content Placeholder 2"/>
          <p:cNvSpPr>
            <a:spLocks noGrp="1"/>
          </p:cNvSpPr>
          <p:nvPr>
            <p:ph sz="half" idx="1"/>
          </p:nvPr>
        </p:nvSpPr>
        <p:spPr>
          <a:xfrm>
            <a:off x="457200" y="2205038"/>
            <a:ext cx="4038600" cy="3427412"/>
          </a:xfrm>
        </p:spPr>
        <p:txBody>
          <a:bodyPr/>
          <a:lstStyle/>
          <a:p>
            <a:pPr eaLnBrk="1" fontAlgn="auto" hangingPunct="1">
              <a:spcAft>
                <a:spcPts val="0"/>
              </a:spcAft>
              <a:defRPr/>
            </a:pPr>
            <a:r>
              <a:rPr lang="en-US" dirty="0" smtClean="0"/>
              <a:t>Small, 3.5 – 6 mm (0.14 – 0.24 in) long </a:t>
            </a:r>
          </a:p>
          <a:p>
            <a:pPr marL="0" lvl="1" indent="0" eaLnBrk="1" fontAlgn="auto" hangingPunct="1">
              <a:spcAft>
                <a:spcPts val="0"/>
              </a:spcAft>
              <a:buFont typeface="Arial" pitchFamily="34" charset="0"/>
              <a:buNone/>
              <a:defRPr/>
            </a:pPr>
            <a:endParaRPr lang="en-US" sz="1200" dirty="0" smtClean="0"/>
          </a:p>
          <a:p>
            <a:pPr marL="342900" lvl="1" indent="-342900" eaLnBrk="1" fontAlgn="auto" hangingPunct="1">
              <a:spcAft>
                <a:spcPts val="0"/>
              </a:spcAft>
              <a:buFont typeface="Arial"/>
              <a:buChar char="•"/>
              <a:defRPr/>
            </a:pPr>
            <a:r>
              <a:rPr lang="en-US" sz="2800" dirty="0" err="1" smtClean="0"/>
              <a:t>Pseudosuture</a:t>
            </a:r>
            <a:endParaRPr lang="en-US" sz="2800" dirty="0" smtClean="0"/>
          </a:p>
          <a:p>
            <a:pPr marL="342900" lvl="1" indent="-342900" eaLnBrk="1" fontAlgn="auto" hangingPunct="1">
              <a:spcAft>
                <a:spcPts val="0"/>
              </a:spcAft>
              <a:buFont typeface="Arial"/>
              <a:buChar char="•"/>
              <a:defRPr/>
            </a:pPr>
            <a:endParaRPr lang="en-US" sz="1200" dirty="0"/>
          </a:p>
          <a:p>
            <a:pPr marL="342900" lvl="1" indent="-342900" eaLnBrk="1" fontAlgn="auto" hangingPunct="1">
              <a:spcAft>
                <a:spcPts val="0"/>
              </a:spcAft>
              <a:buFont typeface="Arial"/>
              <a:buChar char="•"/>
              <a:defRPr/>
            </a:pPr>
            <a:r>
              <a:rPr lang="en-US" sz="2800" dirty="0"/>
              <a:t>Enlarged </a:t>
            </a:r>
            <a:r>
              <a:rPr lang="en-US" sz="2800" dirty="0" err="1" smtClean="0"/>
              <a:t>scutellum</a:t>
            </a:r>
            <a:endParaRPr lang="en-US" sz="2800" dirty="0" smtClean="0"/>
          </a:p>
          <a:p>
            <a:pPr marL="342900" lvl="1" indent="-342900" eaLnBrk="1" fontAlgn="auto" hangingPunct="1">
              <a:spcAft>
                <a:spcPts val="0"/>
              </a:spcAft>
              <a:buFont typeface="Arial"/>
              <a:buChar char="•"/>
              <a:defRPr/>
            </a:pPr>
            <a:endParaRPr lang="en-US" sz="1200" dirty="0"/>
          </a:p>
          <a:p>
            <a:pPr marL="342900" lvl="1" indent="-342900" eaLnBrk="1" fontAlgn="auto" hangingPunct="1">
              <a:spcAft>
                <a:spcPts val="0"/>
              </a:spcAft>
              <a:buFont typeface="Arial"/>
              <a:buChar char="•"/>
              <a:defRPr/>
            </a:pPr>
            <a:r>
              <a:rPr lang="en-US" sz="2800" dirty="0" smtClean="0"/>
              <a:t>Truncated posterior end</a:t>
            </a:r>
          </a:p>
          <a:p>
            <a:pPr marL="457200" lvl="1" indent="0" eaLnBrk="1" fontAlgn="auto" hangingPunct="1">
              <a:spcAft>
                <a:spcPts val="0"/>
              </a:spcAft>
              <a:buFont typeface="Arial" pitchFamily="34" charset="0"/>
              <a:buNone/>
              <a:defRPr/>
            </a:pPr>
            <a:endParaRPr lang="en-US" dirty="0"/>
          </a:p>
        </p:txBody>
      </p:sp>
      <p:pic>
        <p:nvPicPr>
          <p:cNvPr id="5" name="Content Placeholder 4" descr="megacopta cribraria_adult.jpg"/>
          <p:cNvPicPr>
            <a:picLocks noGrp="1" noChangeAspect="1"/>
          </p:cNvPicPr>
          <p:nvPr>
            <p:ph sz="half" idx="2"/>
          </p:nvPr>
        </p:nvPicPr>
        <p:blipFill>
          <a:blip r:embed="rId3" cstate="print"/>
          <a:stretch>
            <a:fillRect/>
          </a:stretch>
        </p:blipFill>
        <p:spPr>
          <a:xfrm>
            <a:off x="4921815" y="1676400"/>
            <a:ext cx="3756572" cy="4227512"/>
          </a:xfrm>
          <a:prstGeom prst="roundRect">
            <a:avLst/>
          </a:prstGeom>
          <a:ln w="57150">
            <a:solidFill>
              <a:schemeClr val="tx1"/>
            </a:solidFill>
          </a:ln>
        </p:spPr>
      </p:pic>
      <p:cxnSp>
        <p:nvCxnSpPr>
          <p:cNvPr id="17" name="Straight Arrow Connector 16"/>
          <p:cNvCxnSpPr/>
          <p:nvPr/>
        </p:nvCxnSpPr>
        <p:spPr>
          <a:xfrm>
            <a:off x="4408488" y="5143500"/>
            <a:ext cx="1476375" cy="22860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898775" y="3635375"/>
            <a:ext cx="3019425" cy="82550"/>
          </a:xfrm>
          <a:prstGeom prst="straightConnector1">
            <a:avLst/>
          </a:prstGeom>
          <a:ln w="28575">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668713" y="4367213"/>
            <a:ext cx="1608137" cy="109537"/>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464" name="TextBox 1"/>
          <p:cNvSpPr txBox="1">
            <a:spLocks noChangeArrowheads="1"/>
          </p:cNvSpPr>
          <p:nvPr/>
        </p:nvSpPr>
        <p:spPr bwMode="auto">
          <a:xfrm>
            <a:off x="457200" y="5902325"/>
            <a:ext cx="19796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900"/>
              <a:t>Photo: Lilyconnor, wiki.bugwood.org.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1317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Life Cycle</a:t>
            </a:r>
          </a:p>
        </p:txBody>
      </p:sp>
      <p:pic>
        <p:nvPicPr>
          <p:cNvPr id="17"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15715" t="23387" r="17234" b="14002"/>
          <a:stretch/>
        </p:blipFill>
        <p:spPr bwMode="auto">
          <a:xfrm>
            <a:off x="283151" y="2395781"/>
            <a:ext cx="4147305" cy="2926077"/>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pic>
        <p:nvPicPr>
          <p:cNvPr id="18"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b="5833"/>
          <a:stretch/>
        </p:blipFill>
        <p:spPr bwMode="auto">
          <a:xfrm>
            <a:off x="4713607" y="2395781"/>
            <a:ext cx="4147243" cy="2926080"/>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sp>
        <p:nvSpPr>
          <p:cNvPr id="20485" name="TextBox 12"/>
          <p:cNvSpPr txBox="1">
            <a:spLocks noChangeArrowheads="1"/>
          </p:cNvSpPr>
          <p:nvPr/>
        </p:nvSpPr>
        <p:spPr bwMode="auto">
          <a:xfrm>
            <a:off x="1458913" y="1162050"/>
            <a:ext cx="622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t>Development from egg to adult takes 6-8 weeks</a:t>
            </a:r>
          </a:p>
        </p:txBody>
      </p:sp>
      <p:sp>
        <p:nvSpPr>
          <p:cNvPr id="20486" name="TextBox 14"/>
          <p:cNvSpPr txBox="1">
            <a:spLocks noChangeArrowheads="1"/>
          </p:cNvSpPr>
          <p:nvPr/>
        </p:nvSpPr>
        <p:spPr bwMode="auto">
          <a:xfrm>
            <a:off x="282575" y="5832475"/>
            <a:ext cx="60467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900"/>
              <a:t>Photos: Joe Eger, Dow AgroSciences, Bugwood.org #5471831; Michasia Harris, University of Georgia, Bugwood.org #5474633</a:t>
            </a:r>
          </a:p>
        </p:txBody>
      </p:sp>
      <p:sp>
        <p:nvSpPr>
          <p:cNvPr id="3" name="Rectangle 2"/>
          <p:cNvSpPr/>
          <p:nvPr/>
        </p:nvSpPr>
        <p:spPr>
          <a:xfrm>
            <a:off x="1811338" y="1854200"/>
            <a:ext cx="1090612" cy="368300"/>
          </a:xfrm>
          <a:prstGeom prst="rect">
            <a:avLst/>
          </a:prstGeom>
        </p:spPr>
        <p:txBody>
          <a:bodyPr wrap="none">
            <a:spAutoFit/>
          </a:bodyPr>
          <a:lstStyle/>
          <a:p>
            <a:pPr marL="45720" algn="ctr" defTabSz="914400" fontAlgn="auto">
              <a:spcBef>
                <a:spcPts val="300"/>
              </a:spcBef>
              <a:spcAft>
                <a:spcPts val="0"/>
              </a:spcAft>
              <a:buClr>
                <a:schemeClr val="accent3"/>
              </a:buClr>
              <a:defRPr/>
            </a:pPr>
            <a:r>
              <a:rPr lang="en-US" dirty="0">
                <a:latin typeface="+mn-lt"/>
                <a:cs typeface="+mn-cs"/>
              </a:rPr>
              <a:t>Egg mass</a:t>
            </a:r>
          </a:p>
        </p:txBody>
      </p:sp>
      <p:sp>
        <p:nvSpPr>
          <p:cNvPr id="8" name="Rectangle 7"/>
          <p:cNvSpPr/>
          <p:nvPr/>
        </p:nvSpPr>
        <p:spPr>
          <a:xfrm>
            <a:off x="5768975" y="1854200"/>
            <a:ext cx="2036763" cy="368300"/>
          </a:xfrm>
          <a:prstGeom prst="rect">
            <a:avLst/>
          </a:prstGeom>
        </p:spPr>
        <p:txBody>
          <a:bodyPr wrap="none">
            <a:spAutoFit/>
          </a:bodyPr>
          <a:lstStyle/>
          <a:p>
            <a:pPr marL="45720" algn="ctr" defTabSz="914400" fontAlgn="auto">
              <a:spcBef>
                <a:spcPts val="300"/>
              </a:spcBef>
              <a:spcAft>
                <a:spcPts val="0"/>
              </a:spcAft>
              <a:buClr>
                <a:schemeClr val="accent3"/>
              </a:buClr>
              <a:defRPr/>
            </a:pPr>
            <a:r>
              <a:rPr lang="en-US" dirty="0">
                <a:latin typeface="+mn-lt"/>
                <a:cs typeface="+mn-cs"/>
              </a:rPr>
              <a:t>Nymphs and adults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3492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Damage</a:t>
            </a:r>
          </a:p>
        </p:txBody>
      </p:sp>
      <p:sp>
        <p:nvSpPr>
          <p:cNvPr id="15" name="Text Box 10"/>
          <p:cNvSpPr txBox="1">
            <a:spLocks noChangeArrowheads="1"/>
          </p:cNvSpPr>
          <p:nvPr/>
        </p:nvSpPr>
        <p:spPr bwMode="auto">
          <a:xfrm>
            <a:off x="317500" y="5953125"/>
            <a:ext cx="6335713"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fontAlgn="auto">
              <a:spcBef>
                <a:spcPts val="0"/>
              </a:spcBef>
              <a:spcAft>
                <a:spcPts val="0"/>
              </a:spcAft>
              <a:defRPr/>
            </a:pPr>
            <a:r>
              <a:rPr lang="en-US" sz="900" dirty="0">
                <a:latin typeface="+mn-lt"/>
                <a:cs typeface="+mn-cs"/>
              </a:rPr>
              <a:t>Photos: Jeremy Greene, Clemson University, Bugwood.org #5426340; </a:t>
            </a:r>
            <a:r>
              <a:rPr lang="en-US" sz="900" dirty="0">
                <a:solidFill>
                  <a:srgbClr val="000000"/>
                </a:solidFill>
                <a:latin typeface="+mn-lt"/>
                <a:cs typeface="+mn-cs"/>
              </a:rPr>
              <a:t>Joseph </a:t>
            </a:r>
            <a:r>
              <a:rPr lang="en-US" sz="900" dirty="0" err="1">
                <a:solidFill>
                  <a:srgbClr val="000000"/>
                </a:solidFill>
                <a:latin typeface="+mn-lt"/>
                <a:cs typeface="+mn-cs"/>
              </a:rPr>
              <a:t>LaForest</a:t>
            </a:r>
            <a:r>
              <a:rPr lang="en-US" sz="900" dirty="0">
                <a:solidFill>
                  <a:srgbClr val="000000"/>
                </a:solidFill>
                <a:latin typeface="+mn-lt"/>
                <a:cs typeface="+mn-cs"/>
              </a:rPr>
              <a:t>, University of Georgia, Bugwood.org # 5461420</a:t>
            </a:r>
          </a:p>
        </p:txBody>
      </p:sp>
      <p:pic>
        <p:nvPicPr>
          <p:cNvPr id="16"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r="15952"/>
          <a:stretch/>
        </p:blipFill>
        <p:spPr bwMode="auto">
          <a:xfrm>
            <a:off x="317689" y="1306230"/>
            <a:ext cx="4098842" cy="3657600"/>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pic>
        <p:nvPicPr>
          <p:cNvPr id="17"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12734" r="8917" b="6534"/>
          <a:stretch/>
        </p:blipFill>
        <p:spPr bwMode="auto">
          <a:xfrm>
            <a:off x="4734220" y="1306230"/>
            <a:ext cx="4092090" cy="3657600"/>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sp>
        <p:nvSpPr>
          <p:cNvPr id="21510" name="TextBox 2"/>
          <p:cNvSpPr txBox="1">
            <a:spLocks noChangeArrowheads="1"/>
          </p:cNvSpPr>
          <p:nvPr/>
        </p:nvSpPr>
        <p:spPr bwMode="auto">
          <a:xfrm>
            <a:off x="1500188" y="5094288"/>
            <a:ext cx="6143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400"/>
              <a:t>Kudzu bugs use piercing-sucking mouthparts to </a:t>
            </a:r>
          </a:p>
          <a:p>
            <a:pPr algn="ctr" eaLnBrk="1" hangingPunct="1"/>
            <a:r>
              <a:rPr lang="en-US" altLang="en-US" sz="2400"/>
              <a:t>tap into the veins of plants and extract phloem</a:t>
            </a:r>
          </a:p>
        </p:txBody>
      </p:sp>
      <p:sp>
        <p:nvSpPr>
          <p:cNvPr id="21511" name="TextBox 6"/>
          <p:cNvSpPr txBox="1">
            <a:spLocks noChangeArrowheads="1"/>
          </p:cNvSpPr>
          <p:nvPr/>
        </p:nvSpPr>
        <p:spPr bwMode="auto">
          <a:xfrm>
            <a:off x="1355725" y="808038"/>
            <a:ext cx="2022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t>Kudzu bugs on corn</a:t>
            </a:r>
          </a:p>
        </p:txBody>
      </p:sp>
      <p:sp>
        <p:nvSpPr>
          <p:cNvPr id="21512" name="TextBox 7"/>
          <p:cNvSpPr txBox="1">
            <a:spLocks noChangeArrowheads="1"/>
          </p:cNvSpPr>
          <p:nvPr/>
        </p:nvSpPr>
        <p:spPr bwMode="auto">
          <a:xfrm>
            <a:off x="5768975" y="815975"/>
            <a:ext cx="215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t>Kudzu bugs on kudzu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10738</TotalTime>
  <Words>2194</Words>
  <Application>Microsoft Office PowerPoint</Application>
  <PresentationFormat>On-screen Show (4:3)</PresentationFormat>
  <Paragraphs>352</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Arial</vt:lpstr>
      <vt:lpstr>Lucida Grande</vt:lpstr>
      <vt:lpstr>MS PGothic</vt:lpstr>
      <vt:lpstr>Georgia</vt:lpstr>
      <vt:lpstr>Presentation1</vt:lpstr>
      <vt:lpstr>Kudzu Bug Megacopta cribraria</vt:lpstr>
      <vt:lpstr>Kudzu Bug</vt:lpstr>
      <vt:lpstr>Kudzu Bug Distribution</vt:lpstr>
      <vt:lpstr>Susceptible Plants</vt:lpstr>
      <vt:lpstr>PowerPoint Presentation</vt:lpstr>
      <vt:lpstr>Identification</vt:lpstr>
      <vt:lpstr>Identification - Adult</vt:lpstr>
      <vt:lpstr>Life Cycle</vt:lpstr>
      <vt:lpstr>Damage</vt:lpstr>
      <vt:lpstr>Nuisance Pest</vt:lpstr>
      <vt:lpstr>Management</vt:lpstr>
      <vt:lpstr>Look-alikes</vt:lpstr>
      <vt:lpstr>Authors</vt:lpstr>
      <vt:lpstr>Editors</vt:lpstr>
      <vt:lpstr>Reviewers</vt:lpstr>
      <vt:lpstr>Collaborating Agencies </vt:lpstr>
      <vt:lpstr>PowerPoint Presentation</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Kudzu Vine (Pueraria lobata)</dc:title>
  <dc:creator>Matthew Smith</dc:creator>
  <cp:lastModifiedBy>Windows User</cp:lastModifiedBy>
  <cp:revision>200</cp:revision>
  <dcterms:created xsi:type="dcterms:W3CDTF">2013-06-20T14:34:31Z</dcterms:created>
  <dcterms:modified xsi:type="dcterms:W3CDTF">2015-04-05T14:58:45Z</dcterms:modified>
</cp:coreProperties>
</file>