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40"/>
  </p:notesMasterIdLst>
  <p:handoutMasterIdLst>
    <p:handoutMasterId r:id="rId41"/>
  </p:handoutMasterIdLst>
  <p:sldIdLst>
    <p:sldId id="346" r:id="rId2"/>
    <p:sldId id="474" r:id="rId3"/>
    <p:sldId id="338" r:id="rId4"/>
    <p:sldId id="489" r:id="rId5"/>
    <p:sldId id="496" r:id="rId6"/>
    <p:sldId id="478" r:id="rId7"/>
    <p:sldId id="477" r:id="rId8"/>
    <p:sldId id="494" r:id="rId9"/>
    <p:sldId id="479" r:id="rId10"/>
    <p:sldId id="490" r:id="rId11"/>
    <p:sldId id="491" r:id="rId12"/>
    <p:sldId id="450" r:id="rId13"/>
    <p:sldId id="452" r:id="rId14"/>
    <p:sldId id="463" r:id="rId15"/>
    <p:sldId id="480" r:id="rId16"/>
    <p:sldId id="430" r:id="rId17"/>
    <p:sldId id="495" r:id="rId18"/>
    <p:sldId id="374" r:id="rId19"/>
    <p:sldId id="470" r:id="rId20"/>
    <p:sldId id="468" r:id="rId21"/>
    <p:sldId id="497" r:id="rId22"/>
    <p:sldId id="481" r:id="rId23"/>
    <p:sldId id="475" r:id="rId24"/>
    <p:sldId id="482" r:id="rId25"/>
    <p:sldId id="483" r:id="rId26"/>
    <p:sldId id="345" r:id="rId27"/>
    <p:sldId id="498" r:id="rId28"/>
    <p:sldId id="488" r:id="rId29"/>
    <p:sldId id="467" r:id="rId30"/>
    <p:sldId id="434" r:id="rId31"/>
    <p:sldId id="442" r:id="rId32"/>
    <p:sldId id="439" r:id="rId33"/>
    <p:sldId id="445" r:id="rId34"/>
    <p:sldId id="499" r:id="rId35"/>
    <p:sldId id="500" r:id="rId36"/>
    <p:sldId id="366" r:id="rId37"/>
    <p:sldId id="492" r:id="rId38"/>
    <p:sldId id="501"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602" autoAdjust="0"/>
  </p:normalViewPr>
  <p:slideViewPr>
    <p:cSldViewPr>
      <p:cViewPr varScale="1">
        <p:scale>
          <a:sx n="84" d="100"/>
          <a:sy n="84" d="100"/>
        </p:scale>
        <p:origin x="-90" y="-3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3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84AEA01-DC24-4F17-B40E-B9E8FD816B16}" type="datetimeFigureOut">
              <a:rPr lang="en-US"/>
              <a:pPr>
                <a:defRPr/>
              </a:pPr>
              <a:t>9/16/2010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4541760-D6A0-49B7-B907-14E7CBCA3EE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43FF951-0A1E-49AF-A8A4-71781326CF60}" type="datetimeFigureOut">
              <a:rPr lang="en-US"/>
              <a:pPr>
                <a:defRPr/>
              </a:pPr>
              <a:t>9/16/2010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2887973-6D19-4462-9BE8-8DFBE82F569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39B5F4-566E-47AC-A51B-3CEB2D697BF8}"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4C2F6F-03C4-4DD9-BFBA-C33ADC818ED5}" type="slidenum">
              <a:rPr lang="en-US" smtClean="0"/>
              <a:pPr fontAlgn="base">
                <a:spcBef>
                  <a:spcPct val="0"/>
                </a:spcBef>
                <a:spcAft>
                  <a:spcPct val="0"/>
                </a:spcAft>
                <a:defRPr/>
              </a:pPr>
              <a:t>13</a:t>
            </a:fld>
            <a:endParaRPr lang="en-US" smtClean="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Table showing some typical biomass production rates observed by FL researchers. </a:t>
            </a:r>
          </a:p>
          <a:p>
            <a:pPr eaLnBrk="1" hangingPunct="1">
              <a:spcBef>
                <a:spcPct val="0"/>
              </a:spcBef>
            </a:pPr>
            <a:r>
              <a:rPr lang="en-US" smtClean="0"/>
              <a:t>DAP = days after planting. 90 days after planting is a bit long for most growers. Typically, covers are terminated at about 6 weeks, or 50-60 DAP. </a:t>
            </a:r>
          </a:p>
          <a:p>
            <a:pPr eaLnBrk="1" hangingPunct="1">
              <a:spcBef>
                <a:spcPct val="0"/>
              </a:spcBef>
            </a:pPr>
            <a:r>
              <a:rPr lang="en-US" smtClean="0"/>
              <a:t>These cover crops were seeded in July 15, and terminated Oct 15. </a:t>
            </a:r>
          </a:p>
          <a:p>
            <a:pPr eaLnBrk="1" hangingPunct="1">
              <a:spcBef>
                <a:spcPct val="0"/>
              </a:spcBef>
            </a:pPr>
            <a:r>
              <a:rPr lang="en-US" smtClean="0"/>
              <a:t>http://www.imok.ufl.edu/veghort/pubs/workshop/Bryan99.htm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CCE485-668F-4C72-9B4F-98D9991396EF}" type="slidenum">
              <a:rPr lang="en-US" smtClean="0"/>
              <a:pPr fontAlgn="base">
                <a:spcBef>
                  <a:spcPct val="0"/>
                </a:spcBef>
                <a:spcAft>
                  <a:spcPct val="0"/>
                </a:spcAft>
                <a:defRPr/>
              </a:pPr>
              <a:t>14</a:t>
            </a:fld>
            <a:endParaRPr lang="en-US" smtClean="0"/>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 a 2-year USDA-funded trial, six vegetable production systems were tested to determine the effect of cover crop on crop quality, yeild, and pest management.</a:t>
            </a:r>
          </a:p>
          <a:p>
            <a:pPr eaLnBrk="1" hangingPunct="1">
              <a:spcBef>
                <a:spcPct val="0"/>
              </a:spcBef>
            </a:pPr>
            <a:endParaRPr lang="en-US" smtClean="0"/>
          </a:p>
          <a:p>
            <a:pPr eaLnBrk="1" hangingPunct="1">
              <a:spcBef>
                <a:spcPct val="0"/>
              </a:spcBef>
            </a:pPr>
            <a:r>
              <a:rPr lang="en-US" smtClean="0"/>
              <a:t>Grasses can be just as effective as legumes in returning N to the soil. </a:t>
            </a:r>
          </a:p>
          <a:p>
            <a:pPr eaLnBrk="1" hangingPunct="1">
              <a:spcBef>
                <a:spcPct val="0"/>
              </a:spcBef>
            </a:pPr>
            <a:r>
              <a:rPr lang="en-US" smtClean="0"/>
              <a:t>(the letters within columns signify differences among treatments. Results with the same letters are not significantly different at P = 0.05 according to Fisher’s protected Least Significant Difference.)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Some examples of cover crops that improved production systems. </a:t>
            </a:r>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31DF7A-0CD6-4AB5-A0B6-3FD2E24E3525}"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 the farming system, cover crops contribute to the agro-ecosystem in many ways, sometimes in more ways than the farmer originally planned for. </a:t>
            </a:r>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AD2266-255F-4D92-A5C4-AB835235DADB}"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So just how do we get these benefits? Planning is key!</a:t>
            </a:r>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F6DAF8-ADA1-4B34-8F2D-96C44E78B765}"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Some examples of when vegetable producers are using cover crops in their rotations. Note predominantly monoculture grasses, and remind farmers that cover crops should be rotated, just like cash crops, to avoid build up of pathogens and harmful insects. </a:t>
            </a:r>
          </a:p>
          <a:p>
            <a:pPr eaLnBrk="1" hangingPunct="1">
              <a:spcBef>
                <a:spcPct val="0"/>
              </a:spcBef>
            </a:pPr>
            <a:endParaRPr lang="en-US" smtClean="0"/>
          </a:p>
          <a:p>
            <a:pPr eaLnBrk="1" hangingPunct="1">
              <a:spcBef>
                <a:spcPct val="0"/>
              </a:spcBef>
            </a:pPr>
            <a:r>
              <a:rPr lang="en-US" smtClean="0"/>
              <a:t>Suwannee:</a:t>
            </a:r>
          </a:p>
          <a:p>
            <a:pPr eaLnBrk="1" hangingPunct="1">
              <a:spcBef>
                <a:spcPct val="0"/>
              </a:spcBef>
            </a:pPr>
            <a:r>
              <a:rPr lang="en-US" smtClean="0"/>
              <a:t>Winter rye – tomato – summer fallow – fall cucurbit</a:t>
            </a:r>
          </a:p>
          <a:p>
            <a:pPr eaLnBrk="1" hangingPunct="1">
              <a:spcBef>
                <a:spcPct val="0"/>
              </a:spcBef>
            </a:pPr>
            <a:r>
              <a:rPr lang="en-US" smtClean="0"/>
              <a:t>Winter rye – spring watermelon – summer greens</a:t>
            </a:r>
          </a:p>
          <a:p>
            <a:pPr eaLnBrk="1" hangingPunct="1">
              <a:spcBef>
                <a:spcPct val="0"/>
              </a:spcBef>
            </a:pPr>
            <a:r>
              <a:rPr lang="en-US" smtClean="0"/>
              <a:t>Winter rye – spring watermelon – summer southern peas </a:t>
            </a:r>
          </a:p>
          <a:p>
            <a:pPr eaLnBrk="1" hangingPunct="1">
              <a:spcBef>
                <a:spcPct val="0"/>
              </a:spcBef>
            </a:pPr>
            <a:r>
              <a:rPr lang="en-US" smtClean="0"/>
              <a:t>Winter rye – spring green beans – summer fallow – fall pickling cukes</a:t>
            </a:r>
          </a:p>
          <a:p>
            <a:pPr eaLnBrk="1" hangingPunct="1">
              <a:spcBef>
                <a:spcPct val="0"/>
              </a:spcBef>
            </a:pPr>
            <a:endParaRPr lang="en-US" smtClean="0"/>
          </a:p>
          <a:p>
            <a:pPr eaLnBrk="1" hangingPunct="1">
              <a:spcBef>
                <a:spcPct val="0"/>
              </a:spcBef>
            </a:pPr>
            <a:r>
              <a:rPr lang="en-US" smtClean="0"/>
              <a:t>Hendry:</a:t>
            </a:r>
          </a:p>
          <a:p>
            <a:pPr eaLnBrk="1" hangingPunct="1">
              <a:spcBef>
                <a:spcPct val="0"/>
              </a:spcBef>
            </a:pPr>
            <a:r>
              <a:rPr lang="en-US" smtClean="0"/>
              <a:t>Winter tomato – spring tomato – summer sorghum – fall tomato</a:t>
            </a:r>
          </a:p>
          <a:p>
            <a:pPr eaLnBrk="1" hangingPunct="1">
              <a:spcBef>
                <a:spcPct val="0"/>
              </a:spcBef>
            </a:pPr>
            <a:r>
              <a:rPr lang="en-US" smtClean="0"/>
              <a:t>Winter bell pepper or sweet corn – spring snap beans (OCT – APR)</a:t>
            </a:r>
          </a:p>
          <a:p>
            <a:pPr eaLnBrk="1" hangingPunct="1">
              <a:spcBef>
                <a:spcPct val="0"/>
              </a:spcBef>
            </a:pPr>
            <a:endParaRPr lang="en-US" smtClean="0"/>
          </a:p>
          <a:p>
            <a:pPr eaLnBrk="1" hangingPunct="1">
              <a:spcBef>
                <a:spcPct val="0"/>
              </a:spcBef>
            </a:pPr>
            <a:r>
              <a:rPr lang="en-US" smtClean="0"/>
              <a:t>Hillsborough:</a:t>
            </a:r>
          </a:p>
          <a:p>
            <a:pPr eaLnBrk="1" hangingPunct="1">
              <a:spcBef>
                <a:spcPct val="0"/>
              </a:spcBef>
            </a:pPr>
            <a:r>
              <a:rPr lang="en-US" smtClean="0"/>
              <a:t>Winter strawberry – spring watermelon or muskmelon or squash – summer cover crop</a:t>
            </a:r>
          </a:p>
          <a:p>
            <a:pPr eaLnBrk="1" hangingPunct="1">
              <a:spcBef>
                <a:spcPct val="0"/>
              </a:spcBef>
            </a:pPr>
            <a:r>
              <a:rPr lang="en-US" smtClean="0"/>
              <a:t>Winter tomato or bell pepper – spring watermelon – summer cover crop</a:t>
            </a:r>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EAB63A-B538-4027-B31D-6EC9E382D0A3}"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Living mulches are cover crops planted at the same time as other crops. A number of researchers have documented benefits of living mulches in perennial and annual cropping systems. This photograph shows cover crops planted to row middles of organic citrus at the UF-IFAS Plant Science Research and Education Unit in Citra, FL. This is different from relay intercropping, when the lifecycle of two crops overlaps for only a short time at harvest/planting. </a:t>
            </a:r>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354767-AAA8-4114-97D1-88F25DCFFA24}"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Reduced tillage is an emerging production system, especially for vegetables. Here, sweetpotatoes are shown tranplanted into a winter cover crop of hairy vetch and rye that was terminated with a roller-cripmer. This photo is from Treadwell’s graduate work in North Carolina. </a:t>
            </a:r>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5C1C24-87A8-46AF-9FB4-B7ECE0AAE782}"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Farmers and researchers everywhere are designing equipment to facilitate the integration of covers into their farming systems. </a:t>
            </a:r>
          </a:p>
          <a:p>
            <a:pPr eaLnBrk="1" hangingPunct="1">
              <a:spcBef>
                <a:spcPct val="0"/>
              </a:spcBef>
            </a:pPr>
            <a:endParaRPr lang="en-US" smtClean="0"/>
          </a:p>
          <a:p>
            <a:pPr eaLnBrk="1" hangingPunct="1">
              <a:spcBef>
                <a:spcPct val="0"/>
              </a:spcBef>
            </a:pPr>
            <a:r>
              <a:rPr lang="en-US" smtClean="0"/>
              <a:t>Captain America, Randy Raper, USDA ARS Soil Dynamics Lab, Auburn, AL (upper left)</a:t>
            </a:r>
          </a:p>
          <a:p>
            <a:pPr eaLnBrk="1" hangingPunct="1">
              <a:spcBef>
                <a:spcPct val="0"/>
              </a:spcBef>
            </a:pPr>
            <a:r>
              <a:rPr lang="en-US" smtClean="0"/>
              <a:t>The Alabama slammer: Alabama roller built by Dr. Wayne Reeves of USDA-ARS (upper middle)</a:t>
            </a:r>
          </a:p>
          <a:p>
            <a:pPr eaLnBrk="1" hangingPunct="1">
              <a:spcBef>
                <a:spcPct val="0"/>
              </a:spcBef>
            </a:pPr>
            <a:r>
              <a:rPr lang="en-US" smtClean="0"/>
              <a:t>North Dakota no till planter (upper right)</a:t>
            </a:r>
          </a:p>
          <a:p>
            <a:pPr eaLnBrk="1" hangingPunct="1">
              <a:spcBef>
                <a:spcPct val="0"/>
              </a:spcBef>
            </a:pPr>
            <a:r>
              <a:rPr lang="en-US" smtClean="0"/>
              <a:t>UF-IFAS roller crimper, Danielle Treadwell, Horticultural Sciences (Bottom left)</a:t>
            </a:r>
          </a:p>
          <a:p>
            <a:pPr eaLnBrk="1" hangingPunct="1">
              <a:spcBef>
                <a:spcPct val="0"/>
              </a:spcBef>
            </a:pPr>
            <a:r>
              <a:rPr lang="en-US" smtClean="0"/>
              <a:t>No-till vegetable transplanter </a:t>
            </a:r>
          </a:p>
          <a:p>
            <a:pPr eaLnBrk="1" hangingPunct="1">
              <a:spcBef>
                <a:spcPct val="0"/>
              </a:spcBef>
            </a:pPr>
            <a:endParaRPr lang="en-US"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5B0B00-E5B3-40C7-86A7-441EA60816EE}"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At times, cover management can interfere with water and nutrient uptake in the income-producing crop, as illustrated here with rye and broccoli.  Avoid negative impacts by ensuring adequate resources including light, nutrients and moisture are available for both cover crops and cash crops. </a:t>
            </a:r>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0C8BB6-E2E7-47A7-AE41-AB1FD236650B}"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Cover crops bring costs and benefits, internal and external, short term and long term to the farm. </a:t>
            </a:r>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F905C1-DD25-40BB-AACD-DDEC0FF65581}"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Additional concerns about slow soil warming with crop residue, especially in spring crops planted into a winter cover were creatively resolved by Alex and Besty Hitt from NC by adding black landscape fabric over the top of cover residue. This increased soil temperature and facilitated crop establishment.  </a:t>
            </a:r>
          </a:p>
        </p:txBody>
      </p:sp>
      <p:sp>
        <p:nvSpPr>
          <p:cNvPr id="72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365226-0F53-474D-8392-43EF5DE5EB0C}"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Note that cover crop N mineralization can occur ahead of peak crop demand. Synchronizing plant available N and crop demand is one of the biggest challenges of depending on organic sources of fertility. </a:t>
            </a:r>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025AC9-2636-4E7B-B283-5DDFBB7C0CA9}"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Other potential negative impacts of cover crops are listed here, but these can be avoided with good management practices. </a:t>
            </a:r>
          </a:p>
        </p:txBody>
      </p:sp>
      <p:sp>
        <p:nvSpPr>
          <p:cNvPr id="4" name="Slide Number Placeholder 3"/>
          <p:cNvSpPr>
            <a:spLocks noGrp="1"/>
          </p:cNvSpPr>
          <p:nvPr>
            <p:ph type="sldNum" sz="quarter" idx="5"/>
          </p:nvPr>
        </p:nvSpPr>
        <p:spPr/>
        <p:txBody>
          <a:bodyPr/>
          <a:lstStyle/>
          <a:p>
            <a:pPr>
              <a:defRPr/>
            </a:pPr>
            <a:fld id="{EF64FFB5-9F24-43E8-8FC4-B490EEB9AE8B}" type="slidenum">
              <a:rPr lang="en-US" smtClean="0"/>
              <a:pPr>
                <a:defRPr/>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 the photo – Pearl Millett. </a:t>
            </a:r>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51DEB8-6CA4-4BC8-9D3A-2E11A02FBE04}" type="slidenum">
              <a:rPr lang="en-US" smtClean="0"/>
              <a:pPr fontAlgn="base">
                <a:spcBef>
                  <a:spcPct val="0"/>
                </a:spcBef>
                <a:spcAft>
                  <a:spcPct val="0"/>
                </a:spcAft>
                <a:defRPr/>
              </a:pPr>
              <a:t>28</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7A3A55-1C85-4286-9AFA-46956E6A1769}" type="slidenum">
              <a:rPr lang="en-US" smtClean="0"/>
              <a:pPr fontAlgn="base">
                <a:spcBef>
                  <a:spcPct val="0"/>
                </a:spcBef>
                <a:spcAft>
                  <a:spcPct val="0"/>
                </a:spcAft>
                <a:defRPr/>
              </a:pPr>
              <a:t>29</a:t>
            </a:fld>
            <a:endParaRPr lang="en-US" smtClean="0"/>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Special considerations for polycultures include coordinating timing of kill for N contribution. When cereals are mixed w/legumes, they may not both be ready for kill at the same time. Optimal kill time for N max N is midbloom. </a:t>
            </a:r>
          </a:p>
          <a:p>
            <a:pPr eaLnBrk="1" hangingPunct="1">
              <a:spcBef>
                <a:spcPct val="0"/>
              </a:spcBef>
            </a:pPr>
            <a:endParaRPr lang="en-US" smtClean="0"/>
          </a:p>
          <a:p>
            <a:pPr eaLnBrk="1" hangingPunct="1">
              <a:spcBef>
                <a:spcPct val="0"/>
              </a:spcBef>
            </a:pPr>
            <a:r>
              <a:rPr lang="en-US" smtClean="0"/>
              <a:t>Sole stands of some winter legume spp. Are slow to establish, this provides opportunities for weeds. Weeds can be alternate hosts to insects and diseases.</a:t>
            </a:r>
          </a:p>
          <a:p>
            <a:pPr eaLnBrk="1" hangingPunct="1">
              <a:spcBef>
                <a:spcPct val="0"/>
              </a:spcBef>
            </a:pPr>
            <a:endParaRPr lang="en-US" smtClean="0"/>
          </a:p>
          <a:p>
            <a:pPr eaLnBrk="1" hangingPunct="1">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Many cover crops have been adapted as such but were originally selected for other purposes, especially cereal grains. Recently, a new effort has been made to select cultivars with characteristics to benefit the agroecosystem in some way – good root systems, allelopathic potential, nitrogen uptake, early flowering. </a:t>
            </a:r>
          </a:p>
        </p:txBody>
      </p:sp>
      <p:sp>
        <p:nvSpPr>
          <p:cNvPr id="768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B72BEB-18A0-42E7-84E3-714159C26B06}" type="slidenum">
              <a:rPr lang="en-US" smtClean="0"/>
              <a:pPr fontAlgn="base">
                <a:spcBef>
                  <a:spcPct val="0"/>
                </a:spcBef>
                <a:spcAft>
                  <a:spcPct val="0"/>
                </a:spcAft>
                <a:defRPr/>
              </a:pPr>
              <a:t>30</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When selecting a cover crop for a specific objective such as high biomass production, a little research can prevent unintended negative consequences. </a:t>
            </a:r>
          </a:p>
          <a:p>
            <a:pPr eaLnBrk="1" hangingPunct="1">
              <a:spcBef>
                <a:spcPct val="0"/>
              </a:spcBef>
            </a:pPr>
            <a:endParaRPr lang="en-US" smtClean="0"/>
          </a:p>
          <a:p>
            <a:pPr eaLnBrk="1" hangingPunct="1">
              <a:spcBef>
                <a:spcPct val="0"/>
              </a:spcBef>
            </a:pPr>
            <a:r>
              <a:rPr lang="en-US" smtClean="0"/>
              <a:t>Dr. Amanda Gevens’ (formerly of UF’s Plant Pathology Dept., now at Michigan State) research on the effects of summer covers following  conventional potato in Hastings. Note that the standard grower practice is sorghum (blue line). Stubby Root, the predominant nematode in this area, thrived under sorghum, while other cover species did a better job of suppressing populations. </a:t>
            </a:r>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A56D51-5853-4AE0-BA52-B1FE1C57C1FD}" type="slidenum">
              <a:rPr lang="en-US" smtClean="0"/>
              <a:pPr fontAlgn="base">
                <a:spcBef>
                  <a:spcPct val="0"/>
                </a:spcBef>
                <a:spcAft>
                  <a:spcPct val="0"/>
                </a:spcAft>
                <a:defRPr/>
              </a:pPr>
              <a:t>31</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4DBC4B-8EC1-4D9D-AC21-D25F04F1F666}" type="slidenum">
              <a:rPr lang="en-US" smtClean="0"/>
              <a:pPr fontAlgn="base">
                <a:spcBef>
                  <a:spcPct val="0"/>
                </a:spcBef>
                <a:spcAft>
                  <a:spcPct val="0"/>
                </a:spcAft>
                <a:defRPr/>
              </a:pPr>
              <a:t>32</a:t>
            </a:fld>
            <a:endParaRPr lang="en-US"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Lots of work on sorhgum as a non or poor host of nematodes. Predominately, the cover crop is incorporated into the soil prior to planting a crop. Due to the high C:N, SARE recommends chopping the residue prior to incorporation to reduce the potential for N immobilization.</a:t>
            </a:r>
          </a:p>
          <a:p>
            <a:pPr eaLnBrk="1" hangingPunct="1">
              <a:spcBef>
                <a:spcPct val="0"/>
              </a:spcBef>
            </a:pPr>
            <a:r>
              <a:rPr lang="en-US" smtClean="0">
                <a:solidFill>
                  <a:srgbClr val="000000"/>
                </a:solidFill>
                <a:cs typeface="Arial" charset="0"/>
              </a:rPr>
              <a:t>Sorgolene is found in the root exudates of most sorghum species and has been shown to be a very potent allelotoxin that disrupts mitochondrial functions and inhibits photosynthesis.</a:t>
            </a:r>
            <a:endParaRPr lang="en-US" smtClean="0"/>
          </a:p>
          <a:p>
            <a:pPr eaLnBrk="1" hangingPunct="1">
              <a:spcBef>
                <a:spcPct val="0"/>
              </a:spcBef>
            </a:pPr>
            <a:r>
              <a:rPr lang="en-US" smtClean="0"/>
              <a:t>Forage and grain sorghum = S. bicolor (L. (Moench)</a:t>
            </a:r>
          </a:p>
          <a:p>
            <a:pPr eaLnBrk="1" hangingPunct="1">
              <a:spcBef>
                <a:spcPct val="0"/>
              </a:spcBef>
            </a:pPr>
            <a:r>
              <a:rPr lang="en-US" smtClean="0"/>
              <a:t>Sudangrass – S. sudanense</a:t>
            </a:r>
          </a:p>
          <a:p>
            <a:pPr eaLnBrk="1" hangingPunct="1">
              <a:spcBef>
                <a:spcPct val="0"/>
              </a:spcBef>
            </a:pPr>
            <a:r>
              <a:rPr lang="en-US" smtClean="0"/>
              <a:t>Sorghum sudangrass = sudex, S. bicolor x S. sudanense (piper (staph)</a:t>
            </a:r>
          </a:p>
          <a:p>
            <a:pPr eaLnBrk="1" hangingPunct="1">
              <a:spcBef>
                <a:spcPct val="0"/>
              </a:spcBef>
            </a:pPr>
            <a:r>
              <a:rPr lang="en-US" smtClean="0"/>
              <a:t>Both produce forage/silage for livestock</a:t>
            </a:r>
          </a:p>
          <a:p>
            <a:pPr eaLnBrk="1" hangingPunct="1">
              <a:spcBef>
                <a:spcPct val="0"/>
              </a:spcBef>
            </a:pPr>
            <a:r>
              <a:rPr lang="en-US" smtClean="0"/>
              <a:t>Due to its rapid biomass production, sorghum-sudangrass is recommended as a cover crop to build up organic matter content in soil. Dry matter production can be as much as 8,000-10,000 lbs/acre/year. Also, it generally does not support populations of some key nematode pests, such as root-knot nematodes (</a:t>
            </a:r>
            <a:r>
              <a:rPr lang="en-US" i="1" smtClean="0"/>
              <a:t>Meloidogyne</a:t>
            </a:r>
            <a:r>
              <a:rPr lang="en-US" smtClean="0"/>
              <a:t> spp.). However, the ability to suppress nematodes is cultivar specific. </a:t>
            </a:r>
          </a:p>
          <a:p>
            <a:pPr eaLnBrk="1" hangingPunct="1">
              <a:spcBef>
                <a:spcPct val="0"/>
              </a:spcBef>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EDIS pubs on this, and on sorhgum cultivars – show that cultivars do matter! Meloidogyne incognita = root knot nematode. The popular cowpea cultivar ‘Iron Clay’ or sometimes sold as ‘Iron and Clay’ is effective at suppressing nematodes. </a:t>
            </a:r>
          </a:p>
        </p:txBody>
      </p:sp>
      <p:sp>
        <p:nvSpPr>
          <p:cNvPr id="79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409AC4-975A-4549-9898-186DCE4FC8A8}" type="slidenum">
              <a:rPr lang="en-US" smtClean="0"/>
              <a:pPr fontAlgn="base">
                <a:spcBef>
                  <a:spcPct val="0"/>
                </a:spcBef>
                <a:spcAft>
                  <a:spcPct val="0"/>
                </a:spcAft>
                <a:defRPr/>
              </a:pPr>
              <a:t>33</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9D6812-A876-4985-BD1A-18D8F58FD53B}" type="slidenum">
              <a:rPr lang="en-US" smtClean="0"/>
              <a:pPr fontAlgn="base">
                <a:spcBef>
                  <a:spcPct val="0"/>
                </a:spcBef>
                <a:spcAft>
                  <a:spcPct val="0"/>
                </a:spcAft>
                <a:defRPr/>
              </a:pPr>
              <a:t>34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Cover crops can fulfill many different objectives. </a:t>
            </a:r>
          </a:p>
          <a:p>
            <a:pPr eaLnBrk="1" hangingPunct="1">
              <a:spcBef>
                <a:spcPct val="0"/>
              </a:spcBef>
            </a:pPr>
            <a:r>
              <a:rPr lang="en-US" smtClean="0"/>
              <a:t>The photo shows a bare fallow field (behind the field planted) exposed to late summer winds in Citra, FL</a:t>
            </a:r>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3F04E6-00A9-48E9-8BDB-5350577406A7}"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A number of state and county extension faculty have experience working with cover crops. There are a number of publications on EDIS, as well as on UF-IFAS’s Virtual Field Day website. </a:t>
            </a:r>
          </a:p>
        </p:txBody>
      </p:sp>
      <p:sp>
        <p:nvSpPr>
          <p:cNvPr id="4" name="Slide Number Placeholder 3"/>
          <p:cNvSpPr>
            <a:spLocks noGrp="1"/>
          </p:cNvSpPr>
          <p:nvPr>
            <p:ph type="sldNum" sz="quarter" idx="5"/>
          </p:nvPr>
        </p:nvSpPr>
        <p:spPr/>
        <p:txBody>
          <a:bodyPr/>
          <a:lstStyle/>
          <a:p>
            <a:pPr>
              <a:defRPr/>
            </a:pPr>
            <a:fld id="{7D0C62DE-B187-4367-B23E-913838861F61}" type="slidenum">
              <a:rPr lang="en-US" smtClean="0"/>
              <a:pPr>
                <a:defRPr/>
              </a:pPr>
              <a:t>35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There are many additional resources on the web to assist farmers in designing a farm plan and rotation around their primary objectives. Although many of these publications and videos (including farmer case studies) are located in the Organic Agriculture resource area of eXtension (National Extension website), the principals are universal, and applicable to all growers. </a:t>
            </a:r>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A2835-D39A-4C50-9529-8152B97E7537}" type="slidenum">
              <a:rPr lang="en-US" smtClean="0"/>
              <a:pPr fontAlgn="base">
                <a:spcBef>
                  <a:spcPct val="0"/>
                </a:spcBef>
                <a:spcAft>
                  <a:spcPct val="0"/>
                </a:spcAft>
                <a:defRPr/>
              </a:pPr>
              <a:t>36</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The SARE (Sustainable Agriculture Research and Education) handbook “Managing Cover Crops Profitably” is an excellent resource for any farm. </a:t>
            </a:r>
          </a:p>
          <a:p>
            <a:pPr eaLnBrk="1" hangingPunct="1"/>
            <a:endParaRPr lang="en-US" smtClean="0"/>
          </a:p>
          <a:p>
            <a:pPr eaLnBrk="1" hangingPunct="1"/>
            <a:r>
              <a:rPr lang="en-US" smtClean="0"/>
              <a:t>In addition, the University of Hawai’i maintains a searchable database of cover crops, featuring many tropical cover crop species that perform well in Florida but are not discussed in the SARE book. </a:t>
            </a:r>
          </a:p>
        </p:txBody>
      </p:sp>
      <p:sp>
        <p:nvSpPr>
          <p:cNvPr id="4" name="Slide Number Placeholder 3"/>
          <p:cNvSpPr>
            <a:spLocks noGrp="1"/>
          </p:cNvSpPr>
          <p:nvPr>
            <p:ph type="sldNum" sz="quarter" idx="5"/>
          </p:nvPr>
        </p:nvSpPr>
        <p:spPr/>
        <p:txBody>
          <a:bodyPr/>
          <a:lstStyle/>
          <a:p>
            <a:pPr>
              <a:defRPr/>
            </a:pPr>
            <a:fld id="{5EB558AD-95F6-441B-95B5-775AD4E874AA}" type="slidenum">
              <a:rPr lang="en-US" smtClean="0"/>
              <a:pPr>
                <a:defRPr/>
              </a:pPr>
              <a:t>37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Pearl millet in Citra, FL</a:t>
            </a:r>
          </a:p>
        </p:txBody>
      </p:sp>
      <p:sp>
        <p:nvSpPr>
          <p:cNvPr id="4" name="Slide Number Placeholder 3"/>
          <p:cNvSpPr>
            <a:spLocks noGrp="1"/>
          </p:cNvSpPr>
          <p:nvPr>
            <p:ph type="sldNum" sz="quarter" idx="5"/>
          </p:nvPr>
        </p:nvSpPr>
        <p:spPr/>
        <p:txBody>
          <a:bodyPr/>
          <a:lstStyle/>
          <a:p>
            <a:pPr>
              <a:defRPr/>
            </a:pPr>
            <a:fld id="{B388E37A-FE6B-4D85-9635-250E55537260}" type="slidenum">
              <a:rPr lang="en-US" smtClean="0"/>
              <a:pPr>
                <a:defRPr/>
              </a:pPr>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Additional objectives</a:t>
            </a:r>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B3AC5B-862B-4FDD-8078-7BF29CEA746E}"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9F68BA-2EC9-4777-B95F-3FEB8F4A9BD1}" type="slidenum">
              <a:rPr lang="en-US" smtClean="0"/>
              <a:pPr fontAlgn="base">
                <a:spcBef>
                  <a:spcPct val="0"/>
                </a:spcBef>
                <a:spcAft>
                  <a:spcPct val="0"/>
                </a:spcAft>
                <a:defRPr/>
              </a:pPr>
              <a:t>8</a:t>
            </a:fld>
            <a:endParaRPr lang="en-US" smtClean="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Warning – stands that are slow to establish provide opportunity for weeds – prepare a contingency plan if your seed does not establish.</a:t>
            </a:r>
          </a:p>
          <a:p>
            <a:pPr eaLnBrk="1" hangingPunct="1">
              <a:spcBef>
                <a:spcPct val="0"/>
              </a:spcBef>
            </a:pPr>
            <a:r>
              <a:rPr lang="en-US" smtClean="0"/>
              <a:t>Cover crops can withstand cultivation if needed.</a:t>
            </a:r>
          </a:p>
          <a:p>
            <a:pPr eaLnBrk="1" hangingPunct="1">
              <a:spcBef>
                <a:spcPct val="0"/>
              </a:spcBef>
            </a:pPr>
            <a:r>
              <a:rPr lang="en-US" smtClean="0"/>
              <a:t>Weed suppression is density dependant. You should aim for 2-5 tons of biomass per acre dry weight for best weed suppression. </a:t>
            </a:r>
          </a:p>
          <a:p>
            <a:pPr eaLnBrk="1" hangingPunct="1">
              <a:spcBef>
                <a:spcPct val="0"/>
              </a:spcBef>
            </a:pPr>
            <a:endParaRPr lang="en-US" smtClean="0"/>
          </a:p>
          <a:p>
            <a:pPr eaLnBrk="1" hangingPunct="1">
              <a:spcBef>
                <a:spcPct val="0"/>
              </a:spcBef>
            </a:pPr>
            <a:r>
              <a:rPr lang="en-US" smtClean="0"/>
              <a:t>Photo shows a parasitic wasp on a hornworm. </a:t>
            </a:r>
          </a:p>
          <a:p>
            <a:pPr eaLnBrk="1" hangingPunct="1">
              <a:spcBef>
                <a:spcPct val="0"/>
              </a:spcBef>
            </a:pPr>
            <a:endParaRPr lang="en-US" smtClean="0"/>
          </a:p>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Legumes like alfalfa form symbiotic relationships with soil bacteria Rhizobia. Rhizobia turn nitrogen from the atmosphere into a form that plants can use. </a:t>
            </a:r>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8BD43D-6FC1-4353-8D86-973B40B1CECC}" type="slidenum">
              <a:rPr lang="en-US" smtClean="0"/>
              <a:pPr fontAlgn="base">
                <a:spcBef>
                  <a:spcPct val="0"/>
                </a:spcBef>
                <a:spcAft>
                  <a:spcPct val="0"/>
                </a:spcAft>
                <a:defRPr/>
              </a:pPr>
              <a:t>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7EB89C-738E-4626-8A94-61732CBCB36D}" type="slidenum">
              <a:rPr lang="en-US" smtClean="0"/>
              <a:pPr fontAlgn="base">
                <a:spcBef>
                  <a:spcPct val="0"/>
                </a:spcBef>
                <a:spcAft>
                  <a:spcPct val="0"/>
                </a:spcAft>
                <a:defRPr/>
              </a:pPr>
              <a:t>10</a:t>
            </a:fld>
            <a:endParaRPr lang="en-US" smtClean="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Researchers have reported a density of 2 billion bacteria per gram of soil (E. Ingham).</a:t>
            </a:r>
          </a:p>
          <a:p>
            <a:pPr eaLnBrk="1" hangingPunct="1">
              <a:spcBef>
                <a:spcPct val="0"/>
              </a:spcBef>
            </a:pPr>
            <a:r>
              <a:rPr lang="en-US" smtClean="0"/>
              <a:t>Legumes do not release N into the soil while they are actively growing. Rather, the nitrogen is stored in their tissues and is released through the process of decomposition after the crop is terminated. Nitrogen is released from residues that remain on the surface at a lower rate than residues that are incorporated into the soil.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This approach is useful when estimating nitrogen credits to the subsequent crop. Keep in mind that nitrate in soil solution will continue to move downward with precipitation and irrigation, just as nitrate from conventional fertilizer moves. </a:t>
            </a:r>
          </a:p>
        </p:txBody>
      </p:sp>
      <p:sp>
        <p:nvSpPr>
          <p:cNvPr id="4" name="Slide Number Placeholder 3"/>
          <p:cNvSpPr>
            <a:spLocks noGrp="1"/>
          </p:cNvSpPr>
          <p:nvPr>
            <p:ph type="sldNum" sz="quarter" idx="5"/>
          </p:nvPr>
        </p:nvSpPr>
        <p:spPr/>
        <p:txBody>
          <a:bodyPr/>
          <a:lstStyle/>
          <a:p>
            <a:pPr>
              <a:defRPr/>
            </a:pPr>
            <a:fld id="{8C3F3D10-F7CF-4F15-9E7D-5DDFAEC1A019}" type="slidenum">
              <a:rPr lang="en-US" smtClean="0"/>
              <a:pPr>
                <a:defRPr/>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graph shows the movement of nitrate in the soil, facilitated by precipitation and irrigation. Notice that with a cover crop, there is very little nitrogen in the soil (green bars). That is because the nitrogen is in the plant tissues of the cover crop. The orange bars show the increase in soil nitrogen without a cover crop. The downward movement of nitrate is typical of what we see here on our sandy soils in FL. </a:t>
            </a:r>
          </a:p>
          <a:p>
            <a:pPr eaLnBrk="1" hangingPunct="1">
              <a:spcBef>
                <a:spcPct val="0"/>
              </a:spcBef>
            </a:pPr>
            <a:endParaRPr lang="en-US" smtClean="0"/>
          </a:p>
          <a:p>
            <a:pPr eaLnBrk="1" hangingPunct="1">
              <a:spcBef>
                <a:spcPct val="0"/>
              </a:spcBef>
            </a:pPr>
            <a:r>
              <a:rPr lang="en-US" smtClean="0"/>
              <a:t>These authors make the point that by decreasing the amount of time from cash crop termination and soil incorporation and cover crop establishment, the risk to water quality is reduced because the nitrogen in soil solution is more quickly used by the cover crops. They used a method called relay interplanting, in which cover crops are planted even before the final harvest, or immediately after harvest, leaving cash crop residue on the soil surface using a no-till drill. </a:t>
            </a:r>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989163-970A-41C9-A04F-ED277AE615B5}" type="slidenum">
              <a:rPr lang="en-US" smtClean="0"/>
              <a:pPr fontAlgn="base">
                <a:spcBef>
                  <a:spcPct val="0"/>
                </a:spcBef>
                <a:spcAft>
                  <a:spcPct val="0"/>
                </a:spcAft>
                <a:defRPr/>
              </a:pPr>
              <a:t>12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6841E956-DECE-43AA-8493-5B27633552A5}" type="datetimeFigureOut">
              <a:rPr lang="en-US"/>
              <a:pPr>
                <a:defRPr/>
              </a:pPr>
              <a:t>9/16/2010</a:t>
            </a:fld>
            <a:endParaRPr lang="en-US"/>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10A91BF8-0D34-40B2-BE36-B1E6659CF5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fld id="{C544A058-7CC2-4576-B282-2476FB7027FE}" type="datetimeFigureOut">
              <a:rPr lang="en-US"/>
              <a:pPr>
                <a:defRPr/>
              </a:pPr>
              <a:t>9/16/2010</a:t>
            </a:fld>
            <a:endParaRPr lang="en-US"/>
          </a:p>
        </p:txBody>
      </p:sp>
      <p:sp>
        <p:nvSpPr>
          <p:cNvPr id="5" name="Footer Placeholder 4"/>
          <p:cNvSpPr>
            <a:spLocks noGrp="1"/>
          </p:cNvSpPr>
          <p:nvPr>
            <p:ph type="ftr" sz="quarter" idx="11"/>
          </p:nvPr>
        </p:nvSpPr>
        <p:spPr/>
        <p:txBody>
          <a:bodyPr/>
          <a:lstStyle>
            <a:lvl1pPr>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85E2FF52-C250-4DD8-8797-22AC6F7C102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fld id="{1F8BB1BB-74D1-4655-9C17-FB8DBDEC602B}" type="datetimeFigureOut">
              <a:rPr lang="en-US"/>
              <a:pPr>
                <a:defRPr/>
              </a:pPr>
              <a:t>9/16/2010</a:t>
            </a:fld>
            <a:endParaRPr lang="en-US"/>
          </a:p>
        </p:txBody>
      </p:sp>
      <p:sp>
        <p:nvSpPr>
          <p:cNvPr id="5" name="Footer Placeholder 4"/>
          <p:cNvSpPr>
            <a:spLocks noGrp="1"/>
          </p:cNvSpPr>
          <p:nvPr>
            <p:ph type="ftr" sz="quarter" idx="11"/>
          </p:nvPr>
        </p:nvSpPr>
        <p:spPr/>
        <p:txBody>
          <a:bodyPr/>
          <a:lstStyle>
            <a:lvl1pPr>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BE5CABBF-2A5B-4E49-91BD-F80E3D669FE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Content Placeholder 2"/>
          <p:cNvSpPr>
            <a:spLocks noGrp="1"/>
          </p:cNvSpPr>
          <p:nvPr>
            <p:ph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51575"/>
            <a:ext cx="19812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352800" y="6248400"/>
            <a:ext cx="29718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pPr>
              <a:defRPr/>
            </a:pPr>
            <a:fld id="{8C98F046-A0C4-4B82-8734-3E4E2ADEE52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able Placeholder 2"/>
          <p:cNvSpPr>
            <a:spLocks noGrp="1"/>
          </p:cNvSpPr>
          <p:nvPr>
            <p:ph type="tbl" idx="1"/>
          </p:nvPr>
        </p:nvSpPr>
        <p:spPr>
          <a:xfrm>
            <a:off x="914400" y="1600200"/>
            <a:ext cx="7772400" cy="4530725"/>
          </a:xfrm>
        </p:spPr>
        <p:txBody>
          <a:bodyPr>
            <a:normAutofit/>
          </a:bodyPr>
          <a:lstStyle/>
          <a:p>
            <a:pPr lvl="0"/>
            <a:endParaRPr lang="en-US" noProof="0"/>
          </a:p>
        </p:txBody>
      </p:sp>
      <p:sp>
        <p:nvSpPr>
          <p:cNvPr id="4" name="Date Placeholder 3"/>
          <p:cNvSpPr>
            <a:spLocks noGrp="1"/>
          </p:cNvSpPr>
          <p:nvPr>
            <p:ph type="dt" sz="half" idx="10"/>
          </p:nvPr>
        </p:nvSpPr>
        <p:spPr>
          <a:xfrm>
            <a:off x="914400" y="6251575"/>
            <a:ext cx="19812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352800" y="6248400"/>
            <a:ext cx="29718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pPr>
              <a:defRPr/>
            </a:pPr>
            <a:fld id="{706B00F6-E989-486F-828A-F1B669B011D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fld id="{B52E4ABC-6A5B-4122-8D02-C694C170EAB3}" type="datetimeFigureOut">
              <a:rPr lang="en-US"/>
              <a:pPr>
                <a:defRPr/>
              </a:pPr>
              <a:t>9/16/2010</a:t>
            </a:fld>
            <a:endParaRPr lang="en-US"/>
          </a:p>
        </p:txBody>
      </p:sp>
      <p:sp>
        <p:nvSpPr>
          <p:cNvPr id="5" name="Footer Placeholder 4"/>
          <p:cNvSpPr>
            <a:spLocks noGrp="1"/>
          </p:cNvSpPr>
          <p:nvPr>
            <p:ph type="ftr" sz="quarter" idx="11"/>
          </p:nvPr>
        </p:nvSpPr>
        <p:spPr/>
        <p:txBody>
          <a:bodyPr/>
          <a:lstStyle>
            <a:lvl1pPr>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4F1A99C9-5149-405D-ACEA-78773B5082D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FEB07236-91D7-411A-AF8B-387C5380D8CD}" type="datetimeFigureOut">
              <a:rPr lang="en-US"/>
              <a:pPr>
                <a:defRPr/>
              </a:pPr>
              <a:t>9/16/2010</a:t>
            </a:fld>
            <a:endParaRPr lang="en-US"/>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extLst/>
          </a:lstStyle>
          <a:p>
            <a:pPr>
              <a:defRPr/>
            </a:pPr>
            <a:fld id="{0541EDC7-292A-46D7-968F-0E8160FE299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46FC19E4-713E-4004-83FA-CFC2A93D6FAB}" type="datetimeFigureOut">
              <a:rPr lang="en-US"/>
              <a:pPr>
                <a:defRPr/>
              </a:pPr>
              <a:t>9/16/2010</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64BBCA43-DFC5-44DD-927E-BEBD57F4EFD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F8AD06E4-9031-4D0C-9005-1D040B4A7023}" type="datetimeFigureOut">
              <a:rPr lang="en-US"/>
              <a:pPr>
                <a:defRPr/>
              </a:pPr>
              <a:t>9/16/2010</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B00AD22F-6E64-4898-8533-6EB54F033CB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907E3677-186D-4E74-A503-11BF20684385}" type="datetimeFigureOut">
              <a:rPr lang="en-US"/>
              <a:pPr>
                <a:defRPr/>
              </a:pPr>
              <a:t>9/16/2010</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2A2E20E6-169A-4840-A70F-1F9FEC030D5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extLst/>
          </a:lstStyle>
          <a:p>
            <a:pPr>
              <a:defRPr/>
            </a:pPr>
            <a:fld id="{4E912729-B8C4-40B8-98BC-BFBC8D4F092F}" type="datetimeFigureOut">
              <a:rPr lang="en-US"/>
              <a:pPr>
                <a:defRPr/>
              </a:pPr>
              <a:t>9/16/2010</a:t>
            </a:fld>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extLst/>
          </a:lstStyle>
          <a:p>
            <a:pPr>
              <a:defRPr/>
            </a:pPr>
            <a:fld id="{71851871-1E1A-4709-A5F2-8CFF5DAF16B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E343700E-2368-4AF5-9C7E-3BD4C10D41A4}" type="datetimeFigureOut">
              <a:rPr lang="en-US"/>
              <a:pPr>
                <a:defRPr/>
              </a:pPr>
              <a:t>9/16/2010</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6274654D-6EF5-499D-B605-3C51F0E07F7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AF3D1072-9EDD-4751-BE62-D8AED10E68F4}" type="datetimeFigureOut">
              <a:rPr lang="en-US"/>
              <a:pPr>
                <a:defRPr/>
              </a:pPr>
              <a:t>9/16/2010</a:t>
            </a:fld>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8FE86DBB-BB00-4A96-A045-C90E99C8EF3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defRPr>
            </a:lvl1pPr>
            <a:extLst/>
          </a:lstStyle>
          <a:p>
            <a:pPr>
              <a:defRPr/>
            </a:pPr>
            <a:fld id="{9E511C32-1BBD-421C-B0B2-A100856B402F}" type="datetimeFigureOut">
              <a:rPr lang="en-US"/>
              <a:pPr>
                <a:defRPr/>
              </a:pPr>
              <a:t>9/16/2010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fld id="{87B32902-24FF-4B43-B9D4-83CD83540469}" type="slidenum">
              <a:rPr lang="en-US"/>
              <a:pPr>
                <a:defRPr/>
              </a:pPr>
              <a:t>‹#›</a:t>
            </a:fld>
            <a:endParaRPr 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Lst>
  <p:txStyles>
    <p:titleStyle>
      <a:lvl1pPr algn="l" rtl="0" eaLnBrk="0" fontAlgn="base" hangingPunct="0">
        <a:spcBef>
          <a:spcPct val="0"/>
        </a:spcBef>
        <a:spcAft>
          <a:spcPct val="0"/>
        </a:spcAft>
        <a:defRPr sz="4300" kern="1200">
          <a:solidFill>
            <a:srgbClr val="11488B"/>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11488B"/>
          </a:solidFill>
          <a:latin typeface="Gill Sans MT" pitchFamily="34" charset="0"/>
        </a:defRPr>
      </a:lvl2pPr>
      <a:lvl3pPr algn="l" rtl="0" eaLnBrk="0" fontAlgn="base" hangingPunct="0">
        <a:spcBef>
          <a:spcPct val="0"/>
        </a:spcBef>
        <a:spcAft>
          <a:spcPct val="0"/>
        </a:spcAft>
        <a:defRPr sz="4300">
          <a:solidFill>
            <a:srgbClr val="11488B"/>
          </a:solidFill>
          <a:latin typeface="Gill Sans MT" pitchFamily="34" charset="0"/>
        </a:defRPr>
      </a:lvl3pPr>
      <a:lvl4pPr algn="l" rtl="0" eaLnBrk="0" fontAlgn="base" hangingPunct="0">
        <a:spcBef>
          <a:spcPct val="0"/>
        </a:spcBef>
        <a:spcAft>
          <a:spcPct val="0"/>
        </a:spcAft>
        <a:defRPr sz="4300">
          <a:solidFill>
            <a:srgbClr val="11488B"/>
          </a:solidFill>
          <a:latin typeface="Gill Sans MT" pitchFamily="34" charset="0"/>
        </a:defRPr>
      </a:lvl4pPr>
      <a:lvl5pPr algn="l" rtl="0" eaLnBrk="0" fontAlgn="base" hangingPunct="0">
        <a:spcBef>
          <a:spcPct val="0"/>
        </a:spcBef>
        <a:spcAft>
          <a:spcPct val="0"/>
        </a:spcAft>
        <a:defRPr sz="4300">
          <a:solidFill>
            <a:srgbClr val="11488B"/>
          </a:solidFill>
          <a:latin typeface="Gill Sans MT" pitchFamily="34" charset="0"/>
        </a:defRPr>
      </a:lvl5pPr>
      <a:lvl6pPr marL="457200" algn="l" rtl="0" fontAlgn="base">
        <a:spcBef>
          <a:spcPct val="0"/>
        </a:spcBef>
        <a:spcAft>
          <a:spcPct val="0"/>
        </a:spcAft>
        <a:defRPr sz="4300">
          <a:solidFill>
            <a:srgbClr val="11488B"/>
          </a:solidFill>
          <a:latin typeface="Gill Sans MT" pitchFamily="34" charset="0"/>
        </a:defRPr>
      </a:lvl6pPr>
      <a:lvl7pPr marL="914400" algn="l" rtl="0" fontAlgn="base">
        <a:spcBef>
          <a:spcPct val="0"/>
        </a:spcBef>
        <a:spcAft>
          <a:spcPct val="0"/>
        </a:spcAft>
        <a:defRPr sz="4300">
          <a:solidFill>
            <a:srgbClr val="11488B"/>
          </a:solidFill>
          <a:latin typeface="Gill Sans MT" pitchFamily="34" charset="0"/>
        </a:defRPr>
      </a:lvl7pPr>
      <a:lvl8pPr marL="1371600" algn="l" rtl="0" fontAlgn="base">
        <a:spcBef>
          <a:spcPct val="0"/>
        </a:spcBef>
        <a:spcAft>
          <a:spcPct val="0"/>
        </a:spcAft>
        <a:defRPr sz="4300">
          <a:solidFill>
            <a:srgbClr val="11488B"/>
          </a:solidFill>
          <a:latin typeface="Gill Sans MT" pitchFamily="34" charset="0"/>
        </a:defRPr>
      </a:lvl8pPr>
      <a:lvl9pPr marL="1828800" algn="l" rtl="0" fontAlgn="base">
        <a:spcBef>
          <a:spcPct val="0"/>
        </a:spcBef>
        <a:spcAft>
          <a:spcPct val="0"/>
        </a:spcAft>
        <a:defRPr sz="4300">
          <a:solidFill>
            <a:srgbClr val="11488B"/>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9BBB59"/>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064A2"/>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dtreadw@ufl.edu" TargetMode="External"/><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sare.org/" TargetMode="External"/><Relationship Id="rId7" Type="http://schemas.openxmlformats.org/officeDocument/2006/relationships/image" Target="../media/image50.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hyperlink" Target="http://www2.ctahr.hawaii.edu/sustainag/Database.asp" TargetMode="External"/><Relationship Id="rId4" Type="http://schemas.openxmlformats.org/officeDocument/2006/relationships/image" Target="../media/image48.wmf"/></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hyperlink" Target="mailto:ddtreadw@ufl.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304800" y="381000"/>
            <a:ext cx="8229600" cy="1371600"/>
          </a:xfrm>
        </p:spPr>
        <p:txBody>
          <a:bodyPr>
            <a:normAutofit fontScale="90000"/>
          </a:bodyPr>
          <a:lstStyle/>
          <a:p>
            <a:pPr eaLnBrk="1" fontAlgn="auto" hangingPunct="1">
              <a:spcAft>
                <a:spcPts val="0"/>
              </a:spcAft>
              <a:defRPr/>
            </a:pPr>
            <a:r>
              <a:rPr lang="en-US" sz="4000" b="1" dirty="0" smtClean="0">
                <a:solidFill>
                  <a:schemeClr val="tx2">
                    <a:satMod val="130000"/>
                  </a:schemeClr>
                </a:solidFill>
              </a:rPr>
              <a:t>Integrating Cover Crops in Florida Vegetable Production Systems</a:t>
            </a:r>
            <a:endParaRPr lang="en-US" sz="4000" dirty="0" smtClean="0">
              <a:solidFill>
                <a:schemeClr val="tx2">
                  <a:satMod val="130000"/>
                </a:schemeClr>
              </a:solidFill>
            </a:endParaRPr>
          </a:p>
        </p:txBody>
      </p:sp>
      <p:sp>
        <p:nvSpPr>
          <p:cNvPr id="15363" name="Subtitle 2"/>
          <p:cNvSpPr>
            <a:spLocks noGrp="1"/>
          </p:cNvSpPr>
          <p:nvPr>
            <p:ph type="subTitle" idx="1"/>
          </p:nvPr>
        </p:nvSpPr>
        <p:spPr>
          <a:xfrm>
            <a:off x="4419600" y="2514600"/>
            <a:ext cx="4114800" cy="2057400"/>
          </a:xfrm>
        </p:spPr>
        <p:txBody>
          <a:bodyPr/>
          <a:lstStyle/>
          <a:p>
            <a:pPr marL="26988" eaLnBrk="1" hangingPunct="1"/>
            <a:r>
              <a:rPr lang="en-US" smtClean="0">
                <a:solidFill>
                  <a:schemeClr val="tx1"/>
                </a:solidFill>
              </a:rPr>
              <a:t>Danielle Treadwell, Asst. Prof</a:t>
            </a:r>
          </a:p>
          <a:p>
            <a:pPr marL="26988" eaLnBrk="1" hangingPunct="1"/>
            <a:r>
              <a:rPr lang="en-US" smtClean="0">
                <a:solidFill>
                  <a:schemeClr val="tx1"/>
                </a:solidFill>
              </a:rPr>
              <a:t>Horticultural Sciences Dept</a:t>
            </a:r>
          </a:p>
          <a:p>
            <a:pPr marL="26988" eaLnBrk="1" hangingPunct="1"/>
            <a:r>
              <a:rPr lang="en-US" smtClean="0">
                <a:solidFill>
                  <a:schemeClr val="tx1"/>
                </a:solidFill>
                <a:hlinkClick r:id="rId3"/>
              </a:rPr>
              <a:t>ddtreadw@ufl.edu</a:t>
            </a:r>
            <a:r>
              <a:rPr lang="en-US" smtClean="0">
                <a:solidFill>
                  <a:schemeClr val="tx1"/>
                </a:solidFill>
              </a:rPr>
              <a:t> </a:t>
            </a:r>
          </a:p>
        </p:txBody>
      </p:sp>
      <p:pic>
        <p:nvPicPr>
          <p:cNvPr id="15364" name="Picture 3" descr="tomato_cluster.jpg"/>
          <p:cNvPicPr>
            <a:picLocks noChangeAspect="1"/>
          </p:cNvPicPr>
          <p:nvPr/>
        </p:nvPicPr>
        <p:blipFill>
          <a:blip r:embed="rId4" cstate="print"/>
          <a:srcRect/>
          <a:stretch>
            <a:fillRect/>
          </a:stretch>
        </p:blipFill>
        <p:spPr bwMode="auto">
          <a:xfrm>
            <a:off x="685800" y="3940175"/>
            <a:ext cx="2959100" cy="1774825"/>
          </a:xfrm>
          <a:prstGeom prst="rect">
            <a:avLst/>
          </a:prstGeom>
          <a:noFill/>
          <a:ln w="9525">
            <a:noFill/>
            <a:miter lim="800000"/>
            <a:headEnd/>
            <a:tailEnd/>
          </a:ln>
        </p:spPr>
      </p:pic>
      <p:pic>
        <p:nvPicPr>
          <p:cNvPr id="15365" name="Picture 4" descr="lettuce_head.jpg"/>
          <p:cNvPicPr>
            <a:picLocks noChangeAspect="1"/>
          </p:cNvPicPr>
          <p:nvPr/>
        </p:nvPicPr>
        <p:blipFill>
          <a:blip r:embed="rId5" cstate="print"/>
          <a:srcRect/>
          <a:stretch>
            <a:fillRect/>
          </a:stretch>
        </p:blipFill>
        <p:spPr bwMode="auto">
          <a:xfrm>
            <a:off x="609600" y="2339975"/>
            <a:ext cx="1890713" cy="1512888"/>
          </a:xfrm>
          <a:prstGeom prst="rect">
            <a:avLst/>
          </a:prstGeom>
          <a:noFill/>
          <a:ln w="9525">
            <a:noFill/>
            <a:miter lim="800000"/>
            <a:headEnd/>
            <a:tailEnd/>
          </a:ln>
        </p:spPr>
      </p:pic>
      <p:pic>
        <p:nvPicPr>
          <p:cNvPr id="15366" name="Picture 5" descr="SunnhempDDTAug07-(19)cmpres.jpg"/>
          <p:cNvPicPr>
            <a:picLocks noChangeAspect="1"/>
          </p:cNvPicPr>
          <p:nvPr/>
        </p:nvPicPr>
        <p:blipFill>
          <a:blip r:embed="rId6" cstate="print"/>
          <a:srcRect/>
          <a:stretch>
            <a:fillRect/>
          </a:stretch>
        </p:blipFill>
        <p:spPr bwMode="auto">
          <a:xfrm>
            <a:off x="2590800" y="2339975"/>
            <a:ext cx="1219200" cy="1524000"/>
          </a:xfrm>
          <a:prstGeom prst="rect">
            <a:avLst/>
          </a:prstGeom>
          <a:noFill/>
          <a:ln w="9525">
            <a:noFill/>
            <a:miter lim="800000"/>
            <a:headEnd/>
            <a:tailEnd/>
          </a:ln>
        </p:spPr>
      </p:pic>
      <p:pic>
        <p:nvPicPr>
          <p:cNvPr id="15367" name="Picture 4" descr="UF_IFAS_Extension"/>
          <p:cNvPicPr>
            <a:picLocks noChangeAspect="1" noChangeArrowheads="1"/>
          </p:cNvPicPr>
          <p:nvPr/>
        </p:nvPicPr>
        <p:blipFill>
          <a:blip r:embed="rId7" cstate="print"/>
          <a:srcRect/>
          <a:stretch>
            <a:fillRect/>
          </a:stretch>
        </p:blipFill>
        <p:spPr bwMode="auto">
          <a:xfrm>
            <a:off x="4572000" y="4343400"/>
            <a:ext cx="3733800" cy="1135063"/>
          </a:xfrm>
          <a:prstGeom prst="rect">
            <a:avLst/>
          </a:prstGeom>
          <a:noFill/>
          <a:ln w="9525">
            <a:noFill/>
            <a:miter lim="800000"/>
            <a:headEnd/>
            <a:tailEnd/>
          </a:ln>
        </p:spPr>
      </p:pic>
      <p:cxnSp>
        <p:nvCxnSpPr>
          <p:cNvPr id="8" name="Straight Connector 7"/>
          <p:cNvCxnSpPr/>
          <p:nvPr/>
        </p:nvCxnSpPr>
        <p:spPr>
          <a:xfrm>
            <a:off x="228600" y="1828800"/>
            <a:ext cx="8534400" cy="1588"/>
          </a:xfrm>
          <a:prstGeom prst="line">
            <a:avLst/>
          </a:prstGeom>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Rhizobhairclover"/>
          <p:cNvPicPr>
            <a:picLocks noChangeAspect="1" noChangeArrowheads="1"/>
          </p:cNvPicPr>
          <p:nvPr/>
        </p:nvPicPr>
        <p:blipFill>
          <a:blip r:embed="rId3" cstate="print"/>
          <a:srcRect/>
          <a:stretch>
            <a:fillRect/>
          </a:stretch>
        </p:blipFill>
        <p:spPr bwMode="auto">
          <a:xfrm>
            <a:off x="1447800" y="1828800"/>
            <a:ext cx="5880100" cy="2882900"/>
          </a:xfrm>
          <a:prstGeom prst="rect">
            <a:avLst/>
          </a:prstGeom>
          <a:noFill/>
          <a:ln w="9525">
            <a:noFill/>
            <a:miter lim="800000"/>
            <a:headEnd/>
            <a:tailEnd/>
          </a:ln>
        </p:spPr>
      </p:pic>
      <p:sp>
        <p:nvSpPr>
          <p:cNvPr id="24579" name="Text Box 5"/>
          <p:cNvSpPr txBox="1">
            <a:spLocks noChangeArrowheads="1"/>
          </p:cNvSpPr>
          <p:nvPr/>
        </p:nvSpPr>
        <p:spPr bwMode="auto">
          <a:xfrm>
            <a:off x="1447800" y="4724400"/>
            <a:ext cx="5943600" cy="336550"/>
          </a:xfrm>
          <a:prstGeom prst="rect">
            <a:avLst/>
          </a:prstGeom>
          <a:noFill/>
          <a:ln w="9525">
            <a:noFill/>
            <a:miter lim="800000"/>
            <a:headEnd/>
            <a:tailEnd/>
          </a:ln>
        </p:spPr>
        <p:txBody>
          <a:bodyPr>
            <a:spAutoFit/>
          </a:bodyPr>
          <a:lstStyle/>
          <a:p>
            <a:pPr algn="r">
              <a:spcBef>
                <a:spcPct val="50000"/>
              </a:spcBef>
            </a:pPr>
            <a:r>
              <a:rPr lang="en-US" sz="1600" i="1">
                <a:latin typeface="Gill Sans MT" pitchFamily="34" charset="0"/>
              </a:rPr>
              <a:t>Photo: K. Todar, Univ. Wisconsin</a:t>
            </a:r>
          </a:p>
        </p:txBody>
      </p:sp>
      <p:sp>
        <p:nvSpPr>
          <p:cNvPr id="24580" name="Rectangle 6"/>
          <p:cNvSpPr>
            <a:spLocks noGrp="1" noChangeArrowheads="1"/>
          </p:cNvSpPr>
          <p:nvPr>
            <p:ph type="title"/>
          </p:nvPr>
        </p:nvSpPr>
        <p:spPr bwMode="auto">
          <a:xfrm>
            <a:off x="685800" y="381000"/>
            <a:ext cx="7696200" cy="1143000"/>
          </a:xfrm>
        </p:spPr>
        <p:txBody>
          <a:bodyPr vert="horz" wrap="square" lIns="91440" tIns="45720" rIns="91440" bIns="45720" numCol="1" anchorCtr="0" compatLnSpc="1">
            <a:prstTxWarp prst="textNoShape">
              <a:avLst/>
            </a:prstTxWarp>
          </a:bodyPr>
          <a:lstStyle/>
          <a:p>
            <a:pPr eaLnBrk="1" hangingPunct="1"/>
            <a:r>
              <a:rPr lang="en-US" sz="4400" b="1" i="1" smtClean="0">
                <a:solidFill>
                  <a:srgbClr val="000066"/>
                </a:solidFill>
                <a:effectLst/>
                <a:latin typeface="Palatino Linotype" pitchFamily="18" charset="0"/>
              </a:rPr>
              <a:t>Rhizobium</a:t>
            </a:r>
            <a:r>
              <a:rPr lang="en-US" sz="4400" b="1" smtClean="0">
                <a:solidFill>
                  <a:srgbClr val="000066"/>
                </a:solidFill>
                <a:effectLst/>
                <a:latin typeface="Palatino Linotype" pitchFamily="18" charset="0"/>
              </a:rPr>
              <a:t> sp. on clover</a:t>
            </a:r>
          </a:p>
        </p:txBody>
      </p:sp>
      <p:sp>
        <p:nvSpPr>
          <p:cNvPr id="24581" name="Text Box 7"/>
          <p:cNvSpPr txBox="1">
            <a:spLocks noChangeArrowheads="1"/>
          </p:cNvSpPr>
          <p:nvPr/>
        </p:nvSpPr>
        <p:spPr bwMode="auto">
          <a:xfrm>
            <a:off x="304800" y="5257800"/>
            <a:ext cx="8534400" cy="1066800"/>
          </a:xfrm>
          <a:prstGeom prst="rect">
            <a:avLst/>
          </a:prstGeom>
          <a:noFill/>
          <a:ln w="9525">
            <a:noFill/>
            <a:miter lim="800000"/>
            <a:headEnd/>
            <a:tailEnd/>
          </a:ln>
        </p:spPr>
        <p:txBody>
          <a:bodyPr>
            <a:spAutoFit/>
          </a:bodyPr>
          <a:lstStyle/>
          <a:p>
            <a:pPr algn="ctr"/>
            <a:r>
              <a:rPr lang="en-US" sz="3200">
                <a:latin typeface="Gill Sans MT" pitchFamily="34" charset="0"/>
              </a:rPr>
              <a:t>1 package of inoculant treats about </a:t>
            </a:r>
          </a:p>
          <a:p>
            <a:pPr algn="ctr"/>
            <a:r>
              <a:rPr lang="en-US" sz="3200">
                <a:latin typeface="Gill Sans MT" pitchFamily="34" charset="0"/>
              </a:rPr>
              <a:t>1,000 pounds of seed. </a:t>
            </a:r>
          </a:p>
        </p:txBody>
      </p:sp>
      <p:cxnSp>
        <p:nvCxnSpPr>
          <p:cNvPr id="7" name="Straight Connector 6"/>
          <p:cNvCxnSpPr/>
          <p:nvPr/>
        </p:nvCxnSpPr>
        <p:spPr>
          <a:xfrm>
            <a:off x="304800" y="1447800"/>
            <a:ext cx="8534400" cy="1588"/>
          </a:xfrm>
          <a:prstGeom prst="line">
            <a:avLst/>
          </a:prstGeom>
        </p:spPr>
        <p:style>
          <a:lnRef idx="2">
            <a:schemeClr val="accent6"/>
          </a:lnRef>
          <a:fillRef idx="0">
            <a:schemeClr val="accent6"/>
          </a:fillRef>
          <a:effectRef idx="1">
            <a:schemeClr val="accent6"/>
          </a:effectRef>
          <a:fontRef idx="minor">
            <a:schemeClr val="tx1"/>
          </a:fontRef>
        </p:style>
      </p:cxn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304800" y="152400"/>
            <a:ext cx="8382000" cy="1143000"/>
          </a:xfrm>
        </p:spPr>
        <p:txBody>
          <a:bodyPr>
            <a:normAutofit fontScale="90000"/>
          </a:bodyPr>
          <a:lstStyle/>
          <a:p>
            <a:pPr eaLnBrk="1" fontAlgn="auto" hangingPunct="1">
              <a:spcAft>
                <a:spcPts val="0"/>
              </a:spcAft>
              <a:defRPr/>
            </a:pPr>
            <a:r>
              <a:rPr lang="en-US" sz="3800" b="1" dirty="0">
                <a:solidFill>
                  <a:srgbClr val="000066"/>
                </a:solidFill>
                <a:effectLst/>
              </a:rPr>
              <a:t>How to Estimate N from Cover Crops</a:t>
            </a:r>
          </a:p>
        </p:txBody>
      </p:sp>
      <p:sp>
        <p:nvSpPr>
          <p:cNvPr id="25603" name="Rectangle 4"/>
          <p:cNvSpPr>
            <a:spLocks noChangeArrowheads="1"/>
          </p:cNvSpPr>
          <p:nvPr/>
        </p:nvSpPr>
        <p:spPr bwMode="auto">
          <a:xfrm>
            <a:off x="381000" y="1477963"/>
            <a:ext cx="8153400" cy="1955800"/>
          </a:xfrm>
          <a:prstGeom prst="rect">
            <a:avLst/>
          </a:prstGeom>
          <a:noFill/>
          <a:ln w="9525">
            <a:noFill/>
            <a:miter lim="800000"/>
            <a:headEnd type="none" w="sm" len="sm"/>
            <a:tailEnd type="none" w="sm" len="sm"/>
          </a:ln>
        </p:spPr>
        <p:txBody>
          <a:bodyPr lIns="0" tIns="0" rIns="0" bIns="0" anchor="ctr">
            <a:spAutoFit/>
          </a:bodyPr>
          <a:lstStyle/>
          <a:p>
            <a:pPr indent="457200" eaLnBrk="0" hangingPunct="0"/>
            <a:r>
              <a:rPr lang="en-US" sz="1600" b="1">
                <a:latin typeface="Gill Sans MT" pitchFamily="34" charset="0"/>
                <a:cs typeface="Times New Roman" pitchFamily="18" charset="0"/>
              </a:rPr>
              <a:t>1. Yield (lb/acre)</a:t>
            </a:r>
            <a:r>
              <a:rPr lang="en-US" sz="1600">
                <a:latin typeface="Gill Sans MT" pitchFamily="34" charset="0"/>
                <a:cs typeface="Times New Roman" pitchFamily="18" charset="0"/>
              </a:rPr>
              <a:t> = Total weight of dry sample (lb)   X    43,560 sq ft</a:t>
            </a:r>
            <a:endParaRPr lang="en-US" sz="1600">
              <a:latin typeface="Gill Sans MT" pitchFamily="34" charset="0"/>
            </a:endParaRPr>
          </a:p>
          <a:p>
            <a:pPr indent="457200" eaLnBrk="0" hangingPunct="0"/>
            <a:r>
              <a:rPr lang="en-US" sz="1600">
                <a:latin typeface="Gill Sans MT" pitchFamily="34" charset="0"/>
                <a:cs typeface="Times New Roman" pitchFamily="18" charset="0"/>
              </a:rPr>
              <a:t>		    </a:t>
            </a:r>
            <a:r>
              <a:rPr lang="en-US" sz="1600" baseline="30000">
                <a:latin typeface="Gill Sans MT" pitchFamily="34" charset="0"/>
                <a:cs typeface="Times New Roman" pitchFamily="18" charset="0"/>
              </a:rPr>
              <a:t>____________________________________             ________________</a:t>
            </a:r>
            <a:endParaRPr lang="en-US" sz="1600">
              <a:latin typeface="Gill Sans MT" pitchFamily="34" charset="0"/>
            </a:endParaRPr>
          </a:p>
          <a:p>
            <a:pPr indent="457200" eaLnBrk="0" hangingPunct="0"/>
            <a:r>
              <a:rPr lang="en-US" sz="1600">
                <a:latin typeface="Gill Sans MT" pitchFamily="34" charset="0"/>
                <a:cs typeface="Times New Roman" pitchFamily="18" charset="0"/>
              </a:rPr>
              <a:t>		     Area sampled (sq ft)		   1 acre</a:t>
            </a:r>
            <a:endParaRPr lang="en-US" sz="1600">
              <a:latin typeface="Gill Sans MT" pitchFamily="34" charset="0"/>
            </a:endParaRPr>
          </a:p>
          <a:p>
            <a:pPr indent="457200" eaLnBrk="0" hangingPunct="0"/>
            <a:r>
              <a:rPr lang="en-US" sz="1600" b="1">
                <a:latin typeface="Gill Sans MT" pitchFamily="34" charset="0"/>
                <a:cs typeface="Times New Roman" pitchFamily="18" charset="0"/>
              </a:rPr>
              <a:t>2. Estimate Nitrogen</a:t>
            </a:r>
            <a:endParaRPr lang="en-US" sz="1600">
              <a:latin typeface="Gill Sans MT" pitchFamily="34" charset="0"/>
            </a:endParaRPr>
          </a:p>
          <a:p>
            <a:pPr indent="457200" eaLnBrk="0" hangingPunct="0"/>
            <a:r>
              <a:rPr lang="en-US" sz="1600">
                <a:latin typeface="Gill Sans MT" pitchFamily="34" charset="0"/>
                <a:cs typeface="Times New Roman" pitchFamily="18" charset="0"/>
              </a:rPr>
              <a:t>Total N (lb/acre) = Yield (from above)  X  amount of N as a </a:t>
            </a:r>
            <a:r>
              <a:rPr lang="en-US" sz="1600" i="1">
                <a:latin typeface="Gill Sans MT" pitchFamily="34" charset="0"/>
                <a:cs typeface="Times New Roman" pitchFamily="18" charset="0"/>
              </a:rPr>
              <a:t>decimal</a:t>
            </a:r>
            <a:r>
              <a:rPr lang="en-US" sz="1600">
                <a:latin typeface="Gill Sans MT" pitchFamily="34" charset="0"/>
                <a:cs typeface="Times New Roman" pitchFamily="18" charset="0"/>
              </a:rPr>
              <a:t> ( %N ÷ 100)</a:t>
            </a:r>
            <a:endParaRPr lang="en-US" sz="1600">
              <a:latin typeface="Gill Sans MT" pitchFamily="34" charset="0"/>
            </a:endParaRPr>
          </a:p>
          <a:p>
            <a:pPr indent="457200" eaLnBrk="0" hangingPunct="0"/>
            <a:endParaRPr lang="en-US" sz="1600" b="1">
              <a:latin typeface="Gill Sans MT" pitchFamily="34" charset="0"/>
              <a:cs typeface="Times New Roman" pitchFamily="18" charset="0"/>
            </a:endParaRPr>
          </a:p>
          <a:p>
            <a:pPr indent="457200" eaLnBrk="0" hangingPunct="0"/>
            <a:r>
              <a:rPr lang="en-US" sz="1600" b="1">
                <a:latin typeface="Gill Sans MT" pitchFamily="34" charset="0"/>
                <a:cs typeface="Times New Roman" pitchFamily="18" charset="0"/>
              </a:rPr>
              <a:t>3. Nitrogen Content of Cover Crops – Use the table values to estimate N.</a:t>
            </a:r>
            <a:endParaRPr lang="en-US" sz="1600">
              <a:latin typeface="Gill Sans MT" pitchFamily="34" charset="0"/>
            </a:endParaRPr>
          </a:p>
          <a:p>
            <a:pPr indent="457200" eaLnBrk="0" hangingPunct="0"/>
            <a:endParaRPr lang="en-US" sz="1600">
              <a:latin typeface="Gill Sans MT" pitchFamily="34" charset="0"/>
            </a:endParaRPr>
          </a:p>
        </p:txBody>
      </p:sp>
      <p:graphicFrame>
        <p:nvGraphicFramePr>
          <p:cNvPr id="127128" name="Group 152"/>
          <p:cNvGraphicFramePr>
            <a:graphicFrameLocks noGrp="1"/>
          </p:cNvGraphicFramePr>
          <p:nvPr/>
        </p:nvGraphicFramePr>
        <p:xfrm>
          <a:off x="533400" y="3505200"/>
          <a:ext cx="7848600" cy="2333627"/>
        </p:xfrm>
        <a:graphic>
          <a:graphicData uri="http://schemas.openxmlformats.org/drawingml/2006/table">
            <a:tbl>
              <a:tblPr/>
              <a:tblGrid>
                <a:gridCol w="2354263"/>
                <a:gridCol w="1412875"/>
                <a:gridCol w="1412875"/>
                <a:gridCol w="1412875"/>
                <a:gridCol w="1255712"/>
              </a:tblGrid>
              <a:tr h="54768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Cover Crop Group</a:t>
                      </a:r>
                      <a:endParaRPr kumimoji="0" lang="en-US" sz="1600" b="0" i="0" u="none" strike="noStrike" cap="none" normalizeH="0" baseline="0" dirty="0" smtClean="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Percent (%) N at Cover Crop Growth Stage</a:t>
                      </a:r>
                      <a:endParaRPr kumimoji="0" lang="en-US" sz="1800" b="1" i="0" u="none" strike="noStrike" cap="none" normalizeH="0" baseline="0" smtClean="0">
                        <a:ln>
                          <a:noFill/>
                        </a:ln>
                        <a:solidFill>
                          <a:schemeClr val="tx1"/>
                        </a:solidFill>
                        <a:effectLst/>
                        <a:latin typeface="Arial" charset="0"/>
                      </a:endParaRPr>
                    </a:p>
                  </a:txBody>
                  <a:tcPr marL="0" marR="0" marT="0" marB="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71437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Before Flowering</a:t>
                      </a:r>
                      <a:endParaRPr kumimoji="0" lang="en-US" sz="1600" b="0" i="0" u="none" strike="noStrike" cap="none" normalizeH="0" baseline="0" smtClean="0">
                        <a:ln>
                          <a:noFill/>
                        </a:ln>
                        <a:solidFill>
                          <a:schemeClr val="tx1"/>
                        </a:solidFill>
                        <a:effectLst/>
                        <a:latin typeface="Arial" charset="0"/>
                      </a:endParaRPr>
                    </a:p>
                  </a:txBody>
                  <a:tcPr marL="0" marR="0" marT="0" marB="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Early Flowering</a:t>
                      </a:r>
                      <a:endParaRPr kumimoji="0" lang="en-US" sz="1600" b="0" i="0" u="none" strike="noStrike" cap="none" normalizeH="0" baseline="0" smtClean="0">
                        <a:ln>
                          <a:noFill/>
                        </a:ln>
                        <a:solidFill>
                          <a:schemeClr val="tx1"/>
                        </a:solidFill>
                        <a:effectLst/>
                        <a:latin typeface="Arial" charset="0"/>
                      </a:endParaRPr>
                    </a:p>
                  </a:txBody>
                  <a:tcPr marL="0" marR="0" marT="0" marB="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Early Seed Set</a:t>
                      </a:r>
                      <a:endParaRPr kumimoji="0" lang="en-US" sz="1600" b="0" i="0" u="none" strike="noStrike" cap="none" normalizeH="0" baseline="0" smtClean="0">
                        <a:ln>
                          <a:noFill/>
                        </a:ln>
                        <a:solidFill>
                          <a:schemeClr val="tx1"/>
                        </a:solidFill>
                        <a:effectLst/>
                        <a:latin typeface="Arial" charset="0"/>
                      </a:endParaRPr>
                    </a:p>
                  </a:txBody>
                  <a:tcPr marL="0" marR="0" marT="0" marB="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Mature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Seed</a:t>
                      </a:r>
                      <a:endParaRPr kumimoji="0" lang="en-US" sz="1600" b="0" i="0" u="none" strike="noStrike" cap="none" normalizeH="0" baseline="0" dirty="0" smtClean="0">
                        <a:ln>
                          <a:noFill/>
                        </a:ln>
                        <a:solidFill>
                          <a:schemeClr val="tx1"/>
                        </a:solidFill>
                        <a:effectLst/>
                        <a:latin typeface="Arial" charset="0"/>
                      </a:endParaRPr>
                    </a:p>
                  </a:txBody>
                  <a:tcPr marL="0" marR="0" marT="0" marB="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57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Non – Woody Legumes</a:t>
                      </a:r>
                      <a:endParaRPr kumimoji="0" lang="en-US" sz="1600" b="0" i="0" u="none" strike="noStrike" cap="none" normalizeH="0" baseline="0" smtClean="0">
                        <a:ln>
                          <a:noFill/>
                        </a:ln>
                        <a:solidFill>
                          <a:schemeClr val="tx1"/>
                        </a:solidFill>
                        <a:effectLst/>
                        <a:latin typeface="Arial" charset="0"/>
                      </a:endParaRPr>
                    </a:p>
                  </a:txBody>
                  <a:tcPr marL="0" marR="0" marT="0" marB="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3.5 – 4.0 </a:t>
                      </a:r>
                      <a:endParaRPr kumimoji="0" lang="en-US" sz="1600" b="0" i="0" u="none" strike="noStrike" cap="none" normalizeH="0" baseline="0" dirty="0" smtClean="0">
                        <a:ln>
                          <a:noFill/>
                        </a:ln>
                        <a:solidFill>
                          <a:schemeClr val="tx1"/>
                        </a:solidFill>
                        <a:effectLst/>
                        <a:latin typeface="Arial" charset="0"/>
                      </a:endParaRPr>
                    </a:p>
                  </a:txBody>
                  <a:tcPr marL="0" marR="0" marT="0" marB="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3.0 – 3.5</a:t>
                      </a:r>
                      <a:endParaRPr kumimoji="0" lang="en-US" sz="1600" b="0" i="0" u="none" strike="noStrike" cap="none" normalizeH="0" baseline="0" smtClean="0">
                        <a:ln>
                          <a:noFill/>
                        </a:ln>
                        <a:solidFill>
                          <a:schemeClr val="tx1"/>
                        </a:solidFill>
                        <a:effectLst/>
                        <a:latin typeface="Arial" charset="0"/>
                      </a:endParaRPr>
                    </a:p>
                  </a:txBody>
                  <a:tcPr marL="0" marR="0" marT="0" marB="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1600" b="0" i="0" u="none" strike="noStrike" cap="none" normalizeH="0" baseline="0" smtClean="0">
                        <a:ln>
                          <a:noFill/>
                        </a:ln>
                        <a:solidFill>
                          <a:schemeClr val="tx1"/>
                        </a:solidFill>
                        <a:effectLst/>
                        <a:latin typeface="Arial" charset="0"/>
                      </a:endParaRPr>
                    </a:p>
                  </a:txBody>
                  <a:tcPr marL="0" marR="0" marT="0" marB="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en-US" sz="1600" b="0" i="0" u="none" strike="noStrike" cap="none" normalizeH="0" baseline="0" smtClean="0">
                        <a:ln>
                          <a:noFill/>
                        </a:ln>
                        <a:solidFill>
                          <a:schemeClr val="tx1"/>
                        </a:solidFill>
                        <a:effectLst/>
                        <a:latin typeface="Arial" charset="0"/>
                      </a:endParaRPr>
                    </a:p>
                  </a:txBody>
                  <a:tcPr marL="0" marR="0" marT="0" marB="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57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Woody Legumes</a:t>
                      </a:r>
                      <a:endParaRPr kumimoji="0" lang="en-US" sz="1600" b="0" i="0" u="none" strike="noStrike" cap="none" normalizeH="0" baseline="0" smtClean="0">
                        <a:ln>
                          <a:noFill/>
                        </a:ln>
                        <a:solidFill>
                          <a:schemeClr val="tx1"/>
                        </a:solidFill>
                        <a:effectLst/>
                        <a:latin typeface="Arial" charset="0"/>
                      </a:endParaRPr>
                    </a:p>
                  </a:txBody>
                  <a:tcPr marL="0" marR="0" marT="0" marB="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2.5 – 3.0</a:t>
                      </a:r>
                      <a:endParaRPr kumimoji="0" lang="en-US" sz="1600" b="0" i="0" u="none" strike="noStrike" cap="none" normalizeH="0" baseline="0" smtClean="0">
                        <a:ln>
                          <a:noFill/>
                        </a:ln>
                        <a:solidFill>
                          <a:schemeClr val="tx1"/>
                        </a:solidFill>
                        <a:effectLst/>
                        <a:latin typeface="Arial" charset="0"/>
                      </a:endParaRPr>
                    </a:p>
                  </a:txBody>
                  <a:tcPr marL="0" marR="0" marT="0" marB="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2.0 – 2.5</a:t>
                      </a:r>
                      <a:endParaRPr kumimoji="0" lang="en-US" sz="1600" b="0" i="0" u="none" strike="noStrike" cap="none" normalizeH="0" baseline="0" dirty="0" smtClean="0">
                        <a:ln>
                          <a:noFill/>
                        </a:ln>
                        <a:solidFill>
                          <a:schemeClr val="tx1"/>
                        </a:solidFill>
                        <a:effectLst/>
                        <a:latin typeface="Arial" charset="0"/>
                      </a:endParaRPr>
                    </a:p>
                  </a:txBody>
                  <a:tcPr marL="0" marR="0" marT="0" marB="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1.0</a:t>
                      </a:r>
                      <a:endParaRPr kumimoji="0" lang="en-US" sz="1600" b="0" i="0" u="none" strike="noStrike" cap="none" normalizeH="0" baseline="0" dirty="0" smtClean="0">
                        <a:ln>
                          <a:noFill/>
                        </a:ln>
                        <a:solidFill>
                          <a:schemeClr val="tx1"/>
                        </a:solidFill>
                        <a:effectLst/>
                        <a:latin typeface="Arial" charset="0"/>
                      </a:endParaRPr>
                    </a:p>
                  </a:txBody>
                  <a:tcPr marL="0" marR="0" marT="0" marB="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0.75</a:t>
                      </a:r>
                      <a:endParaRPr kumimoji="0" lang="en-US" sz="1600" b="0" i="0" u="none" strike="noStrike" cap="none" normalizeH="0" baseline="0" smtClean="0">
                        <a:ln>
                          <a:noFill/>
                        </a:ln>
                        <a:solidFill>
                          <a:schemeClr val="tx1"/>
                        </a:solidFill>
                        <a:effectLst/>
                        <a:latin typeface="Arial" charset="0"/>
                      </a:endParaRPr>
                    </a:p>
                  </a:txBody>
                  <a:tcPr marL="0" marR="0" marT="0" marB="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57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Cereal Grains and Others</a:t>
                      </a:r>
                      <a:endParaRPr kumimoji="0" lang="en-US" sz="1600" b="0" i="0" u="none" strike="noStrike" cap="none" normalizeH="0" baseline="0" smtClean="0">
                        <a:ln>
                          <a:noFill/>
                        </a:ln>
                        <a:solidFill>
                          <a:schemeClr val="tx1"/>
                        </a:solidFill>
                        <a:effectLst/>
                        <a:latin typeface="Arial" charset="0"/>
                      </a:endParaRPr>
                    </a:p>
                  </a:txBody>
                  <a:tcPr marL="0" marR="0" marT="0" marB="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2.0 – 3.0</a:t>
                      </a:r>
                      <a:endParaRPr kumimoji="0" lang="en-US" sz="1600" b="0" i="0" u="none" strike="noStrike" cap="none" normalizeH="0" baseline="0" smtClean="0">
                        <a:ln>
                          <a:noFill/>
                        </a:ln>
                        <a:solidFill>
                          <a:schemeClr val="tx1"/>
                        </a:solidFill>
                        <a:effectLst/>
                        <a:latin typeface="Arial" charset="0"/>
                      </a:endParaRPr>
                    </a:p>
                  </a:txBody>
                  <a:tcPr marL="0" marR="0" marT="0" marB="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1.5 2.5</a:t>
                      </a:r>
                      <a:endParaRPr kumimoji="0" lang="en-US" sz="1600" b="0" i="0" u="none" strike="noStrike" cap="none" normalizeH="0" baseline="0" smtClean="0">
                        <a:ln>
                          <a:noFill/>
                        </a:ln>
                        <a:solidFill>
                          <a:schemeClr val="tx1"/>
                        </a:solidFill>
                        <a:effectLst/>
                        <a:latin typeface="Arial" charset="0"/>
                      </a:endParaRPr>
                    </a:p>
                  </a:txBody>
                  <a:tcPr marL="0" marR="0" marT="0" marB="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&lt; 1.0</a:t>
                      </a:r>
                      <a:endParaRPr kumimoji="0" lang="en-US" sz="1600" b="0" i="0" u="none" strike="noStrike" cap="none" normalizeH="0" baseline="0" dirty="0" smtClean="0">
                        <a:ln>
                          <a:noFill/>
                        </a:ln>
                        <a:solidFill>
                          <a:schemeClr val="tx1"/>
                        </a:solidFill>
                        <a:effectLst/>
                        <a:latin typeface="Arial" charset="0"/>
                      </a:endParaRPr>
                    </a:p>
                  </a:txBody>
                  <a:tcPr marL="0" marR="0" marT="0" marB="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&lt; 1.0</a:t>
                      </a:r>
                      <a:endParaRPr kumimoji="0" lang="en-US" sz="1600" b="0" i="0" u="none" strike="noStrike" cap="none" normalizeH="0" baseline="0" dirty="0" smtClean="0">
                        <a:ln>
                          <a:noFill/>
                        </a:ln>
                        <a:solidFill>
                          <a:schemeClr val="tx1"/>
                        </a:solidFill>
                        <a:effectLst/>
                        <a:latin typeface="Arial" charset="0"/>
                      </a:endParaRPr>
                    </a:p>
                  </a:txBody>
                  <a:tcPr marL="0" marR="0" marT="0" marB="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
        <p:nvSpPr>
          <p:cNvPr id="25638" name="Rectangle 153"/>
          <p:cNvSpPr>
            <a:spLocks noChangeArrowheads="1"/>
          </p:cNvSpPr>
          <p:nvPr/>
        </p:nvSpPr>
        <p:spPr bwMode="auto">
          <a:xfrm>
            <a:off x="6248400" y="5943600"/>
            <a:ext cx="2162175" cy="182563"/>
          </a:xfrm>
          <a:prstGeom prst="rect">
            <a:avLst/>
          </a:prstGeom>
          <a:noFill/>
          <a:ln w="9525">
            <a:noFill/>
            <a:miter lim="800000"/>
            <a:headEnd type="none" w="sm" len="sm"/>
            <a:tailEnd type="none" w="sm" len="sm"/>
          </a:ln>
        </p:spPr>
        <p:txBody>
          <a:bodyPr wrap="none" lIns="0" tIns="0" rIns="0" bIns="0" anchor="ctr">
            <a:spAutoFit/>
          </a:bodyPr>
          <a:lstStyle/>
          <a:p>
            <a:r>
              <a:rPr lang="en-US" sz="1200">
                <a:latin typeface="Gill Sans MT" pitchFamily="34" charset="0"/>
                <a:cs typeface="Times New Roman" pitchFamily="18" charset="0"/>
              </a:rPr>
              <a:t>Adapted from </a:t>
            </a:r>
            <a:r>
              <a:rPr lang="en-CA" sz="1200">
                <a:latin typeface="Gill Sans MT" pitchFamily="34" charset="0"/>
                <a:cs typeface="Times New Roman" pitchFamily="18" charset="0"/>
              </a:rPr>
              <a:t>Sarrantonio</a:t>
            </a:r>
            <a:r>
              <a:rPr lang="en-US" sz="1200">
                <a:latin typeface="Gill Sans MT" pitchFamily="34" charset="0"/>
                <a:cs typeface="Times New Roman" pitchFamily="18" charset="0"/>
              </a:rPr>
              <a:t>, 2001</a:t>
            </a:r>
            <a:endParaRPr lang="en-US">
              <a:latin typeface="Gill Sans MT" pitchFamily="34" charset="0"/>
            </a:endParaRPr>
          </a:p>
        </p:txBody>
      </p:sp>
      <p:cxnSp>
        <p:nvCxnSpPr>
          <p:cNvPr id="7" name="Straight Connector 6"/>
          <p:cNvCxnSpPr/>
          <p:nvPr/>
        </p:nvCxnSpPr>
        <p:spPr>
          <a:xfrm>
            <a:off x="304800" y="1219200"/>
            <a:ext cx="8534400" cy="1588"/>
          </a:xfrm>
          <a:prstGeom prst="line">
            <a:avLst/>
          </a:prstGeom>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609600" y="152400"/>
            <a:ext cx="8001000" cy="1143000"/>
          </a:xfrm>
        </p:spPr>
        <p:txBody>
          <a:bodyPr vert="horz" wrap="square" lIns="91440" tIns="45720" rIns="91440" bIns="45720" numCol="1" anchorCtr="0" compatLnSpc="1">
            <a:prstTxWarp prst="textNoShape">
              <a:avLst/>
            </a:prstTxWarp>
          </a:bodyPr>
          <a:lstStyle/>
          <a:p>
            <a:pPr eaLnBrk="1" hangingPunct="1"/>
            <a:r>
              <a:rPr lang="en-US" sz="3800" b="1" smtClean="0">
                <a:solidFill>
                  <a:srgbClr val="000066"/>
                </a:solidFill>
                <a:effectLst/>
                <a:latin typeface="Arial" charset="0"/>
                <a:cs typeface="Arial" charset="0"/>
              </a:rPr>
              <a:t>Cover Crops Retain N in the Soil</a:t>
            </a:r>
          </a:p>
        </p:txBody>
      </p:sp>
      <p:pic>
        <p:nvPicPr>
          <p:cNvPr id="26627" name="Picture 5" descr="[Multiple_Impacts_Cover_C05 graphic]"/>
          <p:cNvPicPr>
            <a:picLocks noChangeAspect="1" noChangeArrowheads="1"/>
          </p:cNvPicPr>
          <p:nvPr/>
        </p:nvPicPr>
        <p:blipFill>
          <a:blip r:embed="rId3" cstate="print"/>
          <a:srcRect/>
          <a:stretch>
            <a:fillRect/>
          </a:stretch>
        </p:blipFill>
        <p:spPr bwMode="auto">
          <a:xfrm>
            <a:off x="1752600" y="1447800"/>
            <a:ext cx="5410200" cy="5072063"/>
          </a:xfrm>
          <a:prstGeom prst="rect">
            <a:avLst/>
          </a:prstGeom>
          <a:noFill/>
          <a:ln w="9525">
            <a:noFill/>
            <a:miter lim="800000"/>
            <a:headEnd/>
            <a:tailEnd/>
          </a:ln>
        </p:spPr>
      </p:pic>
      <p:sp>
        <p:nvSpPr>
          <p:cNvPr id="26628" name="Text Box 7"/>
          <p:cNvSpPr txBox="1">
            <a:spLocks noChangeArrowheads="1"/>
          </p:cNvSpPr>
          <p:nvPr/>
        </p:nvSpPr>
        <p:spPr bwMode="auto">
          <a:xfrm>
            <a:off x="7162800" y="6172200"/>
            <a:ext cx="1828800" cy="549275"/>
          </a:xfrm>
          <a:prstGeom prst="rect">
            <a:avLst/>
          </a:prstGeom>
          <a:noFill/>
          <a:ln w="9525">
            <a:noFill/>
            <a:miter lim="800000"/>
            <a:headEnd type="none" w="sm" len="sm"/>
            <a:tailEnd type="none" w="sm" len="sm"/>
          </a:ln>
        </p:spPr>
        <p:txBody>
          <a:bodyPr lIns="0" tIns="0" rIns="0" bIns="0">
            <a:spAutoFit/>
          </a:bodyPr>
          <a:lstStyle/>
          <a:p>
            <a:pPr algn="ctr">
              <a:spcBef>
                <a:spcPct val="50000"/>
              </a:spcBef>
            </a:pPr>
            <a:r>
              <a:rPr lang="en-US">
                <a:latin typeface="Gill Sans MT" pitchFamily="34" charset="0"/>
              </a:rPr>
              <a:t>J. Luna, OSU, Corvallis</a:t>
            </a:r>
          </a:p>
        </p:txBody>
      </p:sp>
      <p:cxnSp>
        <p:nvCxnSpPr>
          <p:cNvPr id="6" name="Straight Connector 5"/>
          <p:cNvCxnSpPr/>
          <p:nvPr/>
        </p:nvCxnSpPr>
        <p:spPr>
          <a:xfrm>
            <a:off x="304800" y="1219200"/>
            <a:ext cx="8534400" cy="1588"/>
          </a:xfrm>
          <a:prstGeom prst="line">
            <a:avLst/>
          </a:prstGeom>
        </p:spPr>
        <p:style>
          <a:lnRef idx="2">
            <a:schemeClr val="accent6"/>
          </a:lnRef>
          <a:fillRef idx="0">
            <a:schemeClr val="accent6"/>
          </a:fillRef>
          <a:effectRef idx="1">
            <a:schemeClr val="accent6"/>
          </a:effectRef>
          <a:fontRef idx="minor">
            <a:schemeClr val="tx1"/>
          </a:fontRef>
        </p:style>
      </p:cxn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621" name="Group 109"/>
          <p:cNvGraphicFramePr>
            <a:graphicFrameLocks noGrp="1"/>
          </p:cNvGraphicFramePr>
          <p:nvPr/>
        </p:nvGraphicFramePr>
        <p:xfrm>
          <a:off x="152400" y="228600"/>
          <a:ext cx="8839200" cy="5618164"/>
        </p:xfrm>
        <a:graphic>
          <a:graphicData uri="http://schemas.openxmlformats.org/drawingml/2006/table">
            <a:tbl>
              <a:tblPr/>
              <a:tblGrid>
                <a:gridCol w="2971800"/>
                <a:gridCol w="1389063"/>
                <a:gridCol w="1658937"/>
                <a:gridCol w="1536700"/>
                <a:gridCol w="1282700"/>
              </a:tblGrid>
              <a:tr h="1638300">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800" b="1" i="0" u="none" strike="noStrike" cap="none" normalizeH="0" baseline="0" smtClean="0">
                          <a:ln>
                            <a:noFill/>
                          </a:ln>
                          <a:solidFill>
                            <a:srgbClr val="000066"/>
                          </a:solidFill>
                          <a:effectLst/>
                          <a:latin typeface="Palatino Linotype" pitchFamily="18" charset="0"/>
                        </a:rPr>
                        <a:t>Summer Cover Crops</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800" b="1" i="0" u="none" strike="noStrike" cap="none" normalizeH="0" baseline="0" smtClean="0">
                          <a:ln>
                            <a:noFill/>
                          </a:ln>
                          <a:solidFill>
                            <a:srgbClr val="000066"/>
                          </a:solidFill>
                          <a:effectLst/>
                          <a:latin typeface="Palatino Linotype" pitchFamily="18" charset="0"/>
                        </a:rPr>
                        <a:t>Homestead, FL 1998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rPr>
                        <a:t>Seeding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rPr>
                        <a:t>Harvest Weight</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rPr>
                        <a:t>30 dap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rPr>
                        <a:t>Harvest Weight</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rPr>
                        <a:t>90 dap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rPr>
                        <a:t>Total 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3900">
                <a:tc vMerge="1">
                  <a:txBody>
                    <a:bodyPr/>
                    <a:lstStyle/>
                    <a:p>
                      <a:endParaRPr lang="en-US"/>
                    </a:p>
                  </a:txBody>
                  <a:tcPr/>
                </a:tc>
                <a:tc gridSpan="4">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rPr>
                        <a:t>(lb/acre)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8366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Sunn hemp </a:t>
                      </a:r>
                      <a:endParaRPr kumimoji="0" lang="en-US" sz="20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10,030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9,900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248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Sorghum Sudan </a:t>
                      </a:r>
                      <a:endParaRPr kumimoji="0" lang="en-US" sz="20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3,700 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3,700 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80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Aeschynomene </a:t>
                      </a:r>
                      <a:endParaRPr kumimoji="0" lang="en-US" sz="20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3,100 bc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4,500 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108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74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Sesbania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20</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1,600 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1,700 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693" name="Text Box 78"/>
          <p:cNvSpPr txBox="1">
            <a:spLocks noChangeArrowheads="1"/>
          </p:cNvSpPr>
          <p:nvPr/>
        </p:nvSpPr>
        <p:spPr bwMode="auto">
          <a:xfrm>
            <a:off x="7924800" y="5486400"/>
            <a:ext cx="1066800" cy="366713"/>
          </a:xfrm>
          <a:prstGeom prst="rect">
            <a:avLst/>
          </a:prstGeom>
          <a:noFill/>
          <a:ln w="9525">
            <a:noFill/>
            <a:miter lim="800000"/>
            <a:headEnd/>
            <a:tailEnd/>
          </a:ln>
        </p:spPr>
        <p:txBody>
          <a:bodyPr>
            <a:spAutoFit/>
          </a:bodyPr>
          <a:lstStyle/>
          <a:p>
            <a:pPr>
              <a:spcBef>
                <a:spcPct val="50000"/>
              </a:spcBef>
            </a:pPr>
            <a:r>
              <a:rPr lang="en-US" b="1" i="1">
                <a:latin typeface="Gill Sans MT" pitchFamily="34" charset="0"/>
              </a:rPr>
              <a:t>P</a:t>
            </a:r>
            <a:r>
              <a:rPr lang="en-US" b="1">
                <a:latin typeface="Gill Sans MT" pitchFamily="34" charset="0"/>
              </a:rPr>
              <a:t> </a:t>
            </a:r>
            <a:r>
              <a:rPr lang="en-US" b="1">
                <a:latin typeface="Gill Sans MT" pitchFamily="34" charset="0"/>
                <a:cs typeface="Arial" charset="0"/>
              </a:rPr>
              <a:t>≤</a:t>
            </a:r>
            <a:r>
              <a:rPr lang="en-US" b="1">
                <a:latin typeface="Gill Sans MT" pitchFamily="34" charset="0"/>
              </a:rPr>
              <a:t> .05</a:t>
            </a:r>
          </a:p>
        </p:txBody>
      </p:sp>
      <p:sp>
        <p:nvSpPr>
          <p:cNvPr id="27694" name="Text Box 98"/>
          <p:cNvSpPr txBox="1">
            <a:spLocks noChangeArrowheads="1"/>
          </p:cNvSpPr>
          <p:nvPr/>
        </p:nvSpPr>
        <p:spPr bwMode="auto">
          <a:xfrm>
            <a:off x="152400" y="5942013"/>
            <a:ext cx="8839200" cy="641350"/>
          </a:xfrm>
          <a:prstGeom prst="rect">
            <a:avLst/>
          </a:prstGeom>
          <a:noFill/>
          <a:ln w="9525">
            <a:noFill/>
            <a:miter lim="800000"/>
            <a:headEnd/>
            <a:tailEnd/>
          </a:ln>
        </p:spPr>
        <p:txBody>
          <a:bodyPr>
            <a:spAutoFit/>
          </a:bodyPr>
          <a:lstStyle/>
          <a:p>
            <a:pPr>
              <a:spcBef>
                <a:spcPct val="50000"/>
              </a:spcBef>
            </a:pPr>
            <a:r>
              <a:rPr lang="en-US">
                <a:latin typeface="Gill Sans MT" pitchFamily="34" charset="0"/>
              </a:rPr>
              <a:t>Summer cover crops for tomato production in South Florida. Li, Bryan, Rao, Heckert, Olczyk. </a:t>
            </a:r>
            <a:r>
              <a:rPr lang="en-US" b="1" u="sng">
                <a:latin typeface="Gill Sans MT" pitchFamily="34" charset="0"/>
              </a:rPr>
              <a:t>http://www.imok.ufl.edu/veghort/pubs/workshop/Bryan99.htm</a:t>
            </a:r>
            <a:r>
              <a:rPr lang="en-US">
                <a:latin typeface="Gill Sans MT" pitchFamily="34" charset="0"/>
              </a:rPr>
              <a:t>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04800" y="533400"/>
            <a:ext cx="8534400" cy="685800"/>
          </a:xfrm>
        </p:spPr>
        <p:txBody>
          <a:bodyPr/>
          <a:lstStyle/>
          <a:p>
            <a:pPr algn="ctr" eaLnBrk="1" fontAlgn="auto" hangingPunct="1">
              <a:spcAft>
                <a:spcPts val="0"/>
              </a:spcAft>
              <a:defRPr/>
            </a:pPr>
            <a:r>
              <a:rPr lang="en-US" sz="3200" b="1" dirty="0">
                <a:solidFill>
                  <a:schemeClr val="tx2">
                    <a:lumMod val="75000"/>
                  </a:schemeClr>
                </a:solidFill>
                <a:effectLst/>
                <a:latin typeface="Arial" charset="0"/>
              </a:rPr>
              <a:t>Cover Crop Dry Wt, C:N and N, 2007</a:t>
            </a:r>
          </a:p>
        </p:txBody>
      </p:sp>
      <p:graphicFrame>
        <p:nvGraphicFramePr>
          <p:cNvPr id="50261" name="Group 85"/>
          <p:cNvGraphicFramePr>
            <a:graphicFrameLocks noGrp="1"/>
          </p:cNvGraphicFramePr>
          <p:nvPr/>
        </p:nvGraphicFramePr>
        <p:xfrm>
          <a:off x="228600" y="1828800"/>
          <a:ext cx="8305799" cy="3305937"/>
        </p:xfrm>
        <a:graphic>
          <a:graphicData uri="http://schemas.openxmlformats.org/drawingml/2006/table">
            <a:tbl>
              <a:tblPr/>
              <a:tblGrid>
                <a:gridCol w="3602248"/>
                <a:gridCol w="1755948"/>
                <a:gridCol w="1274639"/>
                <a:gridCol w="1672964"/>
              </a:tblGrid>
              <a:tr h="5810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dirty="0" smtClean="0">
                          <a:ln>
                            <a:noFill/>
                          </a:ln>
                          <a:solidFill>
                            <a:schemeClr val="tx1"/>
                          </a:solidFill>
                          <a:effectLst/>
                          <a:latin typeface="Arial" charset="0"/>
                        </a:rPr>
                        <a:t>Cover Crop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smtClean="0">
                          <a:ln>
                            <a:noFill/>
                          </a:ln>
                          <a:solidFill>
                            <a:schemeClr val="tx1"/>
                          </a:solidFill>
                          <a:effectLst/>
                          <a:latin typeface="Arial" charset="0"/>
                        </a:rPr>
                        <a:t>Dry Wt</a:t>
                      </a:r>
                      <a:r>
                        <a:rPr kumimoji="0" lang="en-US" sz="2400" b="0" i="0" u="none" strike="noStrike" cap="none" normalizeH="0" baseline="0" smtClean="0">
                          <a:ln>
                            <a:noFill/>
                          </a:ln>
                          <a:solidFill>
                            <a:schemeClr val="tx1"/>
                          </a:solidFill>
                          <a:effectLst/>
                          <a:latin typeface="Arial" charset="0"/>
                        </a:rPr>
                        <a:t> </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smtClean="0">
                          <a:ln>
                            <a:noFill/>
                          </a:ln>
                          <a:solidFill>
                            <a:schemeClr val="tx1"/>
                          </a:solidFill>
                          <a:effectLst/>
                          <a:latin typeface="Arial" charset="0"/>
                        </a:rPr>
                        <a:t>(kg ha</a:t>
                      </a:r>
                      <a:r>
                        <a:rPr kumimoji="0" lang="en-US" sz="2400" b="0" i="0" u="none" strike="noStrike" cap="none" normalizeH="0" baseline="30000" smtClean="0">
                          <a:ln>
                            <a:noFill/>
                          </a:ln>
                          <a:solidFill>
                            <a:schemeClr val="tx1"/>
                          </a:solidFill>
                          <a:effectLst/>
                          <a:latin typeface="Arial" charset="0"/>
                        </a:rPr>
                        <a:t>-1</a:t>
                      </a:r>
                      <a:r>
                        <a:rPr kumimoji="0" lang="en-US" sz="24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smtClean="0">
                          <a:ln>
                            <a:noFill/>
                          </a:ln>
                          <a:solidFill>
                            <a:schemeClr val="tx1"/>
                          </a:solidFill>
                          <a:effectLst/>
                          <a:latin typeface="Arial" charset="0"/>
                        </a:rPr>
                        <a:t>C:N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smtClean="0">
                          <a:ln>
                            <a:noFill/>
                          </a:ln>
                          <a:solidFill>
                            <a:schemeClr val="tx1"/>
                          </a:solidFill>
                          <a:effectLst/>
                          <a:latin typeface="Arial" charset="0"/>
                        </a:rPr>
                        <a:t>Total N</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smtClean="0">
                          <a:ln>
                            <a:noFill/>
                          </a:ln>
                          <a:solidFill>
                            <a:schemeClr val="tx1"/>
                          </a:solidFill>
                          <a:effectLst/>
                          <a:latin typeface="Arial" charset="0"/>
                        </a:rPr>
                        <a:t>(kg ha</a:t>
                      </a:r>
                      <a:r>
                        <a:rPr kumimoji="0" lang="en-US" sz="2400" b="0" i="0" u="none" strike="noStrike" cap="none" normalizeH="0" baseline="30000" smtClean="0">
                          <a:ln>
                            <a:noFill/>
                          </a:ln>
                          <a:solidFill>
                            <a:schemeClr val="tx1"/>
                          </a:solidFill>
                          <a:effectLst/>
                          <a:latin typeface="Arial" charset="0"/>
                        </a:rPr>
                        <a:t>-1</a:t>
                      </a:r>
                      <a:r>
                        <a:rPr kumimoji="0" lang="en-US" sz="24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6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Pearl Millet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chemeClr val="tx2"/>
                          </a:solidFill>
                          <a:effectLst/>
                          <a:latin typeface="Arial" charset="0"/>
                        </a:rPr>
                        <a:t>5953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chemeClr val="tx2"/>
                          </a:solidFill>
                          <a:effectLst/>
                          <a:latin typeface="Arial" charset="0"/>
                        </a:rPr>
                        <a:t>29 bcd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chemeClr val="tx2"/>
                          </a:solidFill>
                          <a:effectLst/>
                          <a:latin typeface="Arial" charset="0"/>
                        </a:rPr>
                        <a:t>87 ab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Sorghum </a:t>
                      </a:r>
                      <a:r>
                        <a:rPr kumimoji="0" lang="en-US" sz="2000" b="0" i="0" u="none" strike="noStrike" cap="none" normalizeH="0" baseline="0" dirty="0" err="1" smtClean="0">
                          <a:ln>
                            <a:noFill/>
                          </a:ln>
                          <a:solidFill>
                            <a:schemeClr val="tx2"/>
                          </a:solidFill>
                          <a:effectLst/>
                          <a:latin typeface="Arial" charset="0"/>
                        </a:rPr>
                        <a:t>Sudangr</a:t>
                      </a:r>
                      <a:r>
                        <a:rPr kumimoji="0" lang="en-US" sz="2000" b="0" i="0" u="none" strike="noStrike" cap="none" normalizeH="0" baseline="0" dirty="0" smtClean="0">
                          <a:ln>
                            <a:noFill/>
                          </a:ln>
                          <a:solidFill>
                            <a:schemeClr val="tx2"/>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chemeClr val="tx2"/>
                          </a:solidFill>
                          <a:effectLst/>
                          <a:latin typeface="Arial" charset="0"/>
                        </a:rPr>
                        <a:t>3064 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chemeClr val="tx2"/>
                          </a:solidFill>
                          <a:effectLst/>
                          <a:latin typeface="Arial" charset="0"/>
                        </a:rPr>
                        <a:t>38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chemeClr val="tx2"/>
                          </a:solidFill>
                          <a:effectLst/>
                          <a:latin typeface="Arial" charset="0"/>
                        </a:rPr>
                        <a:t>35 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Sunn Hemp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chemeClr val="tx2"/>
                          </a:solidFill>
                          <a:effectLst/>
                          <a:latin typeface="Arial" charset="0"/>
                        </a:rPr>
                        <a:t>3170 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chemeClr val="tx2"/>
                          </a:solidFill>
                          <a:effectLst/>
                          <a:latin typeface="Arial" charset="0"/>
                        </a:rPr>
                        <a:t>16 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chemeClr val="tx2"/>
                          </a:solidFill>
                          <a:effectLst/>
                          <a:latin typeface="Arial" charset="0"/>
                        </a:rPr>
                        <a:t>93 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Velvet Bean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chemeClr val="tx2"/>
                          </a:solidFill>
                          <a:effectLst/>
                          <a:latin typeface="Arial" charset="0"/>
                        </a:rPr>
                        <a:t>118 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chemeClr val="tx2"/>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chemeClr val="tx2"/>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6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Millet + Sunn Hemp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chemeClr val="tx2"/>
                          </a:solidFill>
                          <a:effectLst/>
                          <a:latin typeface="Arial" charset="0"/>
                        </a:rPr>
                        <a:t>4121 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chemeClr val="tx2"/>
                          </a:solidFill>
                          <a:effectLst/>
                          <a:latin typeface="Arial" charset="0"/>
                        </a:rPr>
                        <a:t>23 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chemeClr val="tx2"/>
                          </a:solidFill>
                          <a:effectLst/>
                          <a:latin typeface="Arial" charset="0"/>
                        </a:rPr>
                        <a:t>77 abc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Sunn Hemp + V Bean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chemeClr val="tx2"/>
                          </a:solidFill>
                          <a:effectLst/>
                          <a:latin typeface="Arial" charset="0"/>
                        </a:rPr>
                        <a:t>3660 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chemeClr val="tx2"/>
                          </a:solidFill>
                          <a:effectLst/>
                          <a:latin typeface="Arial" charset="0"/>
                        </a:rPr>
                        <a:t>31 abc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54 </a:t>
                      </a:r>
                      <a:r>
                        <a:rPr kumimoji="0" lang="en-US" sz="2000" b="0" i="0" u="none" strike="noStrike" cap="none" normalizeH="0" baseline="0" dirty="0" err="1" smtClean="0">
                          <a:ln>
                            <a:noFill/>
                          </a:ln>
                          <a:solidFill>
                            <a:schemeClr val="tx2"/>
                          </a:solidFill>
                          <a:effectLst/>
                          <a:latin typeface="Arial" charset="0"/>
                        </a:rPr>
                        <a:t>bcd</a:t>
                      </a:r>
                      <a:endParaRPr kumimoji="0" lang="en-US" sz="2000" b="0" i="0" u="none" strike="noStrike" cap="none" normalizeH="0" baseline="0" dirty="0" smtClean="0">
                        <a:ln>
                          <a:noFill/>
                        </a:ln>
                        <a:solidFill>
                          <a:schemeClr val="tx2"/>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257" name="Oval 81"/>
          <p:cNvSpPr>
            <a:spLocks noChangeArrowheads="1"/>
          </p:cNvSpPr>
          <p:nvPr/>
        </p:nvSpPr>
        <p:spPr bwMode="auto">
          <a:xfrm>
            <a:off x="3581400" y="2667000"/>
            <a:ext cx="1676400" cy="533400"/>
          </a:xfrm>
          <a:prstGeom prst="ellipse">
            <a:avLst/>
          </a:prstGeom>
          <a:noFill/>
          <a:ln w="25400">
            <a:solidFill>
              <a:schemeClr val="tx1"/>
            </a:solidFill>
            <a:round/>
            <a:headEnd/>
            <a:tailEnd/>
          </a:ln>
        </p:spPr>
        <p:txBody>
          <a:bodyPr wrap="none" anchor="ctr"/>
          <a:lstStyle/>
          <a:p>
            <a:endParaRPr lang="en-US">
              <a:latin typeface="Gill Sans MT" pitchFamily="34" charset="0"/>
            </a:endParaRPr>
          </a:p>
        </p:txBody>
      </p:sp>
      <p:sp>
        <p:nvSpPr>
          <p:cNvPr id="50258" name="Oval 82"/>
          <p:cNvSpPr>
            <a:spLocks noChangeArrowheads="1"/>
          </p:cNvSpPr>
          <p:nvPr/>
        </p:nvSpPr>
        <p:spPr bwMode="auto">
          <a:xfrm>
            <a:off x="6477000" y="2667000"/>
            <a:ext cx="1676400" cy="533400"/>
          </a:xfrm>
          <a:prstGeom prst="ellipse">
            <a:avLst/>
          </a:prstGeom>
          <a:noFill/>
          <a:ln w="25400">
            <a:solidFill>
              <a:schemeClr val="tx1"/>
            </a:solidFill>
            <a:round/>
            <a:headEnd/>
            <a:tailEnd/>
          </a:ln>
        </p:spPr>
        <p:txBody>
          <a:bodyPr wrap="none" anchor="ctr"/>
          <a:lstStyle/>
          <a:p>
            <a:endParaRPr lang="en-US">
              <a:latin typeface="Gill Sans MT" pitchFamily="34" charset="0"/>
            </a:endParaRPr>
          </a:p>
        </p:txBody>
      </p:sp>
      <p:sp>
        <p:nvSpPr>
          <p:cNvPr id="50259" name="Oval 83"/>
          <p:cNvSpPr>
            <a:spLocks noChangeArrowheads="1"/>
          </p:cNvSpPr>
          <p:nvPr/>
        </p:nvSpPr>
        <p:spPr bwMode="auto">
          <a:xfrm>
            <a:off x="6477000" y="3505200"/>
            <a:ext cx="1676400" cy="533400"/>
          </a:xfrm>
          <a:prstGeom prst="ellipse">
            <a:avLst/>
          </a:prstGeom>
          <a:noFill/>
          <a:ln w="25400">
            <a:solidFill>
              <a:schemeClr val="tx1"/>
            </a:solidFill>
            <a:round/>
            <a:headEnd/>
            <a:tailEnd/>
          </a:ln>
        </p:spPr>
        <p:txBody>
          <a:bodyPr wrap="none" anchor="ctr"/>
          <a:lstStyle/>
          <a:p>
            <a:endParaRPr lang="en-US">
              <a:latin typeface="Gill Sans MT" pitchFamily="34" charset="0"/>
            </a:endParaRPr>
          </a:p>
        </p:txBody>
      </p:sp>
      <p:cxnSp>
        <p:nvCxnSpPr>
          <p:cNvPr id="7" name="Straight Connector 6"/>
          <p:cNvCxnSpPr/>
          <p:nvPr/>
        </p:nvCxnSpPr>
        <p:spPr>
          <a:xfrm>
            <a:off x="304800" y="1295400"/>
            <a:ext cx="8534400" cy="1588"/>
          </a:xfrm>
          <a:prstGeom prst="line">
            <a:avLst/>
          </a:prstGeom>
        </p:spPr>
        <p:style>
          <a:lnRef idx="2">
            <a:schemeClr val="accent6"/>
          </a:lnRef>
          <a:fillRef idx="0">
            <a:schemeClr val="accent6"/>
          </a:fillRef>
          <a:effectRef idx="1">
            <a:schemeClr val="accent6"/>
          </a:effectRef>
          <a:fontRef idx="minor">
            <a:schemeClr val="tx1"/>
          </a:fontRef>
        </p:style>
      </p:cxnSp>
      <p:sp>
        <p:nvSpPr>
          <p:cNvPr id="28721" name="TextBox 7"/>
          <p:cNvSpPr txBox="1">
            <a:spLocks noChangeArrowheads="1"/>
          </p:cNvSpPr>
          <p:nvPr/>
        </p:nvSpPr>
        <p:spPr bwMode="auto">
          <a:xfrm>
            <a:off x="304800" y="5410200"/>
            <a:ext cx="8458200" cy="923925"/>
          </a:xfrm>
          <a:prstGeom prst="rect">
            <a:avLst/>
          </a:prstGeom>
          <a:noFill/>
          <a:ln w="9525">
            <a:noFill/>
            <a:miter lim="800000"/>
            <a:headEnd/>
            <a:tailEnd/>
          </a:ln>
        </p:spPr>
        <p:txBody>
          <a:bodyPr>
            <a:spAutoFit/>
          </a:bodyPr>
          <a:lstStyle/>
          <a:p>
            <a:r>
              <a:rPr lang="en-US" u="sng">
                <a:latin typeface="Gill Sans MT" pitchFamily="34" charset="0"/>
              </a:rPr>
              <a:t>Treadwell, D.D.</a:t>
            </a:r>
            <a:r>
              <a:rPr lang="en-US">
                <a:latin typeface="Gill Sans MT" pitchFamily="34" charset="0"/>
              </a:rPr>
              <a:t>, M.A. Alligood, C.A. Chase, M. Bhan. 2008. Soil nitrogen responses to increasing crop diversity and rotation in organic vegetable production systems. HortScience. 43:1107.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2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2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2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57" grpId="0" animBg="1"/>
      <p:bldP spid="50258" grpId="0" animBg="1"/>
      <p:bldP spid="5025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228600" y="274638"/>
            <a:ext cx="8705850" cy="1143000"/>
          </a:xfrm>
        </p:spPr>
        <p:txBody>
          <a:bodyPr vert="horz" wrap="square" lIns="91440" tIns="45720" rIns="91440" bIns="45720" numCol="1" anchorCtr="0" compatLnSpc="1">
            <a:prstTxWarp prst="textNoShape">
              <a:avLst/>
            </a:prstTxWarp>
          </a:bodyPr>
          <a:lstStyle/>
          <a:p>
            <a:pPr algn="ctr" eaLnBrk="1" hangingPunct="1"/>
            <a:r>
              <a:rPr lang="en-US" b="1" smtClean="0">
                <a:effectLst/>
              </a:rPr>
              <a:t>Objective: Increased Yield/Net $</a:t>
            </a:r>
          </a:p>
        </p:txBody>
      </p:sp>
      <p:sp>
        <p:nvSpPr>
          <p:cNvPr id="29699" name="Content Placeholder 2"/>
          <p:cNvSpPr>
            <a:spLocks noGrp="1"/>
          </p:cNvSpPr>
          <p:nvPr>
            <p:ph idx="1"/>
          </p:nvPr>
        </p:nvSpPr>
        <p:spPr>
          <a:xfrm>
            <a:off x="381000" y="1447800"/>
            <a:ext cx="8553450" cy="4800600"/>
          </a:xfrm>
        </p:spPr>
        <p:txBody>
          <a:bodyPr/>
          <a:lstStyle/>
          <a:p>
            <a:pPr eaLnBrk="1" hangingPunct="1"/>
            <a:r>
              <a:rPr lang="en-US" smtClean="0"/>
              <a:t>In dry years, corn yields higher in conventional corn-cover crop rotations than just corn alone </a:t>
            </a:r>
            <a:r>
              <a:rPr lang="en-US" sz="2000" smtClean="0"/>
              <a:t>(Lotter et al., 2003)</a:t>
            </a:r>
          </a:p>
          <a:p>
            <a:pPr eaLnBrk="1" hangingPunct="1"/>
            <a:r>
              <a:rPr lang="en-US" smtClean="0"/>
              <a:t>Consistent use of covers enhances yield potential via increased aeration and water and nutrient holding capacity</a:t>
            </a:r>
            <a:r>
              <a:rPr lang="en-US" sz="2000" smtClean="0"/>
              <a:t> (Snapp et al., 2007)</a:t>
            </a:r>
          </a:p>
          <a:p>
            <a:pPr eaLnBrk="1" hangingPunct="1"/>
            <a:r>
              <a:rPr lang="en-US" smtClean="0"/>
              <a:t>Reduced fertilizer and pesticide costs</a:t>
            </a:r>
          </a:p>
          <a:p>
            <a:pPr lvl="1" eaLnBrk="1" hangingPunct="1">
              <a:buFont typeface="Verdana" pitchFamily="34" charset="0"/>
              <a:buNone/>
            </a:pPr>
            <a:r>
              <a:rPr lang="en-US" sz="2000" smtClean="0"/>
              <a:t> (Hutchinson and McGiffen, 2000; Davis et al., 2001)</a:t>
            </a:r>
          </a:p>
          <a:p>
            <a:pPr eaLnBrk="1" hangingPunct="1">
              <a:buFont typeface="Wingdings 2" pitchFamily="18" charset="2"/>
              <a:buNone/>
            </a:pPr>
            <a:endParaRPr lang="en-US" sz="2000" smtClean="0"/>
          </a:p>
        </p:txBody>
      </p:sp>
      <p:cxnSp>
        <p:nvCxnSpPr>
          <p:cNvPr id="4" name="Straight Connector 3"/>
          <p:cNvCxnSpPr/>
          <p:nvPr/>
        </p:nvCxnSpPr>
        <p:spPr>
          <a:xfrm>
            <a:off x="304800" y="1295400"/>
            <a:ext cx="8534400" cy="1588"/>
          </a:xfrm>
          <a:prstGeom prst="line">
            <a:avLst/>
          </a:prstGeom>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xfrm>
            <a:off x="228600" y="274638"/>
            <a:ext cx="8705850" cy="1143000"/>
          </a:xfrm>
        </p:spPr>
        <p:txBody>
          <a:bodyPr vert="horz" wrap="square" lIns="91440" tIns="45720" rIns="91440" bIns="45720" numCol="1" anchorCtr="0" compatLnSpc="1">
            <a:prstTxWarp prst="textNoShape">
              <a:avLst/>
            </a:prstTxWarp>
          </a:bodyPr>
          <a:lstStyle/>
          <a:p>
            <a:pPr algn="ctr" eaLnBrk="1" hangingPunct="1"/>
            <a:r>
              <a:rPr lang="en-US" b="1" smtClean="0">
                <a:effectLst/>
              </a:rPr>
              <a:t>Ecosystem Services Research</a:t>
            </a:r>
          </a:p>
        </p:txBody>
      </p:sp>
      <p:pic>
        <p:nvPicPr>
          <p:cNvPr id="30723" name="Picture 2"/>
          <p:cNvPicPr>
            <a:picLocks noGrp="1" noChangeAspect="1" noChangeArrowheads="1"/>
          </p:cNvPicPr>
          <p:nvPr>
            <p:ph sz="half" idx="1"/>
          </p:nvPr>
        </p:nvPicPr>
        <p:blipFill>
          <a:blip r:embed="rId3" cstate="print"/>
          <a:srcRect/>
          <a:stretch>
            <a:fillRect/>
          </a:stretch>
        </p:blipFill>
        <p:spPr>
          <a:xfrm>
            <a:off x="0" y="1600200"/>
            <a:ext cx="5181600" cy="3962400"/>
          </a:xfrm>
        </p:spPr>
      </p:pic>
      <p:sp>
        <p:nvSpPr>
          <p:cNvPr id="30724" name="Content Placeholder 6"/>
          <p:cNvSpPr>
            <a:spLocks noGrp="1"/>
          </p:cNvSpPr>
          <p:nvPr>
            <p:ph sz="half" idx="2"/>
          </p:nvPr>
        </p:nvSpPr>
        <p:spPr>
          <a:xfrm>
            <a:off x="5257800" y="1676400"/>
            <a:ext cx="3657600" cy="4664075"/>
          </a:xfrm>
        </p:spPr>
        <p:txBody>
          <a:bodyPr/>
          <a:lstStyle/>
          <a:p>
            <a:pPr eaLnBrk="1" hangingPunct="1"/>
            <a:r>
              <a:rPr lang="en-US" smtClean="0"/>
              <a:t>Supporting</a:t>
            </a:r>
          </a:p>
          <a:p>
            <a:pPr lvl="1" eaLnBrk="1" hangingPunct="1"/>
            <a:r>
              <a:rPr lang="en-US" smtClean="0"/>
              <a:t>Nutrient, water cycling</a:t>
            </a:r>
          </a:p>
          <a:p>
            <a:pPr eaLnBrk="1" hangingPunct="1"/>
            <a:r>
              <a:rPr lang="en-US" smtClean="0"/>
              <a:t>Provisioning</a:t>
            </a:r>
          </a:p>
          <a:p>
            <a:pPr lvl="1" eaLnBrk="1" hangingPunct="1"/>
            <a:r>
              <a:rPr lang="en-US" smtClean="0"/>
              <a:t>Biochemicals </a:t>
            </a:r>
          </a:p>
          <a:p>
            <a:pPr eaLnBrk="1" hangingPunct="1"/>
            <a:r>
              <a:rPr lang="en-US" smtClean="0"/>
              <a:t>Regulating</a:t>
            </a:r>
          </a:p>
          <a:p>
            <a:pPr lvl="1" eaLnBrk="1" hangingPunct="1"/>
            <a:r>
              <a:rPr lang="en-US" smtClean="0"/>
              <a:t>Climate, pests, water quality</a:t>
            </a:r>
          </a:p>
          <a:p>
            <a:pPr eaLnBrk="1" hangingPunct="1"/>
            <a:r>
              <a:rPr lang="en-US" smtClean="0"/>
              <a:t>Cultural</a:t>
            </a:r>
          </a:p>
          <a:p>
            <a:pPr lvl="1" eaLnBrk="1" hangingPunct="1"/>
            <a:r>
              <a:rPr lang="en-US" smtClean="0"/>
              <a:t>Aesthetic, heritage</a:t>
            </a:r>
          </a:p>
        </p:txBody>
      </p:sp>
      <p:sp>
        <p:nvSpPr>
          <p:cNvPr id="30725" name="TextBox 4"/>
          <p:cNvSpPr txBox="1">
            <a:spLocks noChangeArrowheads="1"/>
          </p:cNvSpPr>
          <p:nvPr/>
        </p:nvSpPr>
        <p:spPr bwMode="auto">
          <a:xfrm>
            <a:off x="381000" y="5638800"/>
            <a:ext cx="4800600" cy="1077913"/>
          </a:xfrm>
          <a:prstGeom prst="rect">
            <a:avLst/>
          </a:prstGeom>
          <a:noFill/>
          <a:ln w="9525">
            <a:noFill/>
            <a:miter lim="800000"/>
            <a:headEnd/>
            <a:tailEnd/>
          </a:ln>
        </p:spPr>
        <p:txBody>
          <a:bodyPr>
            <a:spAutoFit/>
          </a:bodyPr>
          <a:lstStyle/>
          <a:p>
            <a:pPr marL="342900" indent="-342900"/>
            <a:r>
              <a:rPr lang="en-US" sz="1600">
                <a:latin typeface="Gill Sans MT" pitchFamily="34" charset="0"/>
              </a:rPr>
              <a:t>Fiedler,  D. Landis and S. Wratten. 2008.  </a:t>
            </a:r>
            <a:r>
              <a:rPr lang="en-US" sz="1600" i="1">
                <a:latin typeface="Gill Sans MT" pitchFamily="34" charset="0"/>
              </a:rPr>
              <a:t>Maximizing</a:t>
            </a:r>
          </a:p>
          <a:p>
            <a:pPr marL="342900" indent="-342900"/>
            <a:r>
              <a:rPr lang="en-US" sz="1600" i="1">
                <a:latin typeface="Gill Sans MT" pitchFamily="34" charset="0"/>
              </a:rPr>
              <a:t>ecosystem services from conservation biological</a:t>
            </a:r>
          </a:p>
          <a:p>
            <a:pPr marL="342900" indent="-342900"/>
            <a:r>
              <a:rPr lang="en-US" sz="1600" i="1">
                <a:latin typeface="Gill Sans MT" pitchFamily="34" charset="0"/>
              </a:rPr>
              <a:t>control: The role of habitat management. </a:t>
            </a:r>
          </a:p>
          <a:p>
            <a:pPr marL="342900" indent="-342900"/>
            <a:r>
              <a:rPr lang="en-US" sz="1600">
                <a:latin typeface="Gill Sans MT" pitchFamily="34" charset="0"/>
              </a:rPr>
              <a:t>Biological Control.  45:254-271</a:t>
            </a:r>
          </a:p>
        </p:txBody>
      </p:sp>
      <p:cxnSp>
        <p:nvCxnSpPr>
          <p:cNvPr id="6" name="Straight Connector 5"/>
          <p:cNvCxnSpPr/>
          <p:nvPr/>
        </p:nvCxnSpPr>
        <p:spPr>
          <a:xfrm>
            <a:off x="304800" y="1295400"/>
            <a:ext cx="8534400" cy="1588"/>
          </a:xfrm>
          <a:prstGeom prst="line">
            <a:avLst/>
          </a:prstGeom>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304800" y="1447800"/>
            <a:ext cx="8629650" cy="4800600"/>
          </a:xfrm>
        </p:spPr>
        <p:txBody>
          <a:bodyPr/>
          <a:lstStyle/>
          <a:p>
            <a:pPr algn="ctr" eaLnBrk="1" hangingPunct="1">
              <a:buFont typeface="Wingdings 2" pitchFamily="18" charset="2"/>
              <a:buNone/>
            </a:pPr>
            <a:r>
              <a:rPr lang="en-US" sz="4400" b="1" smtClean="0">
                <a:solidFill>
                  <a:schemeClr val="tx2"/>
                </a:solidFill>
              </a:rPr>
              <a:t>Identify the Best Time and Place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xfrm>
            <a:off x="381000" y="152400"/>
            <a:ext cx="8553450" cy="1143000"/>
          </a:xfrm>
        </p:spPr>
        <p:txBody>
          <a:bodyPr vert="horz" wrap="square" lIns="91440" tIns="45720" rIns="91440" bIns="45720" numCol="1" anchorCtr="0" compatLnSpc="1">
            <a:prstTxWarp prst="textNoShape">
              <a:avLst/>
            </a:prstTxWarp>
            <a:normAutofit fontScale="90000"/>
          </a:bodyPr>
          <a:lstStyle/>
          <a:p>
            <a:pPr eaLnBrk="1" hangingPunct="1">
              <a:defRPr/>
            </a:pPr>
            <a:r>
              <a:rPr lang="en-US" b="1" dirty="0" smtClean="0">
                <a:effectLst/>
              </a:rPr>
              <a:t>Cover Crops in Florida Vegetables</a:t>
            </a:r>
          </a:p>
        </p:txBody>
      </p:sp>
      <p:cxnSp>
        <p:nvCxnSpPr>
          <p:cNvPr id="5" name="Straight Connector 4"/>
          <p:cNvCxnSpPr/>
          <p:nvPr/>
        </p:nvCxnSpPr>
        <p:spPr>
          <a:xfrm>
            <a:off x="304800" y="1143000"/>
            <a:ext cx="8534400" cy="1588"/>
          </a:xfrm>
          <a:prstGeom prst="line">
            <a:avLst/>
          </a:prstGeom>
        </p:spPr>
        <p:style>
          <a:lnRef idx="2">
            <a:schemeClr val="accent6"/>
          </a:lnRef>
          <a:fillRef idx="0">
            <a:schemeClr val="accent6"/>
          </a:fillRef>
          <a:effectRef idx="1">
            <a:schemeClr val="accent6"/>
          </a:effectRef>
          <a:fontRef idx="minor">
            <a:schemeClr val="tx1"/>
          </a:fontRef>
        </p:style>
      </p:cxnSp>
      <p:pic>
        <p:nvPicPr>
          <p:cNvPr id="32772" name="Picture 5"/>
          <p:cNvPicPr>
            <a:picLocks noChangeAspect="1"/>
          </p:cNvPicPr>
          <p:nvPr/>
        </p:nvPicPr>
        <p:blipFill>
          <a:blip r:embed="rId3" cstate="print"/>
          <a:srcRect/>
          <a:stretch>
            <a:fillRect/>
          </a:stretch>
        </p:blipFill>
        <p:spPr bwMode="auto">
          <a:xfrm>
            <a:off x="838200" y="1244600"/>
            <a:ext cx="7723188" cy="5613400"/>
          </a:xfrm>
          <a:prstGeom prst="rect">
            <a:avLst/>
          </a:prstGeom>
          <a:noFill/>
          <a:ln w="9525">
            <a:noFill/>
            <a:miter lim="800000"/>
            <a:headEnd/>
            <a:tailEnd/>
          </a:ln>
        </p:spPr>
      </p:pic>
      <p:sp>
        <p:nvSpPr>
          <p:cNvPr id="7" name="TextBox 6"/>
          <p:cNvSpPr txBox="1"/>
          <p:nvPr/>
        </p:nvSpPr>
        <p:spPr>
          <a:xfrm>
            <a:off x="6019800" y="2609850"/>
            <a:ext cx="2971800" cy="1200150"/>
          </a:xfrm>
          <a:prstGeom prst="rect">
            <a:avLst/>
          </a:prstGeom>
          <a:solidFill>
            <a:schemeClr val="bg2"/>
          </a:solidFill>
          <a:ln>
            <a:solidFill>
              <a:schemeClr val="tx2"/>
            </a:solidFill>
          </a:ln>
        </p:spPr>
        <p:txBody>
          <a:bodyPr>
            <a:spAutoFit/>
          </a:bodyPr>
          <a:lstStyle/>
          <a:p>
            <a:pPr fontAlgn="auto">
              <a:spcBef>
                <a:spcPts val="0"/>
              </a:spcBef>
              <a:spcAft>
                <a:spcPts val="0"/>
              </a:spcAft>
              <a:defRPr/>
            </a:pPr>
            <a:r>
              <a:rPr lang="en-US" dirty="0">
                <a:latin typeface="+mn-lt"/>
              </a:rPr>
              <a:t>Hastings:</a:t>
            </a:r>
          </a:p>
          <a:p>
            <a:pPr fontAlgn="auto">
              <a:spcBef>
                <a:spcPts val="0"/>
              </a:spcBef>
              <a:spcAft>
                <a:spcPts val="0"/>
              </a:spcAft>
              <a:defRPr/>
            </a:pPr>
            <a:r>
              <a:rPr lang="en-US" dirty="0">
                <a:latin typeface="+mn-lt"/>
              </a:rPr>
              <a:t>Winter cabbage </a:t>
            </a:r>
            <a:r>
              <a:rPr lang="en-US" dirty="0">
                <a:latin typeface="+mn-lt"/>
                <a:sym typeface="Wingdings" pitchFamily="2" charset="2"/>
              </a:rPr>
              <a:t> </a:t>
            </a:r>
          </a:p>
          <a:p>
            <a:pPr fontAlgn="auto">
              <a:spcBef>
                <a:spcPts val="0"/>
              </a:spcBef>
              <a:spcAft>
                <a:spcPts val="0"/>
              </a:spcAft>
              <a:defRPr/>
            </a:pPr>
            <a:r>
              <a:rPr lang="en-US" dirty="0">
                <a:latin typeface="+mn-lt"/>
                <a:sym typeface="Wingdings" pitchFamily="2" charset="2"/>
              </a:rPr>
              <a:t>Spring potato  </a:t>
            </a:r>
          </a:p>
          <a:p>
            <a:pPr fontAlgn="auto">
              <a:spcBef>
                <a:spcPts val="0"/>
              </a:spcBef>
              <a:spcAft>
                <a:spcPts val="0"/>
              </a:spcAft>
              <a:defRPr/>
            </a:pPr>
            <a:r>
              <a:rPr lang="en-US" dirty="0">
                <a:latin typeface="+mn-lt"/>
                <a:sym typeface="Wingdings" pitchFamily="2" charset="2"/>
              </a:rPr>
              <a:t>Summer </a:t>
            </a:r>
            <a:r>
              <a:rPr lang="en-US" dirty="0">
                <a:solidFill>
                  <a:schemeClr val="accent6">
                    <a:lumMod val="75000"/>
                  </a:schemeClr>
                </a:solidFill>
                <a:latin typeface="+mn-lt"/>
                <a:sym typeface="Wingdings" pitchFamily="2" charset="2"/>
              </a:rPr>
              <a:t>cover crop sorghum</a:t>
            </a:r>
            <a:endParaRPr lang="en-US" dirty="0">
              <a:solidFill>
                <a:schemeClr val="accent6">
                  <a:lumMod val="75000"/>
                </a:schemeClr>
              </a:solidFill>
              <a:latin typeface="+mn-lt"/>
            </a:endParaRPr>
          </a:p>
        </p:txBody>
      </p:sp>
      <p:sp>
        <p:nvSpPr>
          <p:cNvPr id="8" name="TextBox 7"/>
          <p:cNvSpPr txBox="1"/>
          <p:nvPr/>
        </p:nvSpPr>
        <p:spPr>
          <a:xfrm>
            <a:off x="457200" y="2438400"/>
            <a:ext cx="2971800" cy="3140075"/>
          </a:xfrm>
          <a:prstGeom prst="rect">
            <a:avLst/>
          </a:prstGeom>
          <a:solidFill>
            <a:schemeClr val="bg2"/>
          </a:solidFill>
          <a:ln>
            <a:solidFill>
              <a:schemeClr val="tx2"/>
            </a:solidFill>
          </a:ln>
        </p:spPr>
        <p:txBody>
          <a:bodyPr>
            <a:spAutoFit/>
          </a:bodyPr>
          <a:lstStyle/>
          <a:p>
            <a:pPr fontAlgn="auto">
              <a:spcBef>
                <a:spcPts val="0"/>
              </a:spcBef>
              <a:spcAft>
                <a:spcPts val="0"/>
              </a:spcAft>
              <a:defRPr/>
            </a:pPr>
            <a:r>
              <a:rPr lang="en-US" dirty="0">
                <a:latin typeface="+mn-lt"/>
              </a:rPr>
              <a:t>Suwannee Valley:</a:t>
            </a:r>
          </a:p>
          <a:p>
            <a:pPr fontAlgn="auto">
              <a:spcBef>
                <a:spcPts val="0"/>
              </a:spcBef>
              <a:spcAft>
                <a:spcPts val="0"/>
              </a:spcAft>
              <a:defRPr/>
            </a:pPr>
            <a:r>
              <a:rPr lang="en-US" dirty="0">
                <a:latin typeface="+mn-lt"/>
              </a:rPr>
              <a:t>Winter </a:t>
            </a:r>
            <a:r>
              <a:rPr lang="en-US" dirty="0">
                <a:solidFill>
                  <a:schemeClr val="accent6">
                    <a:lumMod val="75000"/>
                  </a:schemeClr>
                </a:solidFill>
                <a:latin typeface="+mn-lt"/>
              </a:rPr>
              <a:t>cover crop rye </a:t>
            </a:r>
            <a:r>
              <a:rPr lang="en-US" dirty="0">
                <a:latin typeface="+mn-lt"/>
                <a:sym typeface="Wingdings" pitchFamily="2" charset="2"/>
              </a:rPr>
              <a:t></a:t>
            </a:r>
          </a:p>
          <a:p>
            <a:pPr fontAlgn="auto">
              <a:spcBef>
                <a:spcPts val="0"/>
              </a:spcBef>
              <a:spcAft>
                <a:spcPts val="0"/>
              </a:spcAft>
              <a:defRPr/>
            </a:pPr>
            <a:r>
              <a:rPr lang="en-US" dirty="0">
                <a:latin typeface="+mn-lt"/>
                <a:sym typeface="Wingdings" pitchFamily="2" charset="2"/>
              </a:rPr>
              <a:t>Spring watermelon </a:t>
            </a:r>
          </a:p>
          <a:p>
            <a:pPr fontAlgn="auto">
              <a:spcBef>
                <a:spcPts val="0"/>
              </a:spcBef>
              <a:spcAft>
                <a:spcPts val="0"/>
              </a:spcAft>
              <a:defRPr/>
            </a:pPr>
            <a:r>
              <a:rPr lang="en-US" dirty="0">
                <a:latin typeface="+mn-lt"/>
                <a:sym typeface="Wingdings" pitchFamily="2" charset="2"/>
              </a:rPr>
              <a:t>Summer greens </a:t>
            </a:r>
          </a:p>
          <a:p>
            <a:pPr fontAlgn="auto">
              <a:spcBef>
                <a:spcPts val="0"/>
              </a:spcBef>
              <a:spcAft>
                <a:spcPts val="0"/>
              </a:spcAft>
              <a:defRPr/>
            </a:pPr>
            <a:endParaRPr lang="en-US" dirty="0">
              <a:latin typeface="+mn-lt"/>
              <a:sym typeface="Wingdings" pitchFamily="2" charset="2"/>
            </a:endParaRPr>
          </a:p>
          <a:p>
            <a:pPr fontAlgn="auto">
              <a:spcBef>
                <a:spcPts val="0"/>
              </a:spcBef>
              <a:spcAft>
                <a:spcPts val="0"/>
              </a:spcAft>
              <a:defRPr/>
            </a:pPr>
            <a:r>
              <a:rPr lang="en-US" dirty="0">
                <a:latin typeface="+mn-lt"/>
                <a:sym typeface="Wingdings" pitchFamily="2" charset="2"/>
              </a:rPr>
              <a:t>OR</a:t>
            </a:r>
          </a:p>
          <a:p>
            <a:pPr fontAlgn="auto">
              <a:spcBef>
                <a:spcPts val="0"/>
              </a:spcBef>
              <a:spcAft>
                <a:spcPts val="0"/>
              </a:spcAft>
              <a:defRPr/>
            </a:pPr>
            <a:endParaRPr lang="en-US" dirty="0">
              <a:latin typeface="+mn-lt"/>
              <a:sym typeface="Wingdings" pitchFamily="2" charset="2"/>
            </a:endParaRPr>
          </a:p>
          <a:p>
            <a:pPr fontAlgn="auto">
              <a:spcBef>
                <a:spcPts val="0"/>
              </a:spcBef>
              <a:spcAft>
                <a:spcPts val="0"/>
              </a:spcAft>
              <a:defRPr/>
            </a:pPr>
            <a:r>
              <a:rPr lang="en-US" dirty="0">
                <a:latin typeface="+mn-lt"/>
                <a:sym typeface="Wingdings" pitchFamily="2" charset="2"/>
              </a:rPr>
              <a:t>Winter </a:t>
            </a:r>
            <a:r>
              <a:rPr lang="en-US" dirty="0">
                <a:solidFill>
                  <a:schemeClr val="accent6">
                    <a:lumMod val="75000"/>
                  </a:schemeClr>
                </a:solidFill>
                <a:latin typeface="+mn-lt"/>
                <a:sym typeface="Wingdings" pitchFamily="2" charset="2"/>
              </a:rPr>
              <a:t>cover crop rye </a:t>
            </a:r>
            <a:r>
              <a:rPr lang="en-US" dirty="0">
                <a:latin typeface="+mn-lt"/>
                <a:sym typeface="Wingdings" pitchFamily="2" charset="2"/>
              </a:rPr>
              <a:t></a:t>
            </a:r>
          </a:p>
          <a:p>
            <a:pPr fontAlgn="auto">
              <a:spcBef>
                <a:spcPts val="0"/>
              </a:spcBef>
              <a:spcAft>
                <a:spcPts val="0"/>
              </a:spcAft>
              <a:defRPr/>
            </a:pPr>
            <a:r>
              <a:rPr lang="en-US" dirty="0">
                <a:latin typeface="+mn-lt"/>
                <a:sym typeface="Wingdings" pitchFamily="2" charset="2"/>
              </a:rPr>
              <a:t>Spring tomato </a:t>
            </a:r>
          </a:p>
          <a:p>
            <a:pPr fontAlgn="auto">
              <a:spcBef>
                <a:spcPts val="0"/>
              </a:spcBef>
              <a:spcAft>
                <a:spcPts val="0"/>
              </a:spcAft>
              <a:defRPr/>
            </a:pPr>
            <a:r>
              <a:rPr lang="en-US" dirty="0">
                <a:latin typeface="+mn-lt"/>
                <a:sym typeface="Wingdings" pitchFamily="2" charset="2"/>
              </a:rPr>
              <a:t>Summer fallow </a:t>
            </a:r>
          </a:p>
          <a:p>
            <a:pPr fontAlgn="auto">
              <a:spcBef>
                <a:spcPts val="0"/>
              </a:spcBef>
              <a:spcAft>
                <a:spcPts val="0"/>
              </a:spcAft>
              <a:defRPr/>
            </a:pPr>
            <a:r>
              <a:rPr lang="en-US" dirty="0">
                <a:latin typeface="+mn-lt"/>
                <a:sym typeface="Wingdings" pitchFamily="2" charset="2"/>
              </a:rPr>
              <a:t>Fall cucurbit</a:t>
            </a:r>
          </a:p>
        </p:txBody>
      </p:sp>
      <p:sp>
        <p:nvSpPr>
          <p:cNvPr id="12" name="TextBox 11"/>
          <p:cNvSpPr txBox="1"/>
          <p:nvPr/>
        </p:nvSpPr>
        <p:spPr>
          <a:xfrm>
            <a:off x="6096000" y="4648200"/>
            <a:ext cx="2895600" cy="1200150"/>
          </a:xfrm>
          <a:prstGeom prst="rect">
            <a:avLst/>
          </a:prstGeom>
          <a:solidFill>
            <a:schemeClr val="bg2"/>
          </a:solidFill>
          <a:ln>
            <a:solidFill>
              <a:schemeClr val="tx2"/>
            </a:solidFill>
          </a:ln>
        </p:spPr>
        <p:txBody>
          <a:bodyPr>
            <a:spAutoFit/>
          </a:bodyPr>
          <a:lstStyle/>
          <a:p>
            <a:pPr fontAlgn="auto">
              <a:spcBef>
                <a:spcPts val="0"/>
              </a:spcBef>
              <a:spcAft>
                <a:spcPts val="0"/>
              </a:spcAft>
              <a:defRPr/>
            </a:pPr>
            <a:r>
              <a:rPr lang="en-US" dirty="0">
                <a:latin typeface="+mn-lt"/>
              </a:rPr>
              <a:t>Hillsborough County:</a:t>
            </a:r>
          </a:p>
          <a:p>
            <a:pPr fontAlgn="auto">
              <a:spcBef>
                <a:spcPts val="0"/>
              </a:spcBef>
              <a:spcAft>
                <a:spcPts val="0"/>
              </a:spcAft>
              <a:defRPr/>
            </a:pPr>
            <a:r>
              <a:rPr lang="en-US" dirty="0">
                <a:latin typeface="+mn-lt"/>
              </a:rPr>
              <a:t>Winter strawberry </a:t>
            </a:r>
            <a:r>
              <a:rPr lang="en-US" dirty="0">
                <a:latin typeface="+mn-lt"/>
                <a:sym typeface="Wingdings" pitchFamily="2" charset="2"/>
              </a:rPr>
              <a:t></a:t>
            </a:r>
          </a:p>
          <a:p>
            <a:pPr fontAlgn="auto">
              <a:spcBef>
                <a:spcPts val="0"/>
              </a:spcBef>
              <a:spcAft>
                <a:spcPts val="0"/>
              </a:spcAft>
              <a:defRPr/>
            </a:pPr>
            <a:r>
              <a:rPr lang="en-US" dirty="0">
                <a:latin typeface="+mn-lt"/>
                <a:sym typeface="Wingdings" pitchFamily="2" charset="2"/>
              </a:rPr>
              <a:t>Spring water/muskmelon  </a:t>
            </a:r>
          </a:p>
          <a:p>
            <a:pPr fontAlgn="auto">
              <a:spcBef>
                <a:spcPts val="0"/>
              </a:spcBef>
              <a:spcAft>
                <a:spcPts val="0"/>
              </a:spcAft>
              <a:defRPr/>
            </a:pPr>
            <a:r>
              <a:rPr lang="en-US" dirty="0">
                <a:latin typeface="+mn-lt"/>
                <a:sym typeface="Wingdings" pitchFamily="2" charset="2"/>
              </a:rPr>
              <a:t>Summer </a:t>
            </a:r>
            <a:r>
              <a:rPr lang="en-US" dirty="0">
                <a:solidFill>
                  <a:schemeClr val="accent6">
                    <a:lumMod val="75000"/>
                  </a:schemeClr>
                </a:solidFill>
                <a:latin typeface="+mn-lt"/>
                <a:sym typeface="Wingdings" pitchFamily="2" charset="2"/>
              </a:rPr>
              <a:t>cover crop sorghum</a:t>
            </a:r>
          </a:p>
        </p:txBody>
      </p:sp>
      <p:sp>
        <p:nvSpPr>
          <p:cNvPr id="13" name="Left Arrow 12"/>
          <p:cNvSpPr/>
          <p:nvPr/>
        </p:nvSpPr>
        <p:spPr>
          <a:xfrm rot="19854805">
            <a:off x="3268663" y="2428875"/>
            <a:ext cx="12954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ight Arrow 13"/>
          <p:cNvSpPr/>
          <p:nvPr/>
        </p:nvSpPr>
        <p:spPr>
          <a:xfrm rot="996800">
            <a:off x="5600700" y="2498725"/>
            <a:ext cx="460375" cy="3381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ight Arrow 14"/>
          <p:cNvSpPr/>
          <p:nvPr/>
        </p:nvSpPr>
        <p:spPr>
          <a:xfrm rot="1790473">
            <a:off x="5005388" y="4348163"/>
            <a:ext cx="1190625" cy="350837"/>
          </a:xfrm>
          <a:prstGeom prst="rightArrow">
            <a:avLst>
              <a:gd name="adj1" fmla="val 5029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533400" y="304800"/>
            <a:ext cx="7497763" cy="1143000"/>
          </a:xfrm>
        </p:spPr>
        <p:txBody>
          <a:bodyPr vert="horz" wrap="square" lIns="91440" tIns="45720" rIns="91440" bIns="45720" numCol="1" anchorCtr="0" compatLnSpc="1">
            <a:prstTxWarp prst="textNoShape">
              <a:avLst/>
            </a:prstTxWarp>
          </a:bodyPr>
          <a:lstStyle/>
          <a:p>
            <a:pPr eaLnBrk="1" hangingPunct="1"/>
            <a:r>
              <a:rPr lang="en-US" b="1" smtClean="0">
                <a:solidFill>
                  <a:srgbClr val="002060"/>
                </a:solidFill>
                <a:effectLst/>
              </a:rPr>
              <a:t>Living Mulches</a:t>
            </a:r>
          </a:p>
        </p:txBody>
      </p:sp>
      <p:sp>
        <p:nvSpPr>
          <p:cNvPr id="74755" name="Rectangle 3"/>
          <p:cNvSpPr>
            <a:spLocks noGrp="1" noChangeArrowheads="1"/>
          </p:cNvSpPr>
          <p:nvPr>
            <p:ph type="body" idx="1"/>
          </p:nvPr>
        </p:nvSpPr>
        <p:spPr>
          <a:xfrm>
            <a:off x="4876800" y="1600200"/>
            <a:ext cx="3962400" cy="4525963"/>
          </a:xfrm>
        </p:spPr>
        <p:txBody>
          <a:bodyPr>
            <a:normAutofit fontScale="92500" lnSpcReduction="10000"/>
          </a:bodyPr>
          <a:lstStyle/>
          <a:p>
            <a:pPr marL="365760" indent="-283464" eaLnBrk="1" fontAlgn="auto" hangingPunct="1">
              <a:spcAft>
                <a:spcPts val="0"/>
              </a:spcAft>
              <a:buFont typeface="Wingdings 2"/>
              <a:buChar char=""/>
              <a:defRPr/>
            </a:pPr>
            <a:r>
              <a:rPr lang="en-US" sz="2800" dirty="0"/>
              <a:t>Prevent sandblasting of transplants  </a:t>
            </a:r>
            <a:r>
              <a:rPr lang="en-US" sz="2800" dirty="0" smtClean="0"/>
              <a:t>(</a:t>
            </a:r>
            <a:r>
              <a:rPr lang="en-US" sz="2400" i="1" dirty="0" smtClean="0"/>
              <a:t>Hochmuth </a:t>
            </a:r>
            <a:r>
              <a:rPr lang="en-US" sz="2400" i="1" dirty="0"/>
              <a:t>et al., 2001</a:t>
            </a:r>
            <a:r>
              <a:rPr lang="en-US" sz="2400" i="1" dirty="0" smtClean="0"/>
              <a:t>.)</a:t>
            </a:r>
            <a:endParaRPr lang="en-US" sz="2400" i="1" dirty="0"/>
          </a:p>
          <a:p>
            <a:pPr marL="365760" indent="-283464" eaLnBrk="1" fontAlgn="auto" hangingPunct="1">
              <a:spcAft>
                <a:spcPts val="0"/>
              </a:spcAft>
              <a:buFont typeface="Wingdings 2"/>
              <a:buChar char=""/>
              <a:defRPr/>
            </a:pPr>
            <a:r>
              <a:rPr lang="en-US" sz="2800" dirty="0"/>
              <a:t>Suppress weeds in row middles </a:t>
            </a:r>
          </a:p>
          <a:p>
            <a:pPr marL="640080" lvl="1" indent="-237744" eaLnBrk="1" fontAlgn="auto" hangingPunct="1">
              <a:spcAft>
                <a:spcPts val="0"/>
              </a:spcAft>
              <a:buFontTx/>
              <a:buNone/>
              <a:defRPr/>
            </a:pPr>
            <a:r>
              <a:rPr lang="en-US" sz="2400" i="1" dirty="0" smtClean="0"/>
              <a:t>(Chase </a:t>
            </a:r>
            <a:r>
              <a:rPr lang="en-US" sz="2400" i="1" dirty="0"/>
              <a:t>et al., </a:t>
            </a:r>
            <a:r>
              <a:rPr lang="en-US" sz="2400" i="1" dirty="0" smtClean="0"/>
              <a:t>2005)</a:t>
            </a:r>
            <a:endParaRPr lang="en-US" sz="2400" i="1" dirty="0"/>
          </a:p>
          <a:p>
            <a:pPr marL="365760" lvl="1" indent="-283464" eaLnBrk="1" fontAlgn="auto" hangingPunct="1">
              <a:spcBef>
                <a:spcPts val="600"/>
              </a:spcBef>
              <a:spcAft>
                <a:spcPts val="0"/>
              </a:spcAft>
              <a:buSzPct val="80000"/>
              <a:buFont typeface="Wingdings 2"/>
              <a:buChar char=""/>
              <a:defRPr/>
            </a:pPr>
            <a:r>
              <a:rPr lang="en-US" dirty="0"/>
              <a:t>Supply nitrogen to </a:t>
            </a:r>
            <a:r>
              <a:rPr lang="en-US" dirty="0" smtClean="0"/>
              <a:t>crop</a:t>
            </a:r>
          </a:p>
          <a:p>
            <a:pPr marL="365760" lvl="1" indent="-283464" eaLnBrk="1" fontAlgn="auto" hangingPunct="1">
              <a:spcBef>
                <a:spcPts val="600"/>
              </a:spcBef>
              <a:spcAft>
                <a:spcPts val="0"/>
              </a:spcAft>
              <a:buSzPct val="80000"/>
              <a:buFont typeface="Verdana"/>
              <a:buNone/>
              <a:defRPr/>
            </a:pPr>
            <a:r>
              <a:rPr lang="en-US" i="1" dirty="0" smtClean="0"/>
              <a:t>	(</a:t>
            </a:r>
            <a:r>
              <a:rPr lang="en-US" sz="2400" i="1" dirty="0" smtClean="0"/>
              <a:t>Scholberg et al., 2004)</a:t>
            </a:r>
            <a:endParaRPr lang="en-US" dirty="0" smtClean="0"/>
          </a:p>
          <a:p>
            <a:pPr marL="365760" indent="-283464" eaLnBrk="1" fontAlgn="auto" hangingPunct="1">
              <a:spcAft>
                <a:spcPts val="0"/>
              </a:spcAft>
              <a:buFont typeface="Wingdings 2"/>
              <a:buChar char=""/>
              <a:defRPr/>
            </a:pPr>
            <a:r>
              <a:rPr lang="en-US" sz="2800" dirty="0" smtClean="0"/>
              <a:t>Reduce insect pests vs. plastic mulch </a:t>
            </a:r>
            <a:r>
              <a:rPr lang="en-US" sz="2600" i="1" dirty="0" smtClean="0"/>
              <a:t>(Frank and </a:t>
            </a:r>
            <a:r>
              <a:rPr lang="en-US" sz="2600" i="1" dirty="0" err="1" smtClean="0"/>
              <a:t>Liburd</a:t>
            </a:r>
            <a:r>
              <a:rPr lang="en-US" sz="2600" i="1" dirty="0" smtClean="0"/>
              <a:t>, 2005) </a:t>
            </a:r>
            <a:endParaRPr lang="en-US" sz="2600" i="1" dirty="0"/>
          </a:p>
          <a:p>
            <a:pPr marL="640080" lvl="1" indent="-237744" eaLnBrk="1" fontAlgn="auto" hangingPunct="1">
              <a:spcAft>
                <a:spcPts val="0"/>
              </a:spcAft>
              <a:buFontTx/>
              <a:buNone/>
              <a:defRPr/>
            </a:pPr>
            <a:endParaRPr lang="en-US" sz="2400" i="1" dirty="0"/>
          </a:p>
          <a:p>
            <a:pPr marL="365760" indent="-283464" eaLnBrk="1" fontAlgn="auto" hangingPunct="1">
              <a:spcAft>
                <a:spcPts val="0"/>
              </a:spcAft>
              <a:buFont typeface="Wingdings 2"/>
              <a:buChar char=""/>
              <a:defRPr/>
            </a:pPr>
            <a:endParaRPr lang="en-US" sz="2400" i="1" dirty="0"/>
          </a:p>
        </p:txBody>
      </p:sp>
      <p:pic>
        <p:nvPicPr>
          <p:cNvPr id="33796" name="Picture 4"/>
          <p:cNvPicPr>
            <a:picLocks noChangeAspect="1" noChangeArrowheads="1"/>
          </p:cNvPicPr>
          <p:nvPr/>
        </p:nvPicPr>
        <p:blipFill>
          <a:blip r:embed="rId3" cstate="print"/>
          <a:srcRect/>
          <a:stretch>
            <a:fillRect/>
          </a:stretch>
        </p:blipFill>
        <p:spPr bwMode="auto">
          <a:xfrm>
            <a:off x="381000" y="1828800"/>
            <a:ext cx="4267200" cy="3200400"/>
          </a:xfrm>
          <a:prstGeom prst="rect">
            <a:avLst/>
          </a:prstGeom>
          <a:noFill/>
          <a:ln w="9525">
            <a:noFill/>
            <a:miter lim="800000"/>
            <a:headEnd/>
            <a:tailEnd/>
          </a:ln>
        </p:spPr>
      </p:pic>
      <p:sp>
        <p:nvSpPr>
          <p:cNvPr id="33797" name="Text Box 5"/>
          <p:cNvSpPr txBox="1">
            <a:spLocks noChangeArrowheads="1"/>
          </p:cNvSpPr>
          <p:nvPr/>
        </p:nvSpPr>
        <p:spPr bwMode="auto">
          <a:xfrm>
            <a:off x="381000" y="5105400"/>
            <a:ext cx="4267200" cy="784225"/>
          </a:xfrm>
          <a:prstGeom prst="rect">
            <a:avLst/>
          </a:prstGeom>
          <a:noFill/>
          <a:ln w="9525">
            <a:noFill/>
            <a:miter lim="800000"/>
            <a:headEnd/>
            <a:tailEnd/>
          </a:ln>
        </p:spPr>
        <p:txBody>
          <a:bodyPr>
            <a:spAutoFit/>
          </a:bodyPr>
          <a:lstStyle/>
          <a:p>
            <a:pPr>
              <a:spcBef>
                <a:spcPct val="50000"/>
              </a:spcBef>
            </a:pPr>
            <a:r>
              <a:rPr lang="en-US">
                <a:latin typeface="Gill Sans MT" pitchFamily="34" charset="0"/>
              </a:rPr>
              <a:t>Living mulches in citrus. </a:t>
            </a:r>
          </a:p>
          <a:p>
            <a:pPr>
              <a:spcBef>
                <a:spcPct val="50000"/>
              </a:spcBef>
            </a:pPr>
            <a:r>
              <a:rPr lang="en-US">
                <a:latin typeface="Gill Sans MT" pitchFamily="34" charset="0"/>
              </a:rPr>
              <a:t> J. Scholberg, UF-IFAS. </a:t>
            </a:r>
          </a:p>
        </p:txBody>
      </p:sp>
      <p:cxnSp>
        <p:nvCxnSpPr>
          <p:cNvPr id="6" name="Straight Connector 5"/>
          <p:cNvCxnSpPr/>
          <p:nvPr/>
        </p:nvCxnSpPr>
        <p:spPr>
          <a:xfrm>
            <a:off x="304800" y="1295400"/>
            <a:ext cx="8534400" cy="1588"/>
          </a:xfrm>
          <a:prstGeom prst="line">
            <a:avLst/>
          </a:prstGeom>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304800" y="274638"/>
            <a:ext cx="8629650" cy="1143000"/>
          </a:xfrm>
        </p:spPr>
        <p:txBody>
          <a:bodyPr vert="horz" wrap="square" lIns="91440" tIns="45720" rIns="91440" bIns="45720" numCol="1" anchorCtr="0" compatLnSpc="1">
            <a:prstTxWarp prst="textNoShape">
              <a:avLst/>
            </a:prstTxWarp>
          </a:bodyPr>
          <a:lstStyle/>
          <a:p>
            <a:pPr algn="ctr" eaLnBrk="1" hangingPunct="1"/>
            <a:r>
              <a:rPr lang="en-US" b="1" smtClean="0">
                <a:effectLst/>
              </a:rPr>
              <a:t>Cover Crops on the Farm</a:t>
            </a:r>
          </a:p>
        </p:txBody>
      </p:sp>
      <p:cxnSp>
        <p:nvCxnSpPr>
          <p:cNvPr id="4" name="Straight Connector 3"/>
          <p:cNvCxnSpPr/>
          <p:nvPr/>
        </p:nvCxnSpPr>
        <p:spPr>
          <a:xfrm>
            <a:off x="304800" y="1295400"/>
            <a:ext cx="8534400" cy="1588"/>
          </a:xfrm>
          <a:prstGeom prst="line">
            <a:avLst/>
          </a:prstGeom>
        </p:spPr>
        <p:style>
          <a:lnRef idx="2">
            <a:schemeClr val="accent6"/>
          </a:lnRef>
          <a:fillRef idx="0">
            <a:schemeClr val="accent6"/>
          </a:fillRef>
          <a:effectRef idx="1">
            <a:schemeClr val="accent6"/>
          </a:effectRef>
          <a:fontRef idx="minor">
            <a:schemeClr val="tx1"/>
          </a:fontRef>
        </p:style>
      </p:cxnSp>
      <p:pic>
        <p:nvPicPr>
          <p:cNvPr id="16388" name="Picture 2" descr="C:\My Documents\UFl\PHOTOS\SARE_Sunhemp\bee pollinators on sunn hemp 2, 7-9-2008 005.JPG"/>
          <p:cNvPicPr>
            <a:picLocks noGrp="1" noChangeAspect="1" noChangeArrowheads="1"/>
          </p:cNvPicPr>
          <p:nvPr>
            <p:ph idx="1"/>
          </p:nvPr>
        </p:nvPicPr>
        <p:blipFill>
          <a:blip r:embed="rId3" cstate="print"/>
          <a:srcRect/>
          <a:stretch>
            <a:fillRect/>
          </a:stretch>
        </p:blipFill>
        <p:spPr>
          <a:xfrm>
            <a:off x="4495800" y="3810000"/>
            <a:ext cx="4303713" cy="2584450"/>
          </a:xfrm>
        </p:spPr>
      </p:pic>
      <p:pic>
        <p:nvPicPr>
          <p:cNvPr id="16389" name="Picture 4" descr="crimson_rye_vetch_JMSweb"/>
          <p:cNvPicPr>
            <a:picLocks noChangeAspect="1" noChangeArrowheads="1"/>
          </p:cNvPicPr>
          <p:nvPr/>
        </p:nvPicPr>
        <p:blipFill>
          <a:blip r:embed="rId4" cstate="print"/>
          <a:srcRect/>
          <a:stretch>
            <a:fillRect/>
          </a:stretch>
        </p:blipFill>
        <p:spPr bwMode="auto">
          <a:xfrm>
            <a:off x="838200" y="1447800"/>
            <a:ext cx="2971800" cy="2230438"/>
          </a:xfrm>
          <a:prstGeom prst="rect">
            <a:avLst/>
          </a:prstGeom>
          <a:noFill/>
          <a:ln w="9525">
            <a:noFill/>
            <a:miter lim="800000"/>
            <a:headEnd/>
            <a:tailEnd/>
          </a:ln>
        </p:spPr>
      </p:pic>
      <p:pic>
        <p:nvPicPr>
          <p:cNvPr id="16390" name="Picture 5"/>
          <p:cNvPicPr>
            <a:picLocks noChangeAspect="1" noChangeArrowheads="1"/>
          </p:cNvPicPr>
          <p:nvPr/>
        </p:nvPicPr>
        <p:blipFill>
          <a:blip r:embed="rId5" cstate="print"/>
          <a:srcRect/>
          <a:stretch>
            <a:fillRect/>
          </a:stretch>
        </p:blipFill>
        <p:spPr bwMode="auto">
          <a:xfrm>
            <a:off x="457200" y="3810000"/>
            <a:ext cx="3810000" cy="2543175"/>
          </a:xfrm>
          <a:prstGeom prst="rect">
            <a:avLst/>
          </a:prstGeom>
          <a:noFill/>
          <a:ln w="9525">
            <a:noFill/>
            <a:miter lim="800000"/>
            <a:headEnd/>
            <a:tailEnd/>
          </a:ln>
        </p:spPr>
      </p:pic>
      <p:pic>
        <p:nvPicPr>
          <p:cNvPr id="16391" name="Picture 6"/>
          <p:cNvPicPr>
            <a:picLocks noChangeAspect="1" noChangeArrowheads="1"/>
          </p:cNvPicPr>
          <p:nvPr/>
        </p:nvPicPr>
        <p:blipFill>
          <a:blip r:embed="rId6" cstate="print"/>
          <a:srcRect/>
          <a:stretch>
            <a:fillRect/>
          </a:stretch>
        </p:blipFill>
        <p:spPr bwMode="auto">
          <a:xfrm>
            <a:off x="5105400" y="1524000"/>
            <a:ext cx="2879725" cy="20574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xfrm>
            <a:off x="381000" y="274638"/>
            <a:ext cx="8553450" cy="944562"/>
          </a:xfrm>
        </p:spPr>
        <p:txBody>
          <a:bodyPr vert="horz" wrap="square" lIns="91440" tIns="45720" rIns="91440" bIns="45720" numCol="1" anchorCtr="0" compatLnSpc="1">
            <a:prstTxWarp prst="textNoShape">
              <a:avLst/>
            </a:prstTxWarp>
          </a:bodyPr>
          <a:lstStyle/>
          <a:p>
            <a:pPr eaLnBrk="1" hangingPunct="1"/>
            <a:r>
              <a:rPr lang="en-US" b="1" smtClean="0">
                <a:effectLst/>
              </a:rPr>
              <a:t>Reduced Tillage</a:t>
            </a:r>
          </a:p>
        </p:txBody>
      </p:sp>
      <p:pic>
        <p:nvPicPr>
          <p:cNvPr id="34819" name="Picture 2" descr="C:\My Documents\UFl\PHOTOS\eOrganic_Photos\eOrganic_formatted4web\DDTandMorse_ryevetchDDT.jpg"/>
          <p:cNvPicPr>
            <a:picLocks noGrp="1" noChangeAspect="1" noChangeArrowheads="1"/>
          </p:cNvPicPr>
          <p:nvPr>
            <p:ph idx="1"/>
          </p:nvPr>
        </p:nvPicPr>
        <p:blipFill>
          <a:blip r:embed="rId3" cstate="print"/>
          <a:srcRect/>
          <a:stretch>
            <a:fillRect/>
          </a:stretch>
        </p:blipFill>
        <p:spPr>
          <a:xfrm>
            <a:off x="990600" y="1447800"/>
            <a:ext cx="5930900" cy="3851275"/>
          </a:xfrm>
        </p:spPr>
      </p:pic>
      <p:sp>
        <p:nvSpPr>
          <p:cNvPr id="34820" name="TextBox 4"/>
          <p:cNvSpPr txBox="1">
            <a:spLocks noChangeArrowheads="1"/>
          </p:cNvSpPr>
          <p:nvPr/>
        </p:nvSpPr>
        <p:spPr bwMode="auto">
          <a:xfrm>
            <a:off x="990600" y="5334000"/>
            <a:ext cx="7696200" cy="646113"/>
          </a:xfrm>
          <a:prstGeom prst="rect">
            <a:avLst/>
          </a:prstGeom>
          <a:noFill/>
          <a:ln w="9525">
            <a:noFill/>
            <a:miter lim="800000"/>
            <a:headEnd/>
            <a:tailEnd/>
          </a:ln>
        </p:spPr>
        <p:txBody>
          <a:bodyPr>
            <a:spAutoFit/>
          </a:bodyPr>
          <a:lstStyle/>
          <a:p>
            <a:r>
              <a:rPr lang="en-US">
                <a:latin typeface="Gill Sans MT" pitchFamily="34" charset="0"/>
              </a:rPr>
              <a:t>D. Treadwell and Prof. Ron Morse, Virginia Tech in reduced-tillage sweetpotatoes.</a:t>
            </a:r>
          </a:p>
          <a:p>
            <a:endParaRPr lang="en-US">
              <a:latin typeface="Gill Sans MT" pitchFamily="34" charset="0"/>
            </a:endParaRPr>
          </a:p>
        </p:txBody>
      </p:sp>
      <p:sp>
        <p:nvSpPr>
          <p:cNvPr id="34821" name="Rectangle 3"/>
          <p:cNvSpPr>
            <a:spLocks noChangeArrowheads="1"/>
          </p:cNvSpPr>
          <p:nvPr/>
        </p:nvSpPr>
        <p:spPr bwMode="auto">
          <a:xfrm>
            <a:off x="762000" y="5715000"/>
            <a:ext cx="8153400" cy="1662113"/>
          </a:xfrm>
          <a:prstGeom prst="rect">
            <a:avLst/>
          </a:prstGeom>
          <a:noFill/>
          <a:ln w="9525">
            <a:noFill/>
            <a:miter lim="800000"/>
            <a:headEnd/>
            <a:tailEnd/>
          </a:ln>
        </p:spPr>
        <p:txBody>
          <a:bodyPr anchor="ctr">
            <a:spAutoFit/>
          </a:bodyPr>
          <a:lstStyle/>
          <a:p>
            <a:r>
              <a:rPr lang="en-US" sz="1200">
                <a:cs typeface="Arial" charset="0"/>
              </a:rPr>
              <a:t>Treadwell, D.D., et al. 2008. Nutrient Management With Cover Crops and Compost Affects Development and Yield in Organically Managed Sweetpotato Systems. HortScience. 43 (5):1423-1433</a:t>
            </a:r>
          </a:p>
          <a:p>
            <a:endParaRPr lang="en-US" sz="1200">
              <a:ea typeface="Times New Roman" pitchFamily="18" charset="0"/>
              <a:cs typeface="Arial" charset="0"/>
            </a:endParaRPr>
          </a:p>
          <a:p>
            <a:r>
              <a:rPr lang="en-US" sz="1200">
                <a:ea typeface="Times New Roman" pitchFamily="18" charset="0"/>
                <a:cs typeface="Arial" charset="0"/>
              </a:rPr>
              <a:t>Treadwell, D. et al. 2007. Cover Crop Management Influences Weed Suppression in Organically Managed Sweetpotato Systems. Weed Technology 21:1039-1048. </a:t>
            </a:r>
          </a:p>
          <a:p>
            <a:endParaRPr lang="en-US" sz="1200">
              <a:ea typeface="Times New Roman" pitchFamily="18" charset="0"/>
              <a:cs typeface="Arial" charset="0"/>
            </a:endParaRPr>
          </a:p>
          <a:p>
            <a:endParaRPr lang="en-US" sz="1200">
              <a:cs typeface="Times New Roman" pitchFamily="18" charset="0"/>
            </a:endParaRPr>
          </a:p>
          <a:p>
            <a:endParaRPr lang="en-US"/>
          </a:p>
        </p:txBody>
      </p:sp>
      <p:pic>
        <p:nvPicPr>
          <p:cNvPr id="34822" name="Picture 1030" descr="C:\My Documents\My Pictures\transplanting.jpg"/>
          <p:cNvPicPr>
            <a:picLocks noChangeAspect="1" noChangeArrowheads="1"/>
          </p:cNvPicPr>
          <p:nvPr/>
        </p:nvPicPr>
        <p:blipFill>
          <a:blip r:embed="rId4" cstate="print"/>
          <a:srcRect/>
          <a:stretch>
            <a:fillRect/>
          </a:stretch>
        </p:blipFill>
        <p:spPr bwMode="auto">
          <a:xfrm>
            <a:off x="5943600" y="1358900"/>
            <a:ext cx="2178050" cy="3365500"/>
          </a:xfrm>
          <a:prstGeom prst="rect">
            <a:avLst/>
          </a:prstGeom>
          <a:noFill/>
          <a:ln w="9525">
            <a:noFill/>
            <a:miter lim="800000"/>
            <a:headEnd/>
            <a:tailEnd/>
          </a:ln>
        </p:spPr>
      </p:pic>
      <p:cxnSp>
        <p:nvCxnSpPr>
          <p:cNvPr id="8" name="Straight Connector 7"/>
          <p:cNvCxnSpPr/>
          <p:nvPr/>
        </p:nvCxnSpPr>
        <p:spPr>
          <a:xfrm>
            <a:off x="304800" y="1219200"/>
            <a:ext cx="8534400" cy="1588"/>
          </a:xfrm>
          <a:prstGeom prst="line">
            <a:avLst/>
          </a:prstGeom>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304800" y="1447800"/>
            <a:ext cx="8629650" cy="4800600"/>
          </a:xfrm>
        </p:spPr>
        <p:txBody>
          <a:bodyPr/>
          <a:lstStyle/>
          <a:p>
            <a:pPr algn="ctr" eaLnBrk="1" hangingPunct="1">
              <a:buFont typeface="Wingdings 2" pitchFamily="18" charset="2"/>
              <a:buNone/>
            </a:pPr>
            <a:r>
              <a:rPr lang="en-US" sz="4400" b="1" smtClean="0">
                <a:solidFill>
                  <a:schemeClr val="tx2"/>
                </a:solidFill>
              </a:rPr>
              <a:t>Assess Equipment, Labor, and Other Costs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6"/>
          <p:cNvSpPr>
            <a:spLocks noGrp="1"/>
          </p:cNvSpPr>
          <p:nvPr>
            <p:ph type="title"/>
          </p:nvPr>
        </p:nvSpPr>
        <p:spPr bwMode="auto">
          <a:xfrm>
            <a:off x="304800" y="274638"/>
            <a:ext cx="8629650" cy="1143000"/>
          </a:xfrm>
        </p:spPr>
        <p:txBody>
          <a:bodyPr vert="horz" wrap="square" lIns="91440" tIns="45720" rIns="91440" bIns="45720" numCol="1" anchorCtr="0" compatLnSpc="1">
            <a:prstTxWarp prst="textNoShape">
              <a:avLst/>
            </a:prstTxWarp>
          </a:bodyPr>
          <a:lstStyle/>
          <a:p>
            <a:pPr eaLnBrk="1" hangingPunct="1"/>
            <a:r>
              <a:rPr lang="en-US" sz="3200" b="1" smtClean="0">
                <a:effectLst/>
              </a:rPr>
              <a:t>Costs: Increased Direct and Seasonal Costs</a:t>
            </a:r>
          </a:p>
        </p:txBody>
      </p:sp>
      <p:sp>
        <p:nvSpPr>
          <p:cNvPr id="36867" name="Content Placeholder 7"/>
          <p:cNvSpPr>
            <a:spLocks noGrp="1"/>
          </p:cNvSpPr>
          <p:nvPr>
            <p:ph sz="half" idx="1"/>
          </p:nvPr>
        </p:nvSpPr>
        <p:spPr>
          <a:xfrm>
            <a:off x="381000" y="1524000"/>
            <a:ext cx="4191000" cy="4664075"/>
          </a:xfrm>
        </p:spPr>
        <p:txBody>
          <a:bodyPr/>
          <a:lstStyle/>
          <a:p>
            <a:pPr eaLnBrk="1" hangingPunct="1"/>
            <a:endParaRPr lang="en-US" smtClean="0"/>
          </a:p>
          <a:p>
            <a:pPr eaLnBrk="1" hangingPunct="1"/>
            <a:endParaRPr lang="en-US" smtClean="0"/>
          </a:p>
          <a:p>
            <a:pPr eaLnBrk="1" hangingPunct="1"/>
            <a:endParaRPr lang="en-US" smtClean="0"/>
          </a:p>
          <a:p>
            <a:pPr eaLnBrk="1" hangingPunct="1"/>
            <a:endParaRPr lang="en-US" smtClean="0"/>
          </a:p>
        </p:txBody>
      </p:sp>
      <p:cxnSp>
        <p:nvCxnSpPr>
          <p:cNvPr id="9" name="Straight Connector 8"/>
          <p:cNvCxnSpPr/>
          <p:nvPr/>
        </p:nvCxnSpPr>
        <p:spPr>
          <a:xfrm>
            <a:off x="304800" y="1295400"/>
            <a:ext cx="8534400" cy="1588"/>
          </a:xfrm>
          <a:prstGeom prst="line">
            <a:avLst/>
          </a:prstGeom>
        </p:spPr>
        <p:style>
          <a:lnRef idx="2">
            <a:schemeClr val="accent6"/>
          </a:lnRef>
          <a:fillRef idx="0">
            <a:schemeClr val="accent6"/>
          </a:fillRef>
          <a:effectRef idx="1">
            <a:schemeClr val="accent6"/>
          </a:effectRef>
          <a:fontRef idx="minor">
            <a:schemeClr val="tx1"/>
          </a:fontRef>
        </p:style>
      </p:cxnSp>
      <p:pic>
        <p:nvPicPr>
          <p:cNvPr id="36869" name="Picture 2"/>
          <p:cNvPicPr>
            <a:picLocks noGrp="1" noChangeAspect="1" noChangeArrowheads="1"/>
          </p:cNvPicPr>
          <p:nvPr>
            <p:ph sz="half" idx="2"/>
          </p:nvPr>
        </p:nvPicPr>
        <p:blipFill>
          <a:blip r:embed="rId3" cstate="print"/>
          <a:srcRect/>
          <a:stretch>
            <a:fillRect/>
          </a:stretch>
        </p:blipFill>
        <p:spPr>
          <a:xfrm>
            <a:off x="457200" y="1447800"/>
            <a:ext cx="2590800" cy="2301875"/>
          </a:xfrm>
        </p:spPr>
      </p:pic>
      <p:pic>
        <p:nvPicPr>
          <p:cNvPr id="36870" name="Picture 5"/>
          <p:cNvPicPr>
            <a:picLocks noChangeAspect="1" noChangeArrowheads="1"/>
          </p:cNvPicPr>
          <p:nvPr/>
        </p:nvPicPr>
        <p:blipFill>
          <a:blip r:embed="rId4" cstate="print"/>
          <a:srcRect/>
          <a:stretch>
            <a:fillRect/>
          </a:stretch>
        </p:blipFill>
        <p:spPr bwMode="auto">
          <a:xfrm>
            <a:off x="4800600" y="1524000"/>
            <a:ext cx="3810000" cy="2482850"/>
          </a:xfrm>
          <a:prstGeom prst="rect">
            <a:avLst/>
          </a:prstGeom>
          <a:noFill/>
          <a:ln w="9525">
            <a:noFill/>
            <a:miter lim="800000"/>
            <a:headEnd/>
            <a:tailEnd/>
          </a:ln>
        </p:spPr>
      </p:pic>
      <p:pic>
        <p:nvPicPr>
          <p:cNvPr id="36871" name="Picture 6"/>
          <p:cNvPicPr>
            <a:picLocks noChangeAspect="1" noChangeArrowheads="1"/>
          </p:cNvPicPr>
          <p:nvPr/>
        </p:nvPicPr>
        <p:blipFill>
          <a:blip r:embed="rId5" cstate="print"/>
          <a:srcRect/>
          <a:stretch>
            <a:fillRect/>
          </a:stretch>
        </p:blipFill>
        <p:spPr bwMode="auto">
          <a:xfrm>
            <a:off x="4800600" y="3935413"/>
            <a:ext cx="3810000" cy="2617787"/>
          </a:xfrm>
          <a:prstGeom prst="rect">
            <a:avLst/>
          </a:prstGeom>
          <a:noFill/>
          <a:ln w="9525">
            <a:noFill/>
            <a:miter lim="800000"/>
            <a:headEnd/>
            <a:tailEnd/>
          </a:ln>
        </p:spPr>
      </p:pic>
      <p:pic>
        <p:nvPicPr>
          <p:cNvPr id="36872" name="Picture 7" descr="C:\My Documents\UFl\PHOTOS\eOrganic_Photos\IMG_3379.jpg"/>
          <p:cNvPicPr>
            <a:picLocks noChangeAspect="1" noChangeArrowheads="1"/>
          </p:cNvPicPr>
          <p:nvPr/>
        </p:nvPicPr>
        <p:blipFill>
          <a:blip r:embed="rId6" cstate="print"/>
          <a:srcRect/>
          <a:stretch>
            <a:fillRect/>
          </a:stretch>
        </p:blipFill>
        <p:spPr bwMode="auto">
          <a:xfrm>
            <a:off x="457200" y="3657600"/>
            <a:ext cx="4389438" cy="2925763"/>
          </a:xfrm>
          <a:prstGeom prst="rect">
            <a:avLst/>
          </a:prstGeom>
          <a:noFill/>
          <a:ln w="9525">
            <a:noFill/>
            <a:miter lim="800000"/>
            <a:headEnd/>
            <a:tailEnd/>
          </a:ln>
        </p:spPr>
      </p:pic>
      <p:pic>
        <p:nvPicPr>
          <p:cNvPr id="36873" name="Picture 3"/>
          <p:cNvPicPr>
            <a:picLocks noChangeAspect="1" noChangeArrowheads="1"/>
          </p:cNvPicPr>
          <p:nvPr/>
        </p:nvPicPr>
        <p:blipFill>
          <a:blip r:embed="rId7" cstate="print"/>
          <a:srcRect/>
          <a:stretch>
            <a:fillRect/>
          </a:stretch>
        </p:blipFill>
        <p:spPr bwMode="auto">
          <a:xfrm>
            <a:off x="2895600" y="1914525"/>
            <a:ext cx="2381250" cy="189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29650" cy="1143000"/>
          </a:xfrm>
        </p:spPr>
        <p:txBody>
          <a:bodyPr>
            <a:normAutofit fontScale="90000"/>
          </a:bodyPr>
          <a:lstStyle/>
          <a:p>
            <a:pPr eaLnBrk="1" fontAlgn="auto" hangingPunct="1">
              <a:spcAft>
                <a:spcPts val="0"/>
              </a:spcAft>
              <a:defRPr/>
            </a:pPr>
            <a:r>
              <a:rPr lang="en-US" b="1" dirty="0" smtClean="0">
                <a:solidFill>
                  <a:schemeClr val="tx2">
                    <a:satMod val="130000"/>
                  </a:schemeClr>
                </a:solidFill>
                <a:effectLst/>
              </a:rPr>
              <a:t>Costs: Potential for Reduced Income</a:t>
            </a:r>
            <a:endParaRPr lang="en-US" b="1" dirty="0">
              <a:solidFill>
                <a:schemeClr val="tx2">
                  <a:satMod val="130000"/>
                </a:schemeClr>
              </a:solidFill>
              <a:effectLst/>
            </a:endParaRPr>
          </a:p>
        </p:txBody>
      </p:sp>
      <p:pic>
        <p:nvPicPr>
          <p:cNvPr id="37891" name="Picture 2" descr="C:\My Documents\UFl\PHOTOS\CCAP_06\Jan052006 013.jpg"/>
          <p:cNvPicPr>
            <a:picLocks noGrp="1" noChangeAspect="1" noChangeArrowheads="1"/>
          </p:cNvPicPr>
          <p:nvPr>
            <p:ph idx="1"/>
          </p:nvPr>
        </p:nvPicPr>
        <p:blipFill>
          <a:blip r:embed="rId3" cstate="print"/>
          <a:srcRect/>
          <a:stretch>
            <a:fillRect/>
          </a:stretch>
        </p:blipFill>
        <p:spPr>
          <a:xfrm>
            <a:off x="1524000" y="1524000"/>
            <a:ext cx="5867400" cy="4400550"/>
          </a:xfrm>
        </p:spPr>
      </p:pic>
      <p:cxnSp>
        <p:nvCxnSpPr>
          <p:cNvPr id="5" name="Straight Connector 4"/>
          <p:cNvCxnSpPr/>
          <p:nvPr/>
        </p:nvCxnSpPr>
        <p:spPr>
          <a:xfrm>
            <a:off x="304800" y="1295400"/>
            <a:ext cx="8534400" cy="1588"/>
          </a:xfrm>
          <a:prstGeom prst="line">
            <a:avLst/>
          </a:prstGeom>
        </p:spPr>
        <p:style>
          <a:lnRef idx="2">
            <a:schemeClr val="accent6"/>
          </a:lnRef>
          <a:fillRef idx="0">
            <a:schemeClr val="accent6"/>
          </a:fillRef>
          <a:effectRef idx="1">
            <a:schemeClr val="accent6"/>
          </a:effectRef>
          <a:fontRef idx="minor">
            <a:schemeClr val="tx1"/>
          </a:fontRef>
        </p:style>
      </p:cxnSp>
      <p:sp>
        <p:nvSpPr>
          <p:cNvPr id="37893" name="TextBox 5"/>
          <p:cNvSpPr txBox="1">
            <a:spLocks noChangeArrowheads="1"/>
          </p:cNvSpPr>
          <p:nvPr/>
        </p:nvSpPr>
        <p:spPr bwMode="auto">
          <a:xfrm>
            <a:off x="1524000" y="5943600"/>
            <a:ext cx="5867400" cy="830263"/>
          </a:xfrm>
          <a:prstGeom prst="rect">
            <a:avLst/>
          </a:prstGeom>
          <a:noFill/>
          <a:ln w="9525">
            <a:noFill/>
            <a:miter lim="800000"/>
            <a:headEnd/>
            <a:tailEnd/>
          </a:ln>
        </p:spPr>
        <p:txBody>
          <a:bodyPr>
            <a:spAutoFit/>
          </a:bodyPr>
          <a:lstStyle/>
          <a:p>
            <a:r>
              <a:rPr lang="en-US" sz="2400">
                <a:latin typeface="Gill Sans MT" pitchFamily="34" charset="0"/>
              </a:rPr>
              <a:t>Broccoli with a living mulch of winter rye. </a:t>
            </a:r>
          </a:p>
          <a:p>
            <a:r>
              <a:rPr lang="en-US" sz="2400">
                <a:latin typeface="Gill Sans MT" pitchFamily="34" charset="0"/>
              </a:rPr>
              <a:t>Note the P deficiency in broccoli.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05850" cy="1143000"/>
          </a:xfrm>
        </p:spPr>
        <p:txBody>
          <a:bodyPr/>
          <a:lstStyle/>
          <a:p>
            <a:pPr algn="ctr" eaLnBrk="1" fontAlgn="auto" hangingPunct="1">
              <a:spcAft>
                <a:spcPts val="0"/>
              </a:spcAft>
              <a:defRPr/>
            </a:pPr>
            <a:r>
              <a:rPr lang="en-US" b="1" dirty="0" smtClean="0">
                <a:solidFill>
                  <a:schemeClr val="tx2">
                    <a:satMod val="130000"/>
                  </a:schemeClr>
                </a:solidFill>
                <a:effectLst>
                  <a:outerShdw blurRad="38100" dist="38100" dir="2700000" algn="tl">
                    <a:srgbClr val="000000">
                      <a:alpha val="43137"/>
                    </a:srgbClr>
                  </a:outerShdw>
                </a:effectLst>
              </a:rPr>
              <a:t>Costs: Slow Soil Warming</a:t>
            </a:r>
            <a:endParaRPr lang="en-US" b="1" dirty="0">
              <a:solidFill>
                <a:schemeClr val="tx2">
                  <a:satMod val="130000"/>
                </a:schemeClr>
              </a:solidFill>
              <a:effectLst>
                <a:outerShdw blurRad="38100" dist="38100" dir="2700000" algn="tl">
                  <a:srgbClr val="000000">
                    <a:alpha val="43137"/>
                  </a:srgbClr>
                </a:outerShdw>
              </a:effectLst>
            </a:endParaRPr>
          </a:p>
        </p:txBody>
      </p:sp>
      <p:sp>
        <p:nvSpPr>
          <p:cNvPr id="38915" name="TextBox 5"/>
          <p:cNvSpPr txBox="1">
            <a:spLocks noChangeArrowheads="1"/>
          </p:cNvSpPr>
          <p:nvPr/>
        </p:nvSpPr>
        <p:spPr bwMode="auto">
          <a:xfrm>
            <a:off x="914400" y="5791200"/>
            <a:ext cx="7696200" cy="646113"/>
          </a:xfrm>
          <a:prstGeom prst="rect">
            <a:avLst/>
          </a:prstGeom>
          <a:noFill/>
          <a:ln w="9525">
            <a:noFill/>
            <a:miter lim="800000"/>
            <a:headEnd/>
            <a:tailEnd/>
          </a:ln>
        </p:spPr>
        <p:txBody>
          <a:bodyPr>
            <a:spAutoFit/>
          </a:bodyPr>
          <a:lstStyle/>
          <a:p>
            <a:r>
              <a:rPr lang="en-US">
                <a:latin typeface="Gill Sans MT" pitchFamily="34" charset="0"/>
              </a:rPr>
              <a:t>Robert Kluson, Sarasota Co.  Extension, at Peregrine Farm,  Chatham Co. , NC</a:t>
            </a:r>
          </a:p>
          <a:p>
            <a:pPr algn="ctr"/>
            <a:r>
              <a:rPr lang="en-US">
                <a:latin typeface="Gill Sans MT" pitchFamily="34" charset="0"/>
              </a:rPr>
              <a:t>May 2007. Bell peppers transplanted into winter hairy vetch and rye. </a:t>
            </a:r>
          </a:p>
        </p:txBody>
      </p:sp>
      <p:pic>
        <p:nvPicPr>
          <p:cNvPr id="38916" name="Picture 6" descr="C:\My Documents\UFl\PHOTOS\eOrganic_Photos\eOrganic_formatted4web\KlusonatHicks_DDTweb.jpg"/>
          <p:cNvPicPr>
            <a:picLocks noChangeAspect="1" noChangeArrowheads="1"/>
          </p:cNvPicPr>
          <p:nvPr/>
        </p:nvPicPr>
        <p:blipFill>
          <a:blip r:embed="rId3" cstate="print"/>
          <a:srcRect/>
          <a:stretch>
            <a:fillRect/>
          </a:stretch>
        </p:blipFill>
        <p:spPr bwMode="auto">
          <a:xfrm>
            <a:off x="1371600" y="1600200"/>
            <a:ext cx="6211888" cy="4138613"/>
          </a:xfrm>
          <a:prstGeom prst="rect">
            <a:avLst/>
          </a:prstGeom>
          <a:noFill/>
          <a:ln w="9525">
            <a:noFill/>
            <a:miter lim="800000"/>
            <a:headEnd/>
            <a:tailEnd/>
          </a:ln>
        </p:spPr>
      </p:pic>
      <p:pic>
        <p:nvPicPr>
          <p:cNvPr id="38917" name="Picture 5"/>
          <p:cNvPicPr>
            <a:picLocks noGrp="1" noChangeAspect="1" noChangeArrowheads="1"/>
          </p:cNvPicPr>
          <p:nvPr>
            <p:ph idx="1"/>
          </p:nvPr>
        </p:nvPicPr>
        <p:blipFill>
          <a:blip r:embed="rId4" cstate="print"/>
          <a:srcRect/>
          <a:stretch>
            <a:fillRect/>
          </a:stretch>
        </p:blipFill>
        <p:spPr>
          <a:xfrm>
            <a:off x="5907088" y="1485900"/>
            <a:ext cx="2047875" cy="3009900"/>
          </a:xfrm>
        </p:spPr>
      </p:pic>
      <p:cxnSp>
        <p:nvCxnSpPr>
          <p:cNvPr id="7" name="Straight Connector 6"/>
          <p:cNvCxnSpPr/>
          <p:nvPr/>
        </p:nvCxnSpPr>
        <p:spPr>
          <a:xfrm>
            <a:off x="304800" y="1295400"/>
            <a:ext cx="8534400" cy="1588"/>
          </a:xfrm>
          <a:prstGeom prst="line">
            <a:avLst/>
          </a:prstGeom>
        </p:spPr>
        <p:style>
          <a:lnRef idx="2">
            <a:schemeClr val="accent6"/>
          </a:lnRef>
          <a:fillRef idx="0">
            <a:schemeClr val="accent6"/>
          </a:fillRef>
          <a:effectRef idx="1">
            <a:schemeClr val="accent6"/>
          </a:effectRef>
          <a:fontRef idx="minor">
            <a:schemeClr val="tx1"/>
          </a:fontRef>
        </p:style>
      </p:cxnSp>
      <p:sp>
        <p:nvSpPr>
          <p:cNvPr id="38919" name="TextBox 7"/>
          <p:cNvSpPr txBox="1">
            <a:spLocks noChangeArrowheads="1"/>
          </p:cNvSpPr>
          <p:nvPr/>
        </p:nvSpPr>
        <p:spPr bwMode="auto">
          <a:xfrm>
            <a:off x="8001000" y="3962400"/>
            <a:ext cx="762000" cy="461963"/>
          </a:xfrm>
          <a:prstGeom prst="rect">
            <a:avLst/>
          </a:prstGeom>
          <a:noFill/>
          <a:ln w="9525">
            <a:noFill/>
            <a:miter lim="800000"/>
            <a:headEnd/>
            <a:tailEnd/>
          </a:ln>
        </p:spPr>
        <p:txBody>
          <a:bodyPr>
            <a:spAutoFit/>
          </a:bodyPr>
          <a:lstStyle/>
          <a:p>
            <a:r>
              <a:rPr lang="en-US" sz="1200">
                <a:latin typeface="Gill Sans MT" pitchFamily="34" charset="0"/>
              </a:rPr>
              <a:t>Photo by SSWAG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304800" y="5078413"/>
            <a:ext cx="8610600" cy="1703387"/>
          </a:xfrm>
        </p:spPr>
        <p:txBody>
          <a:bodyPr vert="horz" wrap="square" lIns="91440" tIns="45720" rIns="91440" bIns="45720" numCol="1" anchorCtr="0" compatLnSpc="1">
            <a:prstTxWarp prst="textNoShape">
              <a:avLst/>
            </a:prstTxWarp>
          </a:bodyPr>
          <a:lstStyle/>
          <a:p>
            <a:pPr eaLnBrk="1" hangingPunct="1"/>
            <a:r>
              <a:rPr lang="en-US" sz="2800" smtClean="0">
                <a:effectLst/>
              </a:rPr>
              <a:t>Timing of N mineralization from soil organic matter, </a:t>
            </a:r>
            <a:br>
              <a:rPr lang="en-US" sz="2800" smtClean="0">
                <a:effectLst/>
              </a:rPr>
            </a:br>
            <a:r>
              <a:rPr lang="en-US" sz="2800" smtClean="0">
                <a:effectLst/>
              </a:rPr>
              <a:t>cover crop residue, and organic fertilizer relative to crop demand.</a:t>
            </a:r>
          </a:p>
        </p:txBody>
      </p:sp>
      <p:pic>
        <p:nvPicPr>
          <p:cNvPr id="39939" name="Picture 3"/>
          <p:cNvPicPr>
            <a:picLocks noGrp="1" noChangeAspect="1" noChangeArrowheads="1"/>
          </p:cNvPicPr>
          <p:nvPr>
            <p:ph type="body" idx="1"/>
          </p:nvPr>
        </p:nvPicPr>
        <p:blipFill>
          <a:blip r:embed="rId3" cstate="print"/>
          <a:srcRect/>
          <a:stretch>
            <a:fillRect/>
          </a:stretch>
        </p:blipFill>
        <p:spPr>
          <a:xfrm>
            <a:off x="1295400" y="1219200"/>
            <a:ext cx="6400800" cy="4000500"/>
          </a:xfrm>
        </p:spPr>
      </p:pic>
      <p:sp>
        <p:nvSpPr>
          <p:cNvPr id="39940" name="Text Box 4"/>
          <p:cNvSpPr txBox="1">
            <a:spLocks noChangeArrowheads="1"/>
          </p:cNvSpPr>
          <p:nvPr/>
        </p:nvSpPr>
        <p:spPr bwMode="auto">
          <a:xfrm>
            <a:off x="5562600" y="4419600"/>
            <a:ext cx="2209800" cy="333375"/>
          </a:xfrm>
          <a:prstGeom prst="rect">
            <a:avLst/>
          </a:prstGeom>
          <a:noFill/>
          <a:ln w="12700" algn="ctr">
            <a:noFill/>
            <a:miter lim="800000"/>
            <a:headEnd/>
            <a:tailEnd/>
          </a:ln>
        </p:spPr>
        <p:txBody>
          <a:bodyPr lIns="90488" tIns="44450" rIns="90488" bIns="44450">
            <a:spAutoFit/>
          </a:bodyPr>
          <a:lstStyle/>
          <a:p>
            <a:pPr marL="342900" indent="-342900" algn="ctr">
              <a:spcBef>
                <a:spcPct val="50000"/>
              </a:spcBef>
              <a:buClr>
                <a:schemeClr val="folHlink"/>
              </a:buClr>
              <a:buSzPct val="90000"/>
              <a:buFont typeface="Wingdings" pitchFamily="2" charset="2"/>
              <a:buNone/>
            </a:pPr>
            <a:r>
              <a:rPr lang="en-US" sz="1600">
                <a:latin typeface="Gill Sans MT" pitchFamily="34" charset="0"/>
              </a:rPr>
              <a:t>Gaskell et al., 2006</a:t>
            </a:r>
          </a:p>
        </p:txBody>
      </p:sp>
      <p:sp>
        <p:nvSpPr>
          <p:cNvPr id="39941" name="Line 5"/>
          <p:cNvSpPr>
            <a:spLocks noChangeShapeType="1"/>
          </p:cNvSpPr>
          <p:nvPr/>
        </p:nvSpPr>
        <p:spPr bwMode="auto">
          <a:xfrm flipH="1" flipV="1">
            <a:off x="4419600" y="2133600"/>
            <a:ext cx="1371600" cy="0"/>
          </a:xfrm>
          <a:prstGeom prst="line">
            <a:avLst/>
          </a:prstGeom>
          <a:noFill/>
          <a:ln w="57150">
            <a:solidFill>
              <a:srgbClr val="CC3300"/>
            </a:solidFill>
            <a:round/>
            <a:headEnd/>
            <a:tailEnd type="triangle" w="lg" len="lg"/>
          </a:ln>
        </p:spPr>
        <p:txBody>
          <a:bodyPr lIns="90488" tIns="44450" rIns="90488" bIns="44450"/>
          <a:lstStyle/>
          <a:p>
            <a:endParaRPr lang="en-US"/>
          </a:p>
        </p:txBody>
      </p:sp>
      <p:cxnSp>
        <p:nvCxnSpPr>
          <p:cNvPr id="6" name="Straight Connector 5"/>
          <p:cNvCxnSpPr/>
          <p:nvPr/>
        </p:nvCxnSpPr>
        <p:spPr>
          <a:xfrm>
            <a:off x="304800" y="1066800"/>
            <a:ext cx="8534400" cy="1588"/>
          </a:xfrm>
          <a:prstGeom prst="line">
            <a:avLst/>
          </a:prstGeom>
        </p:spPr>
        <p:style>
          <a:lnRef idx="2">
            <a:schemeClr val="accent6"/>
          </a:lnRef>
          <a:fillRef idx="0">
            <a:schemeClr val="accent6"/>
          </a:fillRef>
          <a:effectRef idx="1">
            <a:schemeClr val="accent6"/>
          </a:effectRef>
          <a:fontRef idx="minor">
            <a:schemeClr val="tx1"/>
          </a:fontRef>
        </p:style>
      </p:cxnSp>
      <p:sp>
        <p:nvSpPr>
          <p:cNvPr id="7" name="Rectangle 2"/>
          <p:cNvSpPr txBox="1">
            <a:spLocks noChangeArrowheads="1"/>
          </p:cNvSpPr>
          <p:nvPr/>
        </p:nvSpPr>
        <p:spPr>
          <a:xfrm>
            <a:off x="228600" y="152400"/>
            <a:ext cx="8763000" cy="1143000"/>
          </a:xfrm>
          <a:prstGeom prst="rect">
            <a:avLst/>
          </a:prstGeom>
        </p:spPr>
        <p:txBody>
          <a:bodyPr anchor="ctr">
            <a:normAutofit/>
          </a:bodyPr>
          <a:lstStyle/>
          <a:p>
            <a:pPr fontAlgn="auto">
              <a:spcAft>
                <a:spcPts val="0"/>
              </a:spcAft>
              <a:defRPr/>
            </a:pPr>
            <a:r>
              <a:rPr lang="en-US" sz="2800" b="1" dirty="0">
                <a:solidFill>
                  <a:srgbClr val="000066"/>
                </a:solidFill>
                <a:latin typeface="Arial" pitchFamily="34" charset="0"/>
                <a:ea typeface="+mj-ea"/>
                <a:cs typeface="Arial" pitchFamily="34" charset="0"/>
              </a:rPr>
              <a:t>Cost: Difficulty Predicting Nitrogen Mineralization</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457200" y="1524000"/>
            <a:ext cx="5943600" cy="5029200"/>
          </a:xfrm>
        </p:spPr>
        <p:txBody>
          <a:bodyPr/>
          <a:lstStyle/>
          <a:p>
            <a:pPr eaLnBrk="1" hangingPunct="1"/>
            <a:r>
              <a:rPr lang="en-US" smtClean="0"/>
              <a:t>Depletion of soil moisture </a:t>
            </a:r>
          </a:p>
          <a:p>
            <a:pPr eaLnBrk="1" hangingPunct="1">
              <a:buFont typeface="Wingdings 2" pitchFamily="18" charset="2"/>
              <a:buNone/>
            </a:pPr>
            <a:r>
              <a:rPr lang="en-US" sz="2000" smtClean="0"/>
              <a:t>	(Khimba et al., 2008)</a:t>
            </a:r>
          </a:p>
          <a:p>
            <a:pPr eaLnBrk="1" hangingPunct="1"/>
            <a:r>
              <a:rPr lang="en-US" smtClean="0"/>
              <a:t>Temporary decrease in nutrient availability </a:t>
            </a:r>
            <a:r>
              <a:rPr lang="en-US" sz="2000" smtClean="0"/>
              <a:t>(Cher et al., 2006)</a:t>
            </a:r>
          </a:p>
          <a:p>
            <a:pPr eaLnBrk="1" hangingPunct="1"/>
            <a:r>
              <a:rPr lang="en-US" smtClean="0"/>
              <a:t>Increased weed occurrence </a:t>
            </a:r>
            <a:r>
              <a:rPr lang="en-US" sz="2000" smtClean="0"/>
              <a:t>(Buhler 1992;  Mohler and Calloway, 1992)</a:t>
            </a:r>
          </a:p>
          <a:p>
            <a:pPr eaLnBrk="1" hangingPunct="1"/>
            <a:r>
              <a:rPr lang="en-US" smtClean="0"/>
              <a:t>Increased labor and other costs </a:t>
            </a:r>
            <a:r>
              <a:rPr lang="en-US" sz="2000" smtClean="0"/>
              <a:t>(Triplett et al., 2002)</a:t>
            </a:r>
          </a:p>
          <a:p>
            <a:pPr eaLnBrk="1" hangingPunct="1"/>
            <a:r>
              <a:rPr lang="en-US" smtClean="0"/>
              <a:t>Allelopathic effects </a:t>
            </a:r>
          </a:p>
          <a:p>
            <a:pPr eaLnBrk="1" hangingPunct="1">
              <a:buFont typeface="Wingdings 2" pitchFamily="18" charset="2"/>
              <a:buNone/>
            </a:pPr>
            <a:r>
              <a:rPr lang="en-US" sz="2000" smtClean="0"/>
              <a:t>	(Singh et al., 2003; Summers et al., 2009)</a:t>
            </a:r>
          </a:p>
        </p:txBody>
      </p:sp>
      <p:pic>
        <p:nvPicPr>
          <p:cNvPr id="40963" name="Picture 7" descr="fat-rodent-eating"/>
          <p:cNvPicPr>
            <a:picLocks noChangeAspect="1" noChangeArrowheads="1"/>
          </p:cNvPicPr>
          <p:nvPr/>
        </p:nvPicPr>
        <p:blipFill>
          <a:blip r:embed="rId3" cstate="print"/>
          <a:srcRect/>
          <a:stretch>
            <a:fillRect/>
          </a:stretch>
        </p:blipFill>
        <p:spPr bwMode="auto">
          <a:xfrm>
            <a:off x="7010400" y="1828800"/>
            <a:ext cx="1135063" cy="1457325"/>
          </a:xfrm>
          <a:prstGeom prst="rect">
            <a:avLst/>
          </a:prstGeom>
          <a:noFill/>
          <a:ln w="9525">
            <a:noFill/>
            <a:miter lim="800000"/>
            <a:headEnd/>
            <a:tailEnd/>
          </a:ln>
        </p:spPr>
      </p:pic>
      <p:sp>
        <p:nvSpPr>
          <p:cNvPr id="40964" name="Title 6"/>
          <p:cNvSpPr>
            <a:spLocks noGrp="1"/>
          </p:cNvSpPr>
          <p:nvPr>
            <p:ph type="title"/>
          </p:nvPr>
        </p:nvSpPr>
        <p:spPr bwMode="auto">
          <a:xfrm>
            <a:off x="304800" y="274638"/>
            <a:ext cx="8629650" cy="1143000"/>
          </a:xfrm>
        </p:spPr>
        <p:txBody>
          <a:bodyPr vert="horz" wrap="square" lIns="91440" tIns="45720" rIns="91440" bIns="45720" numCol="1" anchorCtr="0" compatLnSpc="1">
            <a:prstTxWarp prst="textNoShape">
              <a:avLst/>
            </a:prstTxWarp>
          </a:bodyPr>
          <a:lstStyle/>
          <a:p>
            <a:pPr eaLnBrk="1" hangingPunct="1"/>
            <a:r>
              <a:rPr lang="en-US" smtClean="0">
                <a:effectLst/>
              </a:rPr>
              <a:t>Other Costs of Cover Crops</a:t>
            </a:r>
          </a:p>
        </p:txBody>
      </p:sp>
      <p:cxnSp>
        <p:nvCxnSpPr>
          <p:cNvPr id="8" name="Straight Connector 7"/>
          <p:cNvCxnSpPr/>
          <p:nvPr/>
        </p:nvCxnSpPr>
        <p:spPr>
          <a:xfrm>
            <a:off x="304800" y="1217613"/>
            <a:ext cx="8534400" cy="1587"/>
          </a:xfrm>
          <a:prstGeom prst="line">
            <a:avLst/>
          </a:prstGeom>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4800" y="1447800"/>
            <a:ext cx="8629650" cy="4800600"/>
          </a:xfrm>
        </p:spPr>
        <p:txBody>
          <a:bodyPr/>
          <a:lstStyle/>
          <a:p>
            <a:pPr algn="ctr" eaLnBrk="1" hangingPunct="1">
              <a:buFont typeface="Wingdings 2" pitchFamily="18" charset="2"/>
              <a:buNone/>
            </a:pPr>
            <a:r>
              <a:rPr lang="en-US" sz="4400" b="1" smtClean="0">
                <a:solidFill>
                  <a:schemeClr val="tx2"/>
                </a:solidFill>
              </a:rPr>
              <a:t>Identify the Best (or suitable) Species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p:txBody>
          <a:bodyPr vert="horz" wrap="square" lIns="91440" tIns="45720" rIns="91440" bIns="45720" numCol="1" anchorCtr="0" compatLnSpc="1">
            <a:prstTxWarp prst="textNoShape">
              <a:avLst/>
            </a:prstTxWarp>
          </a:bodyPr>
          <a:lstStyle/>
          <a:p>
            <a:pPr eaLnBrk="1" hangingPunct="1"/>
            <a:r>
              <a:rPr lang="en-US" b="1" smtClean="0">
                <a:effectLst/>
              </a:rPr>
              <a:t>Monocultures</a:t>
            </a:r>
          </a:p>
        </p:txBody>
      </p:sp>
      <p:cxnSp>
        <p:nvCxnSpPr>
          <p:cNvPr id="4" name="Straight Connector 3"/>
          <p:cNvCxnSpPr/>
          <p:nvPr/>
        </p:nvCxnSpPr>
        <p:spPr>
          <a:xfrm>
            <a:off x="304800" y="1295400"/>
            <a:ext cx="8534400" cy="1588"/>
          </a:xfrm>
          <a:prstGeom prst="line">
            <a:avLst/>
          </a:prstGeom>
        </p:spPr>
        <p:style>
          <a:lnRef idx="2">
            <a:schemeClr val="accent6"/>
          </a:lnRef>
          <a:fillRef idx="0">
            <a:schemeClr val="accent6"/>
          </a:fillRef>
          <a:effectRef idx="1">
            <a:schemeClr val="accent6"/>
          </a:effectRef>
          <a:fontRef idx="minor">
            <a:schemeClr val="tx1"/>
          </a:fontRef>
        </p:style>
      </p:cxnSp>
      <p:sp>
        <p:nvSpPr>
          <p:cNvPr id="43012" name="Rectangle 5"/>
          <p:cNvSpPr>
            <a:spLocks noGrp="1" noChangeArrowheads="1"/>
          </p:cNvSpPr>
          <p:nvPr>
            <p:ph idx="1"/>
          </p:nvPr>
        </p:nvSpPr>
        <p:spPr>
          <a:xfrm>
            <a:off x="4800600" y="1447800"/>
            <a:ext cx="4133850" cy="4800600"/>
          </a:xfrm>
        </p:spPr>
        <p:txBody>
          <a:bodyPr/>
          <a:lstStyle/>
          <a:p>
            <a:pPr lvl="1" eaLnBrk="1" hangingPunct="1">
              <a:buFontTx/>
              <a:buNone/>
            </a:pPr>
            <a:r>
              <a:rPr lang="en-US" u="sng" smtClean="0"/>
              <a:t>Advantages</a:t>
            </a:r>
          </a:p>
          <a:p>
            <a:pPr lvl="1" eaLnBrk="1" hangingPunct="1"/>
            <a:r>
              <a:rPr lang="en-US" smtClean="0"/>
              <a:t>Easy to manage</a:t>
            </a:r>
          </a:p>
          <a:p>
            <a:pPr lvl="1" eaLnBrk="1" hangingPunct="1"/>
            <a:r>
              <a:rPr lang="en-US" smtClean="0"/>
              <a:t>Maximum support for a main objective</a:t>
            </a:r>
          </a:p>
          <a:p>
            <a:pPr lvl="1" eaLnBrk="1" hangingPunct="1"/>
            <a:r>
              <a:rPr lang="en-US" smtClean="0"/>
              <a:t>Contingency plan easier to implement</a:t>
            </a:r>
          </a:p>
          <a:p>
            <a:pPr lvl="1" eaLnBrk="1" hangingPunct="1">
              <a:buFontTx/>
              <a:buNone/>
            </a:pPr>
            <a:r>
              <a:rPr lang="en-US" u="sng" smtClean="0"/>
              <a:t>Disadvantages</a:t>
            </a:r>
          </a:p>
          <a:p>
            <a:pPr lvl="1" eaLnBrk="1" hangingPunct="1"/>
            <a:r>
              <a:rPr lang="en-US" smtClean="0"/>
              <a:t>Low diversity reduces total number of benefits fulfilled</a:t>
            </a:r>
          </a:p>
          <a:p>
            <a:pPr lvl="1" eaLnBrk="1" hangingPunct="1">
              <a:buFontTx/>
              <a:buNone/>
            </a:pPr>
            <a:endParaRPr lang="en-US" smtClean="0"/>
          </a:p>
        </p:txBody>
      </p:sp>
      <p:pic>
        <p:nvPicPr>
          <p:cNvPr id="43013" name="Picture 2" descr="C:\My Documents\UFl\PHOTOS\eOrganic_Photos\eOrganic_formatted4web\pearlmlt2DDTweb.jpg"/>
          <p:cNvPicPr>
            <a:picLocks noChangeAspect="1" noChangeArrowheads="1"/>
          </p:cNvPicPr>
          <p:nvPr/>
        </p:nvPicPr>
        <p:blipFill>
          <a:blip r:embed="rId3" cstate="print"/>
          <a:srcRect/>
          <a:stretch>
            <a:fillRect/>
          </a:stretch>
        </p:blipFill>
        <p:spPr bwMode="auto">
          <a:xfrm>
            <a:off x="381000" y="2133600"/>
            <a:ext cx="4343400" cy="2894013"/>
          </a:xfrm>
          <a:prstGeom prst="rect">
            <a:avLst/>
          </a:prstGeom>
          <a:noFill/>
          <a:ln w="9525">
            <a:noFill/>
            <a:miter lim="800000"/>
            <a:headEnd/>
            <a:tailEnd/>
          </a:ln>
        </p:spPr>
      </p:pic>
      <p:sp>
        <p:nvSpPr>
          <p:cNvPr id="43014" name="TextBox 5"/>
          <p:cNvSpPr txBox="1">
            <a:spLocks noChangeArrowheads="1"/>
          </p:cNvSpPr>
          <p:nvPr/>
        </p:nvSpPr>
        <p:spPr bwMode="auto">
          <a:xfrm>
            <a:off x="533400" y="5029200"/>
            <a:ext cx="4191000" cy="307975"/>
          </a:xfrm>
          <a:prstGeom prst="rect">
            <a:avLst/>
          </a:prstGeom>
          <a:noFill/>
          <a:ln w="9525">
            <a:noFill/>
            <a:miter lim="800000"/>
            <a:headEnd/>
            <a:tailEnd/>
          </a:ln>
        </p:spPr>
        <p:txBody>
          <a:bodyPr>
            <a:spAutoFit/>
          </a:bodyPr>
          <a:lstStyle/>
          <a:p>
            <a:pPr algn="ctr"/>
            <a:r>
              <a:rPr lang="en-US" sz="1400">
                <a:latin typeface="Gill Sans MT" pitchFamily="34" charset="0"/>
              </a:rPr>
              <a:t>Photo Danielle Treadwell, UF-IFAS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srcRect/>
          <a:stretch>
            <a:fillRect/>
          </a:stretch>
        </p:blipFill>
        <p:spPr bwMode="auto">
          <a:xfrm>
            <a:off x="457200" y="1752600"/>
            <a:ext cx="3790950" cy="4191000"/>
          </a:xfrm>
          <a:prstGeom prst="rect">
            <a:avLst/>
          </a:prstGeom>
          <a:noFill/>
          <a:ln w="9525">
            <a:noFill/>
            <a:miter lim="800000"/>
            <a:headEnd/>
            <a:tailEnd/>
          </a:ln>
        </p:spPr>
      </p:pic>
      <p:sp>
        <p:nvSpPr>
          <p:cNvPr id="44035" name="Text Box 3"/>
          <p:cNvSpPr txBox="1">
            <a:spLocks noChangeArrowheads="1"/>
          </p:cNvSpPr>
          <p:nvPr/>
        </p:nvSpPr>
        <p:spPr bwMode="auto">
          <a:xfrm>
            <a:off x="533400" y="6096000"/>
            <a:ext cx="3657600" cy="304800"/>
          </a:xfrm>
          <a:prstGeom prst="rect">
            <a:avLst/>
          </a:prstGeom>
          <a:noFill/>
          <a:ln w="9525">
            <a:noFill/>
            <a:miter lim="800000"/>
            <a:headEnd/>
            <a:tailEnd/>
          </a:ln>
        </p:spPr>
        <p:txBody>
          <a:bodyPr>
            <a:spAutoFit/>
          </a:bodyPr>
          <a:lstStyle/>
          <a:p>
            <a:pPr>
              <a:spcBef>
                <a:spcPct val="50000"/>
              </a:spcBef>
            </a:pPr>
            <a:r>
              <a:rPr lang="en-US" sz="1400">
                <a:latin typeface="Gill Sans MT" pitchFamily="34" charset="0"/>
              </a:rPr>
              <a:t>Photo by: Corey Cherr, UF Dept. Agronomy</a:t>
            </a:r>
          </a:p>
        </p:txBody>
      </p:sp>
      <p:sp>
        <p:nvSpPr>
          <p:cNvPr id="44036" name="Rectangle 4"/>
          <p:cNvSpPr>
            <a:spLocks noGrp="1" noChangeArrowheads="1"/>
          </p:cNvSpPr>
          <p:nvPr>
            <p:ph type="title"/>
          </p:nvPr>
        </p:nvSpPr>
        <p:spPr bwMode="auto">
          <a:xfrm>
            <a:off x="457200" y="304800"/>
            <a:ext cx="8229600" cy="1143000"/>
          </a:xfrm>
        </p:spPr>
        <p:txBody>
          <a:bodyPr vert="horz" wrap="square" lIns="91440" tIns="45720" rIns="91440" bIns="45720" numCol="1" anchorCtr="0" compatLnSpc="1">
            <a:prstTxWarp prst="textNoShape">
              <a:avLst/>
            </a:prstTxWarp>
          </a:bodyPr>
          <a:lstStyle/>
          <a:p>
            <a:pPr eaLnBrk="1" hangingPunct="1"/>
            <a:r>
              <a:rPr lang="en-US" b="1" smtClean="0">
                <a:solidFill>
                  <a:srgbClr val="002060"/>
                </a:solidFill>
                <a:effectLst/>
              </a:rPr>
              <a:t>Polycultures</a:t>
            </a:r>
          </a:p>
        </p:txBody>
      </p:sp>
      <p:sp>
        <p:nvSpPr>
          <p:cNvPr id="44037" name="Rectangle 5"/>
          <p:cNvSpPr>
            <a:spLocks noGrp="1" noChangeArrowheads="1"/>
          </p:cNvSpPr>
          <p:nvPr>
            <p:ph type="body" sz="half" idx="2"/>
          </p:nvPr>
        </p:nvSpPr>
        <p:spPr>
          <a:xfrm>
            <a:off x="4572000" y="1752600"/>
            <a:ext cx="4343400" cy="4800600"/>
          </a:xfrm>
        </p:spPr>
        <p:txBody>
          <a:bodyPr/>
          <a:lstStyle/>
          <a:p>
            <a:pPr lvl="1" eaLnBrk="1" hangingPunct="1">
              <a:buFontTx/>
              <a:buNone/>
            </a:pPr>
            <a:r>
              <a:rPr lang="en-US" u="sng" smtClean="0"/>
              <a:t>Advantages</a:t>
            </a:r>
          </a:p>
          <a:p>
            <a:pPr lvl="1" eaLnBrk="1" hangingPunct="1"/>
            <a:r>
              <a:rPr lang="en-US" smtClean="0"/>
              <a:t>Minimize risk</a:t>
            </a:r>
          </a:p>
          <a:p>
            <a:pPr lvl="1" eaLnBrk="1" hangingPunct="1"/>
            <a:r>
              <a:rPr lang="en-US" smtClean="0"/>
              <a:t>Cereals provide support for climbing legumes</a:t>
            </a:r>
          </a:p>
          <a:p>
            <a:pPr lvl="1" eaLnBrk="1" hangingPunct="1"/>
            <a:r>
              <a:rPr lang="en-US" smtClean="0"/>
              <a:t>Multiple objectives</a:t>
            </a:r>
          </a:p>
          <a:p>
            <a:pPr lvl="1" eaLnBrk="1" hangingPunct="1">
              <a:buFontTx/>
              <a:buNone/>
            </a:pPr>
            <a:r>
              <a:rPr lang="en-US" u="sng" smtClean="0"/>
              <a:t>Disadvantages</a:t>
            </a:r>
          </a:p>
          <a:p>
            <a:pPr lvl="1" eaLnBrk="1" hangingPunct="1"/>
            <a:r>
              <a:rPr lang="en-US" smtClean="0"/>
              <a:t>Compromise objectives</a:t>
            </a:r>
          </a:p>
          <a:p>
            <a:pPr lvl="1" eaLnBrk="1" hangingPunct="1">
              <a:buFontTx/>
              <a:buNone/>
            </a:pPr>
            <a:endParaRPr lang="en-US" smtClean="0"/>
          </a:p>
        </p:txBody>
      </p:sp>
      <p:cxnSp>
        <p:nvCxnSpPr>
          <p:cNvPr id="6" name="Straight Connector 5"/>
          <p:cNvCxnSpPr/>
          <p:nvPr/>
        </p:nvCxnSpPr>
        <p:spPr>
          <a:xfrm>
            <a:off x="304800" y="1295400"/>
            <a:ext cx="8534400" cy="1588"/>
          </a:xfrm>
          <a:prstGeom prst="line">
            <a:avLst/>
          </a:prstGeom>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bwMode="auto"/>
        <p:txBody>
          <a:bodyPr vert="horz" wrap="square" lIns="91440" tIns="45720" rIns="91440" bIns="45720" numCol="1" anchorCtr="0" compatLnSpc="1">
            <a:prstTxWarp prst="textNoShape">
              <a:avLst/>
            </a:prstTxWarp>
          </a:bodyPr>
          <a:lstStyle/>
          <a:p>
            <a:pPr eaLnBrk="1" hangingPunct="1"/>
            <a:r>
              <a:rPr lang="en-US" b="1" smtClean="0">
                <a:effectLst/>
              </a:rPr>
              <a:t>Cover Crop Overview</a:t>
            </a:r>
          </a:p>
        </p:txBody>
      </p:sp>
      <p:sp>
        <p:nvSpPr>
          <p:cNvPr id="17411" name="Content Placeholder 2"/>
          <p:cNvSpPr>
            <a:spLocks noGrp="1"/>
          </p:cNvSpPr>
          <p:nvPr>
            <p:ph idx="1"/>
          </p:nvPr>
        </p:nvSpPr>
        <p:spPr>
          <a:xfrm>
            <a:off x="381000" y="1447800"/>
            <a:ext cx="8553450" cy="4800600"/>
          </a:xfrm>
        </p:spPr>
        <p:txBody>
          <a:bodyPr/>
          <a:lstStyle/>
          <a:p>
            <a:pPr eaLnBrk="1" hangingPunct="1"/>
            <a:r>
              <a:rPr lang="en-US" smtClean="0"/>
              <a:t>A cover crop should: </a:t>
            </a:r>
          </a:p>
          <a:p>
            <a:pPr lvl="1" eaLnBrk="1" hangingPunct="1"/>
            <a:r>
              <a:rPr lang="en-US" smtClean="0"/>
              <a:t>satisfy the producer's main objective </a:t>
            </a:r>
          </a:p>
          <a:p>
            <a:pPr lvl="1" eaLnBrk="1" hangingPunct="1"/>
            <a:r>
              <a:rPr lang="en-US" smtClean="0"/>
              <a:t>be easy to establish with minimal to no inputs</a:t>
            </a:r>
          </a:p>
          <a:p>
            <a:pPr lvl="1" eaLnBrk="1" hangingPunct="1"/>
            <a:r>
              <a:rPr lang="en-US" smtClean="0"/>
              <a:t>be managed with equipment and labor resources at hand</a:t>
            </a:r>
          </a:p>
          <a:p>
            <a:pPr lvl="1" eaLnBrk="1" hangingPunct="1"/>
            <a:r>
              <a:rPr lang="en-US" smtClean="0"/>
              <a:t>not compete with the vegetable crop</a:t>
            </a:r>
          </a:p>
          <a:p>
            <a:pPr lvl="1" eaLnBrk="1" hangingPunct="1"/>
            <a:r>
              <a:rPr lang="en-US" smtClean="0"/>
              <a:t>perform well in adverse conditions </a:t>
            </a:r>
          </a:p>
          <a:p>
            <a:pPr eaLnBrk="1" hangingPunct="1"/>
            <a:endParaRPr lang="en-US" smtClean="0"/>
          </a:p>
        </p:txBody>
      </p:sp>
      <p:cxnSp>
        <p:nvCxnSpPr>
          <p:cNvPr id="5" name="Straight Connector 4"/>
          <p:cNvCxnSpPr/>
          <p:nvPr/>
        </p:nvCxnSpPr>
        <p:spPr>
          <a:xfrm>
            <a:off x="304800" y="1217613"/>
            <a:ext cx="8534400" cy="1587"/>
          </a:xfrm>
          <a:prstGeom prst="line">
            <a:avLst/>
          </a:prstGeom>
        </p:spPr>
        <p:style>
          <a:lnRef idx="2">
            <a:schemeClr val="accent6"/>
          </a:lnRef>
          <a:fillRef idx="0">
            <a:schemeClr val="accent6"/>
          </a:fillRef>
          <a:effectRef idx="1">
            <a:schemeClr val="accent6"/>
          </a:effectRef>
          <a:fontRef idx="minor">
            <a:schemeClr val="tx1"/>
          </a:fontRef>
        </p:style>
      </p:cxnSp>
      <p:sp>
        <p:nvSpPr>
          <p:cNvPr id="17413" name="TextBox 5"/>
          <p:cNvSpPr txBox="1">
            <a:spLocks noChangeArrowheads="1"/>
          </p:cNvSpPr>
          <p:nvPr/>
        </p:nvSpPr>
        <p:spPr bwMode="auto">
          <a:xfrm>
            <a:off x="4648200" y="5867400"/>
            <a:ext cx="4191000" cy="369888"/>
          </a:xfrm>
          <a:prstGeom prst="rect">
            <a:avLst/>
          </a:prstGeom>
          <a:noFill/>
          <a:ln w="9525">
            <a:noFill/>
            <a:miter lim="800000"/>
            <a:headEnd/>
            <a:tailEnd/>
          </a:ln>
        </p:spPr>
        <p:txBody>
          <a:bodyPr>
            <a:spAutoFit/>
          </a:bodyPr>
          <a:lstStyle/>
          <a:p>
            <a:r>
              <a:rPr lang="en-US">
                <a:latin typeface="Gill Sans MT" pitchFamily="34" charset="0"/>
              </a:rPr>
              <a:t>Enache and Illnicki, 1990. Weed Technology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6"/>
          <p:cNvSpPr>
            <a:spLocks noGrp="1"/>
          </p:cNvSpPr>
          <p:nvPr>
            <p:ph type="title"/>
          </p:nvPr>
        </p:nvSpPr>
        <p:spPr bwMode="auto">
          <a:xfrm>
            <a:off x="304800" y="274638"/>
            <a:ext cx="8629650" cy="1143000"/>
          </a:xfrm>
        </p:spPr>
        <p:txBody>
          <a:bodyPr vert="horz" wrap="square" lIns="91440" tIns="45720" rIns="91440" bIns="45720" numCol="1" anchorCtr="0" compatLnSpc="1">
            <a:prstTxWarp prst="textNoShape">
              <a:avLst/>
            </a:prstTxWarp>
          </a:bodyPr>
          <a:lstStyle/>
          <a:p>
            <a:pPr eaLnBrk="1" hangingPunct="1"/>
            <a:r>
              <a:rPr lang="en-US" sz="3200" b="1" smtClean="0">
                <a:effectLst/>
              </a:rPr>
              <a:t>Species Selection – Germplasm</a:t>
            </a:r>
          </a:p>
        </p:txBody>
      </p:sp>
      <p:sp>
        <p:nvSpPr>
          <p:cNvPr id="45059" name="Content Placeholder 7"/>
          <p:cNvSpPr>
            <a:spLocks noGrp="1"/>
          </p:cNvSpPr>
          <p:nvPr>
            <p:ph sz="half" idx="1"/>
          </p:nvPr>
        </p:nvSpPr>
        <p:spPr>
          <a:xfrm>
            <a:off x="381000" y="1524000"/>
            <a:ext cx="4191000" cy="4664075"/>
          </a:xfrm>
        </p:spPr>
        <p:txBody>
          <a:bodyPr/>
          <a:lstStyle/>
          <a:p>
            <a:pPr eaLnBrk="1" hangingPunct="1">
              <a:buFont typeface="Wingdings 2" pitchFamily="18" charset="2"/>
              <a:buNone/>
            </a:pPr>
            <a:endParaRPr lang="en-US" smtClean="0"/>
          </a:p>
          <a:p>
            <a:pPr eaLnBrk="1" hangingPunct="1"/>
            <a:endParaRPr lang="en-US" smtClean="0"/>
          </a:p>
          <a:p>
            <a:pPr eaLnBrk="1" hangingPunct="1"/>
            <a:endParaRPr lang="en-US" smtClean="0"/>
          </a:p>
          <a:p>
            <a:pPr eaLnBrk="1" hangingPunct="1"/>
            <a:endParaRPr lang="en-US" smtClean="0"/>
          </a:p>
        </p:txBody>
      </p:sp>
      <p:cxnSp>
        <p:nvCxnSpPr>
          <p:cNvPr id="14" name="Straight Connector 13"/>
          <p:cNvCxnSpPr/>
          <p:nvPr/>
        </p:nvCxnSpPr>
        <p:spPr>
          <a:xfrm>
            <a:off x="304800" y="1295400"/>
            <a:ext cx="8534400" cy="1588"/>
          </a:xfrm>
          <a:prstGeom prst="line">
            <a:avLst/>
          </a:prstGeom>
        </p:spPr>
        <p:style>
          <a:lnRef idx="2">
            <a:schemeClr val="accent6"/>
          </a:lnRef>
          <a:fillRef idx="0">
            <a:schemeClr val="accent6"/>
          </a:fillRef>
          <a:effectRef idx="1">
            <a:schemeClr val="accent6"/>
          </a:effectRef>
          <a:fontRef idx="minor">
            <a:schemeClr val="tx1"/>
          </a:fontRef>
        </p:style>
      </p:cxnSp>
      <p:sp>
        <p:nvSpPr>
          <p:cNvPr id="45061" name="Content Placeholder 8"/>
          <p:cNvSpPr>
            <a:spLocks noGrp="1"/>
          </p:cNvSpPr>
          <p:nvPr>
            <p:ph sz="half" idx="2"/>
          </p:nvPr>
        </p:nvSpPr>
        <p:spPr>
          <a:xfrm>
            <a:off x="4267200" y="1600200"/>
            <a:ext cx="4191000" cy="4664075"/>
          </a:xfrm>
        </p:spPr>
        <p:txBody>
          <a:bodyPr/>
          <a:lstStyle/>
          <a:p>
            <a:pPr eaLnBrk="1" hangingPunct="1"/>
            <a:r>
              <a:rPr lang="en-US" smtClean="0"/>
              <a:t>Few breeding programs in US for cover crops</a:t>
            </a:r>
          </a:p>
          <a:p>
            <a:pPr lvl="1" eaLnBrk="1" hangingPunct="1"/>
            <a:r>
              <a:rPr lang="en-US" smtClean="0"/>
              <a:t>Cultivar selection a focus</a:t>
            </a:r>
          </a:p>
          <a:p>
            <a:pPr lvl="2" eaLnBrk="1" hangingPunct="1"/>
            <a:r>
              <a:rPr lang="en-US" smtClean="0"/>
              <a:t>Jamriska, 1992;</a:t>
            </a:r>
          </a:p>
          <a:p>
            <a:pPr lvl="2" eaLnBrk="1" hangingPunct="1"/>
            <a:r>
              <a:rPr lang="en-US" smtClean="0"/>
              <a:t>Krishnamurthy et al., 2002</a:t>
            </a:r>
          </a:p>
          <a:p>
            <a:pPr lvl="2" eaLnBrk="1" hangingPunct="1"/>
            <a:r>
              <a:rPr lang="en-US" smtClean="0"/>
              <a:t>Zasada et al., 2007</a:t>
            </a:r>
          </a:p>
          <a:p>
            <a:pPr lvl="2" eaLnBrk="1" hangingPunct="1"/>
            <a:r>
              <a:rPr lang="en-US" smtClean="0"/>
              <a:t>Reberg-Horton et al., 2005</a:t>
            </a:r>
          </a:p>
          <a:p>
            <a:pPr lvl="1" eaLnBrk="1" hangingPunct="1"/>
            <a:r>
              <a:rPr lang="en-US" smtClean="0"/>
              <a:t>Selection criteria varies by objective</a:t>
            </a:r>
          </a:p>
          <a:p>
            <a:pPr lvl="1" eaLnBrk="1" hangingPunct="1"/>
            <a:r>
              <a:rPr lang="en-US" smtClean="0"/>
              <a:t>Effort has been local, largely extension</a:t>
            </a:r>
          </a:p>
          <a:p>
            <a:pPr eaLnBrk="1" hangingPunct="1"/>
            <a:endParaRPr lang="en-US" smtClean="0"/>
          </a:p>
        </p:txBody>
      </p:sp>
      <p:pic>
        <p:nvPicPr>
          <p:cNvPr id="45062" name="Picture 5"/>
          <p:cNvPicPr>
            <a:picLocks noChangeAspect="1" noChangeArrowheads="1"/>
          </p:cNvPicPr>
          <p:nvPr/>
        </p:nvPicPr>
        <p:blipFill>
          <a:blip r:embed="rId3" cstate="print"/>
          <a:srcRect/>
          <a:stretch>
            <a:fillRect/>
          </a:stretch>
        </p:blipFill>
        <p:spPr bwMode="auto">
          <a:xfrm>
            <a:off x="609600" y="1676400"/>
            <a:ext cx="34290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descr="image003"/>
          <p:cNvPicPr>
            <a:picLocks noChangeAspect="1" noChangeArrowheads="1"/>
          </p:cNvPicPr>
          <p:nvPr/>
        </p:nvPicPr>
        <p:blipFill>
          <a:blip r:embed="rId3" cstate="print"/>
          <a:srcRect/>
          <a:stretch>
            <a:fillRect/>
          </a:stretch>
        </p:blipFill>
        <p:spPr bwMode="auto">
          <a:xfrm>
            <a:off x="2235200" y="1981200"/>
            <a:ext cx="4775200" cy="3581400"/>
          </a:xfrm>
          <a:prstGeom prst="rect">
            <a:avLst/>
          </a:prstGeom>
          <a:noFill/>
          <a:ln w="9525">
            <a:noFill/>
            <a:miter lim="800000"/>
            <a:headEnd/>
            <a:tailEnd/>
          </a:ln>
        </p:spPr>
      </p:pic>
      <p:cxnSp>
        <p:nvCxnSpPr>
          <p:cNvPr id="7" name="Straight Connector 6"/>
          <p:cNvCxnSpPr/>
          <p:nvPr/>
        </p:nvCxnSpPr>
        <p:spPr>
          <a:xfrm>
            <a:off x="304800" y="1295400"/>
            <a:ext cx="8534400" cy="1588"/>
          </a:xfrm>
          <a:prstGeom prst="line">
            <a:avLst/>
          </a:prstGeom>
        </p:spPr>
        <p:style>
          <a:lnRef idx="2">
            <a:schemeClr val="accent6"/>
          </a:lnRef>
          <a:fillRef idx="0">
            <a:schemeClr val="accent6"/>
          </a:fillRef>
          <a:effectRef idx="1">
            <a:schemeClr val="accent6"/>
          </a:effectRef>
          <a:fontRef idx="minor">
            <a:schemeClr val="tx1"/>
          </a:fontRef>
        </p:style>
      </p:cxnSp>
      <p:sp>
        <p:nvSpPr>
          <p:cNvPr id="9" name="Title 8"/>
          <p:cNvSpPr>
            <a:spLocks noGrp="1"/>
          </p:cNvSpPr>
          <p:nvPr>
            <p:ph type="title"/>
          </p:nvPr>
        </p:nvSpPr>
        <p:spPr>
          <a:xfrm>
            <a:off x="304800" y="277813"/>
            <a:ext cx="8534400" cy="1143000"/>
          </a:xfrm>
        </p:spPr>
        <p:txBody>
          <a:bodyPr/>
          <a:lstStyle/>
          <a:p>
            <a:pPr algn="ctr" eaLnBrk="1" fontAlgn="auto" hangingPunct="1">
              <a:spcAft>
                <a:spcPts val="0"/>
              </a:spcAft>
              <a:defRPr/>
            </a:pPr>
            <a:r>
              <a:rPr lang="en-US" sz="3600" b="1" dirty="0" smtClean="0">
                <a:solidFill>
                  <a:schemeClr val="tx2">
                    <a:satMod val="130000"/>
                  </a:schemeClr>
                </a:solidFill>
                <a:effectLst/>
              </a:rPr>
              <a:t>Selecting the best species is important!</a:t>
            </a:r>
            <a:endParaRPr lang="en-US" sz="3600" b="1" dirty="0">
              <a:solidFill>
                <a:schemeClr val="tx2">
                  <a:satMod val="130000"/>
                </a:schemeClr>
              </a:solidFill>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228600" y="274638"/>
            <a:ext cx="8705850" cy="1143000"/>
          </a:xfrm>
        </p:spPr>
        <p:txBody>
          <a:bodyPr vert="horz" wrap="square" lIns="91440" tIns="45720" rIns="91440" bIns="45720" numCol="1" anchorCtr="0" compatLnSpc="1">
            <a:prstTxWarp prst="textNoShape">
              <a:avLst/>
            </a:prstTxWarp>
          </a:bodyPr>
          <a:lstStyle/>
          <a:p>
            <a:pPr algn="ctr" eaLnBrk="1" hangingPunct="1"/>
            <a:r>
              <a:rPr lang="en-US" sz="3200" b="1" smtClean="0">
                <a:solidFill>
                  <a:srgbClr val="002060"/>
                </a:solidFill>
                <a:effectLst/>
                <a:latin typeface="Arial" charset="0"/>
                <a:cs typeface="Arial" charset="0"/>
              </a:rPr>
              <a:t>Species Selection – Benefits are Cultivar-Specific</a:t>
            </a:r>
          </a:p>
        </p:txBody>
      </p:sp>
      <p:sp>
        <p:nvSpPr>
          <p:cNvPr id="47107" name="Rectangle 3"/>
          <p:cNvSpPr>
            <a:spLocks noGrp="1" noChangeArrowheads="1"/>
          </p:cNvSpPr>
          <p:nvPr>
            <p:ph type="body" idx="1"/>
          </p:nvPr>
        </p:nvSpPr>
        <p:spPr>
          <a:xfrm>
            <a:off x="3657600" y="1600200"/>
            <a:ext cx="5029200" cy="4525963"/>
          </a:xfrm>
        </p:spPr>
        <p:txBody>
          <a:bodyPr/>
          <a:lstStyle/>
          <a:p>
            <a:pPr eaLnBrk="1" hangingPunct="1"/>
            <a:r>
              <a:rPr lang="en-US" smtClean="0"/>
              <a:t>Relationships between nematodes and sorghum and cowpea are cultivar-specific</a:t>
            </a:r>
          </a:p>
        </p:txBody>
      </p:sp>
      <p:sp>
        <p:nvSpPr>
          <p:cNvPr id="47108" name="Text Box 7"/>
          <p:cNvSpPr txBox="1">
            <a:spLocks noChangeArrowheads="1"/>
          </p:cNvSpPr>
          <p:nvPr/>
        </p:nvSpPr>
        <p:spPr bwMode="auto">
          <a:xfrm>
            <a:off x="457200" y="5181600"/>
            <a:ext cx="2819400" cy="779463"/>
          </a:xfrm>
          <a:prstGeom prst="rect">
            <a:avLst/>
          </a:prstGeom>
          <a:noFill/>
          <a:ln w="9525">
            <a:noFill/>
            <a:miter lim="800000"/>
            <a:headEnd/>
            <a:tailEnd/>
          </a:ln>
        </p:spPr>
        <p:txBody>
          <a:bodyPr>
            <a:spAutoFit/>
          </a:bodyPr>
          <a:lstStyle/>
          <a:p>
            <a:pPr algn="ctr">
              <a:spcBef>
                <a:spcPct val="50000"/>
              </a:spcBef>
            </a:pPr>
            <a:r>
              <a:rPr lang="en-US" i="1">
                <a:latin typeface="Gill Sans MT" pitchFamily="34" charset="0"/>
              </a:rPr>
              <a:t>Sorghum bicolor</a:t>
            </a:r>
            <a:r>
              <a:rPr lang="en-US">
                <a:latin typeface="Gill Sans MT" pitchFamily="34" charset="0"/>
              </a:rPr>
              <a:t> </a:t>
            </a:r>
          </a:p>
          <a:p>
            <a:pPr algn="ctr">
              <a:spcBef>
                <a:spcPct val="50000"/>
              </a:spcBef>
            </a:pPr>
            <a:r>
              <a:rPr lang="en-US">
                <a:latin typeface="Gill Sans MT" pitchFamily="34" charset="0"/>
              </a:rPr>
              <a:t>Wang, UF-IFAS</a:t>
            </a:r>
          </a:p>
        </p:txBody>
      </p:sp>
      <p:pic>
        <p:nvPicPr>
          <p:cNvPr id="47109" name="Picture 8" descr="611873134"/>
          <p:cNvPicPr>
            <a:picLocks noChangeAspect="1" noChangeArrowheads="1"/>
          </p:cNvPicPr>
          <p:nvPr/>
        </p:nvPicPr>
        <p:blipFill>
          <a:blip r:embed="rId3" cstate="print"/>
          <a:srcRect/>
          <a:stretch>
            <a:fillRect/>
          </a:stretch>
        </p:blipFill>
        <p:spPr bwMode="auto">
          <a:xfrm>
            <a:off x="381000" y="1600200"/>
            <a:ext cx="3062288" cy="3581400"/>
          </a:xfrm>
          <a:prstGeom prst="rect">
            <a:avLst/>
          </a:prstGeom>
          <a:noFill/>
          <a:ln w="9525">
            <a:noFill/>
            <a:miter lim="800000"/>
            <a:headEnd/>
            <a:tailEnd/>
          </a:ln>
        </p:spPr>
      </p:pic>
      <p:cxnSp>
        <p:nvCxnSpPr>
          <p:cNvPr id="6" name="Straight Connector 5"/>
          <p:cNvCxnSpPr/>
          <p:nvPr/>
        </p:nvCxnSpPr>
        <p:spPr>
          <a:xfrm>
            <a:off x="304800" y="1370013"/>
            <a:ext cx="8534400" cy="1587"/>
          </a:xfrm>
          <a:prstGeom prst="line">
            <a:avLst/>
          </a:prstGeom>
        </p:spPr>
        <p:style>
          <a:lnRef idx="2">
            <a:schemeClr val="accent6"/>
          </a:lnRef>
          <a:fillRef idx="0">
            <a:schemeClr val="accent6"/>
          </a:fillRef>
          <a:effectRef idx="1">
            <a:schemeClr val="accent6"/>
          </a:effectRef>
          <a:fontRef idx="minor">
            <a:schemeClr val="tx1"/>
          </a:fontRef>
        </p:style>
      </p:cxnSp>
      <p:pic>
        <p:nvPicPr>
          <p:cNvPr id="47111" name="Picture 187" descr="Nematode_nodules"/>
          <p:cNvPicPr>
            <a:picLocks noChangeAspect="1" noChangeArrowheads="1"/>
          </p:cNvPicPr>
          <p:nvPr/>
        </p:nvPicPr>
        <p:blipFill>
          <a:blip r:embed="rId4" cstate="print"/>
          <a:srcRect/>
          <a:stretch>
            <a:fillRect/>
          </a:stretch>
        </p:blipFill>
        <p:spPr bwMode="auto">
          <a:xfrm>
            <a:off x="4343400" y="3810000"/>
            <a:ext cx="3657600" cy="2190750"/>
          </a:xfrm>
          <a:prstGeom prst="rect">
            <a:avLst/>
          </a:prstGeom>
          <a:noFill/>
          <a:ln w="9525">
            <a:noFill/>
            <a:miter lim="800000"/>
            <a:headEnd/>
            <a:tailEnd/>
          </a:ln>
        </p:spPr>
      </p:pic>
      <p:sp>
        <p:nvSpPr>
          <p:cNvPr id="47112" name="Text Box 188"/>
          <p:cNvSpPr txBox="1">
            <a:spLocks noChangeArrowheads="1"/>
          </p:cNvSpPr>
          <p:nvPr/>
        </p:nvSpPr>
        <p:spPr bwMode="auto">
          <a:xfrm>
            <a:off x="4267200" y="6019800"/>
            <a:ext cx="3810000" cy="366713"/>
          </a:xfrm>
          <a:prstGeom prst="rect">
            <a:avLst/>
          </a:prstGeom>
          <a:noFill/>
          <a:ln w="9525">
            <a:noFill/>
            <a:miter lim="800000"/>
            <a:headEnd/>
            <a:tailEnd/>
          </a:ln>
        </p:spPr>
        <p:txBody>
          <a:bodyPr>
            <a:spAutoFit/>
          </a:bodyPr>
          <a:lstStyle/>
          <a:p>
            <a:pPr algn="ctr">
              <a:spcBef>
                <a:spcPct val="50000"/>
              </a:spcBef>
            </a:pPr>
            <a:r>
              <a:rPr lang="en-US">
                <a:latin typeface="Gill Sans MT" pitchFamily="34" charset="0"/>
              </a:rPr>
              <a:t>Nematode galls USDA-ARS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228600" y="277813"/>
            <a:ext cx="8686800" cy="1143000"/>
          </a:xfrm>
        </p:spPr>
        <p:txBody>
          <a:bodyPr vert="horz" wrap="square" lIns="91440" tIns="45720" rIns="91440" bIns="45720" numCol="1" anchorCtr="0" compatLnSpc="1">
            <a:prstTxWarp prst="textNoShape">
              <a:avLst/>
            </a:prstTxWarp>
          </a:bodyPr>
          <a:lstStyle/>
          <a:p>
            <a:pPr eaLnBrk="1" hangingPunct="1"/>
            <a:r>
              <a:rPr lang="en-US" sz="3200" b="1" smtClean="0">
                <a:solidFill>
                  <a:srgbClr val="000066"/>
                </a:solidFill>
                <a:effectLst/>
                <a:latin typeface="Arial" charset="0"/>
                <a:cs typeface="Arial" charset="0"/>
              </a:rPr>
              <a:t>Nematode suppression by cowpea cultivars</a:t>
            </a:r>
          </a:p>
        </p:txBody>
      </p:sp>
      <p:pic>
        <p:nvPicPr>
          <p:cNvPr id="48131" name="Picture 4" descr="1227938503"/>
          <p:cNvPicPr>
            <a:picLocks noGrp="1" noChangeAspect="1" noChangeArrowheads="1"/>
          </p:cNvPicPr>
          <p:nvPr>
            <p:ph type="body" idx="1"/>
          </p:nvPr>
        </p:nvPicPr>
        <p:blipFill>
          <a:blip r:embed="rId3" cstate="print"/>
          <a:srcRect/>
          <a:stretch>
            <a:fillRect/>
          </a:stretch>
        </p:blipFill>
        <p:spPr>
          <a:xfrm>
            <a:off x="1219200" y="1524000"/>
            <a:ext cx="6607175" cy="4530725"/>
          </a:xfrm>
        </p:spPr>
      </p:pic>
      <p:sp>
        <p:nvSpPr>
          <p:cNvPr id="48132" name="Text Box 6"/>
          <p:cNvSpPr txBox="1">
            <a:spLocks noChangeArrowheads="1"/>
          </p:cNvSpPr>
          <p:nvPr/>
        </p:nvSpPr>
        <p:spPr bwMode="auto">
          <a:xfrm>
            <a:off x="5181600" y="6248400"/>
            <a:ext cx="3200400" cy="274638"/>
          </a:xfrm>
          <a:prstGeom prst="rect">
            <a:avLst/>
          </a:prstGeom>
          <a:noFill/>
          <a:ln w="9525">
            <a:noFill/>
            <a:miter lim="800000"/>
            <a:headEnd type="none" w="sm" len="sm"/>
            <a:tailEnd type="none" w="sm" len="sm"/>
          </a:ln>
        </p:spPr>
        <p:txBody>
          <a:bodyPr lIns="0" tIns="0" rIns="0" bIns="0">
            <a:spAutoFit/>
          </a:bodyPr>
          <a:lstStyle/>
          <a:p>
            <a:pPr>
              <a:spcBef>
                <a:spcPct val="50000"/>
              </a:spcBef>
            </a:pPr>
            <a:r>
              <a:rPr lang="en-US">
                <a:latin typeface="Gill Sans MT" pitchFamily="34" charset="0"/>
              </a:rPr>
              <a:t>Gallaher and McSorley, 1993</a:t>
            </a:r>
          </a:p>
        </p:txBody>
      </p:sp>
      <p:cxnSp>
        <p:nvCxnSpPr>
          <p:cNvPr id="6" name="Straight Connector 5"/>
          <p:cNvCxnSpPr/>
          <p:nvPr/>
        </p:nvCxnSpPr>
        <p:spPr>
          <a:xfrm>
            <a:off x="304800" y="1295400"/>
            <a:ext cx="8534400" cy="1588"/>
          </a:xfrm>
          <a:prstGeom prst="line">
            <a:avLst/>
          </a:prstGeom>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304800" y="1447800"/>
            <a:ext cx="8629650" cy="4800600"/>
          </a:xfrm>
        </p:spPr>
        <p:txBody>
          <a:bodyPr/>
          <a:lstStyle/>
          <a:p>
            <a:pPr algn="ctr" eaLnBrk="1" hangingPunct="1">
              <a:buFont typeface="Wingdings 2" pitchFamily="18" charset="2"/>
              <a:buNone/>
            </a:pPr>
            <a:r>
              <a:rPr lang="en-US" sz="4400" b="1" smtClean="0">
                <a:solidFill>
                  <a:schemeClr val="tx2"/>
                </a:solidFill>
              </a:rPr>
              <a:t>Additional Resources </a:t>
            </a:r>
          </a:p>
          <a:p>
            <a:pPr algn="ctr" eaLnBrk="1" hangingPunct="1">
              <a:buFont typeface="Wingdings 2" pitchFamily="18" charset="2"/>
              <a:buNone/>
            </a:pPr>
            <a:r>
              <a:rPr lang="en-US" sz="4400" b="1" smtClean="0">
                <a:solidFill>
                  <a:schemeClr val="tx2"/>
                </a:solidFill>
              </a:rPr>
              <a:t>for Cover Crops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04800" y="1217613"/>
            <a:ext cx="8534400" cy="1587"/>
          </a:xfrm>
          <a:prstGeom prst="line">
            <a:avLst/>
          </a:prstGeom>
        </p:spPr>
        <p:style>
          <a:lnRef idx="2">
            <a:schemeClr val="accent6"/>
          </a:lnRef>
          <a:fillRef idx="0">
            <a:schemeClr val="accent6"/>
          </a:fillRef>
          <a:effectRef idx="1">
            <a:schemeClr val="accent6"/>
          </a:effectRef>
          <a:fontRef idx="minor">
            <a:schemeClr val="tx1"/>
          </a:fontRef>
        </p:style>
      </p:cxnSp>
      <p:sp>
        <p:nvSpPr>
          <p:cNvPr id="5" name="Title 7"/>
          <p:cNvSpPr txBox="1">
            <a:spLocks/>
          </p:cNvSpPr>
          <p:nvPr/>
        </p:nvSpPr>
        <p:spPr>
          <a:xfrm>
            <a:off x="228600" y="152400"/>
            <a:ext cx="8705850" cy="1143000"/>
          </a:xfrm>
          <a:prstGeom prst="rect">
            <a:avLst/>
          </a:prstGeom>
        </p:spPr>
        <p:txBody>
          <a:bodyPr anchor="ctr">
            <a:normAutofit/>
          </a:bodyPr>
          <a:lstStyle/>
          <a:p>
            <a:pPr fontAlgn="auto">
              <a:spcBef>
                <a:spcPts val="0"/>
              </a:spcBef>
              <a:spcAft>
                <a:spcPts val="0"/>
              </a:spcAft>
              <a:defRPr/>
            </a:pPr>
            <a:r>
              <a:rPr lang="en-US"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Cover Crops at UF-IFAS</a:t>
            </a:r>
          </a:p>
        </p:txBody>
      </p:sp>
      <p:pic>
        <p:nvPicPr>
          <p:cNvPr id="50180" name="Picture 5"/>
          <p:cNvPicPr>
            <a:picLocks noChangeAspect="1" noChangeArrowheads="1"/>
          </p:cNvPicPr>
          <p:nvPr/>
        </p:nvPicPr>
        <p:blipFill>
          <a:blip r:embed="rId3" cstate="print"/>
          <a:srcRect/>
          <a:stretch>
            <a:fillRect/>
          </a:stretch>
        </p:blipFill>
        <p:spPr bwMode="auto">
          <a:xfrm>
            <a:off x="457200" y="1600200"/>
            <a:ext cx="4419600" cy="2971800"/>
          </a:xfrm>
          <a:prstGeom prst="rect">
            <a:avLst/>
          </a:prstGeom>
          <a:noFill/>
          <a:ln w="9525">
            <a:noFill/>
            <a:miter lim="800000"/>
            <a:headEnd/>
            <a:tailEnd/>
          </a:ln>
        </p:spPr>
      </p:pic>
      <p:pic>
        <p:nvPicPr>
          <p:cNvPr id="50181" name="Picture 6"/>
          <p:cNvPicPr>
            <a:picLocks noChangeAspect="1" noChangeArrowheads="1"/>
          </p:cNvPicPr>
          <p:nvPr/>
        </p:nvPicPr>
        <p:blipFill>
          <a:blip r:embed="rId4" cstate="print"/>
          <a:srcRect/>
          <a:stretch>
            <a:fillRect/>
          </a:stretch>
        </p:blipFill>
        <p:spPr bwMode="auto">
          <a:xfrm>
            <a:off x="3276600" y="3810000"/>
            <a:ext cx="2938463" cy="1924050"/>
          </a:xfrm>
          <a:prstGeom prst="rect">
            <a:avLst/>
          </a:prstGeom>
          <a:noFill/>
          <a:ln w="9525">
            <a:noFill/>
            <a:miter lim="800000"/>
            <a:headEnd/>
            <a:tailEnd/>
          </a:ln>
        </p:spPr>
      </p:pic>
      <p:sp>
        <p:nvSpPr>
          <p:cNvPr id="10" name="Circular Arrow 9"/>
          <p:cNvSpPr/>
          <p:nvPr/>
        </p:nvSpPr>
        <p:spPr>
          <a:xfrm rot="2596235">
            <a:off x="4206875" y="2363788"/>
            <a:ext cx="1873250" cy="1900237"/>
          </a:xfrm>
          <a:prstGeom prst="circular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pic>
        <p:nvPicPr>
          <p:cNvPr id="50183" name="Picture 10"/>
          <p:cNvPicPr>
            <a:picLocks noChangeAspect="1" noChangeArrowheads="1"/>
          </p:cNvPicPr>
          <p:nvPr/>
        </p:nvPicPr>
        <p:blipFill>
          <a:blip r:embed="rId5" cstate="print"/>
          <a:srcRect/>
          <a:stretch>
            <a:fillRect/>
          </a:stretch>
        </p:blipFill>
        <p:spPr bwMode="auto">
          <a:xfrm>
            <a:off x="6167438" y="3810000"/>
            <a:ext cx="2976562" cy="1911350"/>
          </a:xfrm>
          <a:prstGeom prst="rect">
            <a:avLst/>
          </a:prstGeom>
          <a:noFill/>
          <a:ln w="9525">
            <a:noFill/>
            <a:miter lim="800000"/>
            <a:headEnd/>
            <a:tailEnd/>
          </a:ln>
        </p:spPr>
      </p:pic>
      <p:sp>
        <p:nvSpPr>
          <p:cNvPr id="50184" name="TextBox 11"/>
          <p:cNvSpPr txBox="1">
            <a:spLocks noChangeArrowheads="1"/>
          </p:cNvSpPr>
          <p:nvPr/>
        </p:nvSpPr>
        <p:spPr bwMode="auto">
          <a:xfrm>
            <a:off x="6019800" y="1600200"/>
            <a:ext cx="2743200" cy="1938338"/>
          </a:xfrm>
          <a:prstGeom prst="rect">
            <a:avLst/>
          </a:prstGeom>
          <a:noFill/>
          <a:ln w="9525">
            <a:noFill/>
            <a:miter lim="800000"/>
            <a:headEnd/>
            <a:tailEnd/>
          </a:ln>
        </p:spPr>
        <p:txBody>
          <a:bodyPr>
            <a:spAutoFit/>
          </a:bodyPr>
          <a:lstStyle/>
          <a:p>
            <a:pPr>
              <a:buFont typeface="Arial" charset="0"/>
              <a:buChar char="•"/>
            </a:pPr>
            <a:r>
              <a:rPr lang="en-US" sz="2000">
                <a:latin typeface="Calibri" pitchFamily="34" charset="0"/>
              </a:rPr>
              <a:t>Newsletter Articles in the Vegetarian</a:t>
            </a:r>
          </a:p>
          <a:p>
            <a:pPr>
              <a:buFont typeface="Arial" charset="0"/>
              <a:buChar char="•"/>
            </a:pPr>
            <a:r>
              <a:rPr lang="en-US" sz="2000">
                <a:latin typeface="Calibri" pitchFamily="34" charset="0"/>
              </a:rPr>
              <a:t>EDIS Fact Sheets (w/</a:t>
            </a:r>
          </a:p>
          <a:p>
            <a:pPr>
              <a:buFont typeface="Arial" charset="0"/>
              <a:buChar char="•"/>
            </a:pPr>
            <a:r>
              <a:rPr lang="en-US" sz="2000">
                <a:latin typeface="Calibri" pitchFamily="34" charset="0"/>
              </a:rPr>
              <a:t>embedded film clip)</a:t>
            </a:r>
          </a:p>
          <a:p>
            <a:pPr>
              <a:buFont typeface="Arial" charset="0"/>
              <a:buChar char="•"/>
            </a:pPr>
            <a:r>
              <a:rPr lang="en-US" sz="2000">
                <a:latin typeface="Calibri" pitchFamily="34" charset="0"/>
              </a:rPr>
              <a:t>Virtual Field Day Content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
          <p:cNvPicPr>
            <a:picLocks noChangeAspect="1" noChangeArrowheads="1"/>
          </p:cNvPicPr>
          <p:nvPr/>
        </p:nvPicPr>
        <p:blipFill>
          <a:blip r:embed="rId3" cstate="print"/>
          <a:srcRect/>
          <a:stretch>
            <a:fillRect/>
          </a:stretch>
        </p:blipFill>
        <p:spPr bwMode="auto">
          <a:xfrm>
            <a:off x="1371600" y="1447800"/>
            <a:ext cx="6553200" cy="5105400"/>
          </a:xfrm>
          <a:prstGeom prst="rect">
            <a:avLst/>
          </a:prstGeom>
          <a:noFill/>
          <a:ln w="9525">
            <a:noFill/>
            <a:miter lim="800000"/>
            <a:headEnd/>
            <a:tailEnd/>
          </a:ln>
        </p:spPr>
      </p:pic>
      <p:cxnSp>
        <p:nvCxnSpPr>
          <p:cNvPr id="7" name="Straight Connector 6"/>
          <p:cNvCxnSpPr/>
          <p:nvPr/>
        </p:nvCxnSpPr>
        <p:spPr>
          <a:xfrm>
            <a:off x="304800" y="1217613"/>
            <a:ext cx="8534400" cy="1587"/>
          </a:xfrm>
          <a:prstGeom prst="line">
            <a:avLst/>
          </a:prstGeom>
        </p:spPr>
        <p:style>
          <a:lnRef idx="2">
            <a:schemeClr val="accent6"/>
          </a:lnRef>
          <a:fillRef idx="0">
            <a:schemeClr val="accent6"/>
          </a:fillRef>
          <a:effectRef idx="1">
            <a:schemeClr val="accent6"/>
          </a:effectRef>
          <a:fontRef idx="minor">
            <a:schemeClr val="tx1"/>
          </a:fontRef>
        </p:style>
      </p:cxnSp>
      <p:sp>
        <p:nvSpPr>
          <p:cNvPr id="8" name="Title 7"/>
          <p:cNvSpPr>
            <a:spLocks noGrp="1"/>
          </p:cNvSpPr>
          <p:nvPr>
            <p:ph type="title"/>
          </p:nvPr>
        </p:nvSpPr>
        <p:spPr>
          <a:xfrm>
            <a:off x="228600" y="274638"/>
            <a:ext cx="8705850" cy="1143000"/>
          </a:xfrm>
        </p:spPr>
        <p:txBody>
          <a:bodyPr/>
          <a:lstStyle/>
          <a:p>
            <a:pPr eaLnBrk="1" fontAlgn="auto" hangingPunct="1">
              <a:spcAft>
                <a:spcPts val="0"/>
              </a:spcAft>
              <a:defRPr/>
            </a:pPr>
            <a:r>
              <a:rPr lang="en-US" dirty="0" smtClean="0">
                <a:solidFill>
                  <a:schemeClr val="tx2">
                    <a:satMod val="130000"/>
                  </a:schemeClr>
                </a:solidFill>
              </a:rPr>
              <a:t>Cover Crops on eXtension</a:t>
            </a:r>
            <a:endParaRPr lang="en-US" dirty="0">
              <a:solidFill>
                <a:schemeClr val="tx2">
                  <a:satMod val="130000"/>
                </a:schemeClr>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685800" y="277813"/>
            <a:ext cx="8001000" cy="1143000"/>
          </a:xfrm>
        </p:spPr>
        <p:txBody>
          <a:bodyPr vert="horz" wrap="square" lIns="91440" tIns="45720" rIns="91440" bIns="45720" numCol="1" anchorCtr="0" compatLnSpc="1">
            <a:prstTxWarp prst="textNoShape">
              <a:avLst/>
            </a:prstTxWarp>
          </a:bodyPr>
          <a:lstStyle/>
          <a:p>
            <a:pPr eaLnBrk="1" hangingPunct="1"/>
            <a:r>
              <a:rPr lang="en-US" b="1" smtClean="0">
                <a:solidFill>
                  <a:srgbClr val="000066"/>
                </a:solidFill>
                <a:effectLst/>
                <a:latin typeface="Arial" charset="0"/>
                <a:cs typeface="Arial" charset="0"/>
              </a:rPr>
              <a:t>Additional Resources</a:t>
            </a:r>
          </a:p>
        </p:txBody>
      </p:sp>
      <p:sp>
        <p:nvSpPr>
          <p:cNvPr id="52227" name="Rectangle 3"/>
          <p:cNvSpPr>
            <a:spLocks noGrp="1" noChangeArrowheads="1"/>
          </p:cNvSpPr>
          <p:nvPr>
            <p:ph type="body" idx="1"/>
          </p:nvPr>
        </p:nvSpPr>
        <p:spPr>
          <a:xfrm>
            <a:off x="3505200" y="1600200"/>
            <a:ext cx="4800600" cy="2743200"/>
          </a:xfrm>
        </p:spPr>
        <p:txBody>
          <a:bodyPr/>
          <a:lstStyle/>
          <a:p>
            <a:pPr eaLnBrk="1" hangingPunct="1"/>
            <a:r>
              <a:rPr lang="en-US" smtClean="0"/>
              <a:t>New Edition (3</a:t>
            </a:r>
            <a:r>
              <a:rPr lang="en-US" baseline="30000" smtClean="0"/>
              <a:t>rd</a:t>
            </a:r>
            <a:r>
              <a:rPr lang="en-US" smtClean="0"/>
              <a:t>) 2007. </a:t>
            </a:r>
          </a:p>
          <a:p>
            <a:pPr eaLnBrk="1" hangingPunct="1"/>
            <a:r>
              <a:rPr lang="en-US" smtClean="0"/>
              <a:t>Available free PDF</a:t>
            </a:r>
          </a:p>
          <a:p>
            <a:pPr lvl="1" eaLnBrk="1" hangingPunct="1">
              <a:buFont typeface="Wingdings" pitchFamily="2" charset="2"/>
              <a:buNone/>
            </a:pPr>
            <a:r>
              <a:rPr lang="en-US" smtClean="0">
                <a:hlinkClick r:id="rId3"/>
              </a:rPr>
              <a:t>http://www.sare.org</a:t>
            </a:r>
            <a:endParaRPr lang="en-US" smtClean="0"/>
          </a:p>
          <a:p>
            <a:pPr eaLnBrk="1" hangingPunct="1"/>
            <a:r>
              <a:rPr lang="en-US" smtClean="0"/>
              <a:t>Order for $20.00 + S&amp;H</a:t>
            </a:r>
          </a:p>
        </p:txBody>
      </p:sp>
      <p:pic>
        <p:nvPicPr>
          <p:cNvPr id="52228" name="Picture 4"/>
          <p:cNvPicPr>
            <a:picLocks noChangeAspect="1" noChangeArrowheads="1"/>
          </p:cNvPicPr>
          <p:nvPr/>
        </p:nvPicPr>
        <p:blipFill>
          <a:blip r:embed="rId4" cstate="print"/>
          <a:srcRect/>
          <a:stretch>
            <a:fillRect/>
          </a:stretch>
        </p:blipFill>
        <p:spPr bwMode="auto">
          <a:xfrm>
            <a:off x="533400" y="1524000"/>
            <a:ext cx="2590800" cy="3170238"/>
          </a:xfrm>
          <a:prstGeom prst="rect">
            <a:avLst/>
          </a:prstGeom>
          <a:noFill/>
          <a:ln w="9525">
            <a:noFill/>
            <a:miter lim="800000"/>
            <a:headEnd/>
            <a:tailEnd/>
          </a:ln>
        </p:spPr>
      </p:pic>
      <p:cxnSp>
        <p:nvCxnSpPr>
          <p:cNvPr id="6" name="Straight Connector 5"/>
          <p:cNvCxnSpPr/>
          <p:nvPr/>
        </p:nvCxnSpPr>
        <p:spPr>
          <a:xfrm>
            <a:off x="304800" y="1217613"/>
            <a:ext cx="8534400" cy="1587"/>
          </a:xfrm>
          <a:prstGeom prst="line">
            <a:avLst/>
          </a:prstGeom>
        </p:spPr>
        <p:style>
          <a:lnRef idx="2">
            <a:schemeClr val="accent6"/>
          </a:lnRef>
          <a:fillRef idx="0">
            <a:schemeClr val="accent6"/>
          </a:fillRef>
          <a:effectRef idx="1">
            <a:schemeClr val="accent6"/>
          </a:effectRef>
          <a:fontRef idx="minor">
            <a:schemeClr val="tx1"/>
          </a:fontRef>
        </p:style>
      </p:cxnSp>
      <p:pic>
        <p:nvPicPr>
          <p:cNvPr id="52230" name="Picture 5" descr="CTAHR Banner">
            <a:hlinkClick r:id="rId5"/>
          </p:cNvPr>
          <p:cNvPicPr>
            <a:picLocks noChangeAspect="1" noChangeArrowheads="1"/>
          </p:cNvPicPr>
          <p:nvPr/>
        </p:nvPicPr>
        <p:blipFill>
          <a:blip r:embed="rId6" cstate="print"/>
          <a:srcRect/>
          <a:stretch>
            <a:fillRect/>
          </a:stretch>
        </p:blipFill>
        <p:spPr bwMode="auto">
          <a:xfrm>
            <a:off x="457200" y="4876800"/>
            <a:ext cx="5353050" cy="742950"/>
          </a:xfrm>
          <a:prstGeom prst="rect">
            <a:avLst/>
          </a:prstGeom>
          <a:noFill/>
          <a:ln w="9525">
            <a:noFill/>
            <a:miter lim="800000"/>
            <a:headEnd/>
            <a:tailEnd/>
          </a:ln>
        </p:spPr>
      </p:pic>
      <p:pic>
        <p:nvPicPr>
          <p:cNvPr id="52231" name="Picture 7" descr="covercrops"/>
          <p:cNvPicPr>
            <a:picLocks noChangeAspect="1" noChangeArrowheads="1"/>
          </p:cNvPicPr>
          <p:nvPr/>
        </p:nvPicPr>
        <p:blipFill>
          <a:blip r:embed="rId7" cstate="print"/>
          <a:srcRect/>
          <a:stretch>
            <a:fillRect/>
          </a:stretch>
        </p:blipFill>
        <p:spPr bwMode="auto">
          <a:xfrm>
            <a:off x="466725" y="5629275"/>
            <a:ext cx="5353050" cy="514350"/>
          </a:xfrm>
          <a:prstGeom prst="rect">
            <a:avLst/>
          </a:prstGeom>
          <a:noFill/>
          <a:ln w="9525">
            <a:noFill/>
            <a:miter lim="800000"/>
            <a:headEnd/>
            <a:tailEnd/>
          </a:ln>
        </p:spPr>
      </p:pic>
      <p:sp>
        <p:nvSpPr>
          <p:cNvPr id="52232" name="Rectangle 3"/>
          <p:cNvSpPr txBox="1">
            <a:spLocks noChangeArrowheads="1"/>
          </p:cNvSpPr>
          <p:nvPr/>
        </p:nvSpPr>
        <p:spPr bwMode="auto">
          <a:xfrm>
            <a:off x="457200" y="6172200"/>
            <a:ext cx="6858000" cy="609600"/>
          </a:xfrm>
          <a:prstGeom prst="rect">
            <a:avLst/>
          </a:prstGeom>
          <a:noFill/>
          <a:ln w="9525">
            <a:noFill/>
            <a:miter lim="800000"/>
            <a:headEnd/>
            <a:tailEnd/>
          </a:ln>
        </p:spPr>
        <p:txBody>
          <a:bodyPr/>
          <a:lstStyle/>
          <a:p>
            <a:pPr marL="365125" indent="-282575">
              <a:spcBef>
                <a:spcPts val="600"/>
              </a:spcBef>
              <a:buClr>
                <a:schemeClr val="accent1"/>
              </a:buClr>
              <a:buSzPct val="80000"/>
              <a:buFont typeface="Wingdings 2" pitchFamily="18" charset="2"/>
              <a:buNone/>
            </a:pPr>
            <a:r>
              <a:rPr lang="en-US" sz="2400">
                <a:latin typeface="Gill Sans MT" pitchFamily="34" charset="0"/>
                <a:hlinkClick r:id="rId5"/>
              </a:rPr>
              <a:t>http://www2.ctahr.hawaii.edu/sustainag/Database.asp</a:t>
            </a:r>
            <a:endParaRPr lang="en-US" sz="2400">
              <a:latin typeface="Gill Sans MT" pitchFamily="34" charset="0"/>
            </a:endParaRPr>
          </a:p>
          <a:p>
            <a:pPr marL="365125" indent="-282575">
              <a:spcBef>
                <a:spcPts val="600"/>
              </a:spcBef>
              <a:buClr>
                <a:schemeClr val="accent1"/>
              </a:buClr>
              <a:buSzPct val="80000"/>
              <a:buFont typeface="Wingdings 2" pitchFamily="18" charset="2"/>
              <a:buChar char=""/>
            </a:pPr>
            <a:endParaRPr lang="en-US" sz="3200">
              <a:latin typeface="Gill Sans MT" pitchFamily="34" charset="0"/>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1431925" y="360363"/>
            <a:ext cx="7407275" cy="1471612"/>
          </a:xfrm>
        </p:spPr>
        <p:txBody>
          <a:bodyPr/>
          <a:lstStyle/>
          <a:p>
            <a:pPr eaLnBrk="1" hangingPunct="1">
              <a:defRPr/>
            </a:pPr>
            <a:endParaRPr lang="en-US" smtClean="0"/>
          </a:p>
        </p:txBody>
      </p:sp>
      <p:sp>
        <p:nvSpPr>
          <p:cNvPr id="3" name="Subtitle 2"/>
          <p:cNvSpPr>
            <a:spLocks noGrp="1"/>
          </p:cNvSpPr>
          <p:nvPr>
            <p:ph type="subTitle" idx="1"/>
          </p:nvPr>
        </p:nvSpPr>
        <p:spPr>
          <a:xfrm>
            <a:off x="1431925" y="1849438"/>
            <a:ext cx="7407275" cy="1752600"/>
          </a:xfrm>
        </p:spPr>
        <p:txBody>
          <a:bodyPr rtlCol="0">
            <a:normAutofit/>
          </a:bodyPr>
          <a:lstStyle/>
          <a:p>
            <a:pPr eaLnBrk="1" fontAlgn="auto" hangingPunct="1">
              <a:spcAft>
                <a:spcPts val="0"/>
              </a:spcAft>
              <a:buFont typeface="Arial" pitchFamily="34" charset="0"/>
              <a:buNone/>
              <a:defRPr/>
            </a:pPr>
            <a:endParaRPr lang="en-US" smtClean="0"/>
          </a:p>
        </p:txBody>
      </p:sp>
      <p:pic>
        <p:nvPicPr>
          <p:cNvPr id="4" name="Picture 3" descr="pearlmlt2DDTweb.jpg"/>
          <p:cNvPicPr>
            <a:picLocks noChangeAspect="1"/>
          </p:cNvPicPr>
          <p:nvPr/>
        </p:nvPicPr>
        <p:blipFill>
          <a:blip r:embed="rId3" cstate="print"/>
          <a:stretch>
            <a:fillRect/>
          </a:stretch>
        </p:blipFill>
        <p:spPr>
          <a:xfrm>
            <a:off x="0" y="0"/>
            <a:ext cx="9144000" cy="6857999"/>
          </a:xfrm>
          <a:prstGeom prst="rect">
            <a:avLst/>
          </a:prstGeom>
          <a:ln>
            <a:noFill/>
          </a:ln>
          <a:effectLst>
            <a:softEdge rad="112500"/>
          </a:effectLst>
        </p:spPr>
      </p:pic>
      <p:sp>
        <p:nvSpPr>
          <p:cNvPr id="53253" name="TextBox 4"/>
          <p:cNvSpPr txBox="1">
            <a:spLocks noChangeArrowheads="1"/>
          </p:cNvSpPr>
          <p:nvPr/>
        </p:nvSpPr>
        <p:spPr bwMode="auto">
          <a:xfrm>
            <a:off x="1371600" y="838200"/>
            <a:ext cx="6324600" cy="5478463"/>
          </a:xfrm>
          <a:prstGeom prst="rect">
            <a:avLst/>
          </a:prstGeom>
          <a:solidFill>
            <a:schemeClr val="bg1">
              <a:alpha val="54901"/>
            </a:schemeClr>
          </a:solidFill>
          <a:ln w="28575" cap="rnd">
            <a:solidFill>
              <a:schemeClr val="tx2">
                <a:alpha val="50195"/>
              </a:schemeClr>
            </a:solidFill>
            <a:round/>
            <a:headEnd/>
            <a:tailEnd/>
          </a:ln>
        </p:spPr>
        <p:txBody>
          <a:bodyPr>
            <a:spAutoFit/>
          </a:bodyPr>
          <a:lstStyle/>
          <a:p>
            <a:pPr algn="ctr"/>
            <a:r>
              <a:rPr lang="en-US" sz="4000" b="1">
                <a:latin typeface="Calibri" pitchFamily="34" charset="0"/>
              </a:rPr>
              <a:t>For more information on cover crops:</a:t>
            </a:r>
          </a:p>
          <a:p>
            <a:pPr algn="ctr"/>
            <a:endParaRPr lang="en-US">
              <a:latin typeface="Calibri" pitchFamily="34" charset="0"/>
            </a:endParaRPr>
          </a:p>
          <a:p>
            <a:pPr algn="ctr"/>
            <a:r>
              <a:rPr lang="en-US" sz="2800" b="1">
                <a:latin typeface="Calibri" pitchFamily="34" charset="0"/>
              </a:rPr>
              <a:t>Danielle Treadwell</a:t>
            </a:r>
          </a:p>
          <a:p>
            <a:pPr algn="ctr"/>
            <a:r>
              <a:rPr lang="en-US" sz="2800" b="1">
                <a:latin typeface="Calibri" pitchFamily="34" charset="0"/>
              </a:rPr>
              <a:t>UF-IFAS Horticultural Sciences</a:t>
            </a:r>
          </a:p>
          <a:p>
            <a:pPr algn="ctr"/>
            <a:r>
              <a:rPr lang="en-US" sz="2800" b="1">
                <a:latin typeface="Calibri" pitchFamily="34" charset="0"/>
                <a:hlinkClick r:id="rId4"/>
              </a:rPr>
              <a:t>ddtreadw@ufl.edu</a:t>
            </a:r>
            <a:endParaRPr lang="en-US" sz="2800" b="1">
              <a:latin typeface="Calibri" pitchFamily="34" charset="0"/>
            </a:endParaRPr>
          </a:p>
          <a:p>
            <a:pPr algn="ctr"/>
            <a:r>
              <a:rPr lang="en-US" sz="2800" b="1">
                <a:latin typeface="Calibri" pitchFamily="34" charset="0"/>
              </a:rPr>
              <a:t>(352) 273-4775</a:t>
            </a:r>
          </a:p>
          <a:p>
            <a:pPr algn="ctr"/>
            <a:endParaRPr lang="en-US" sz="2800" b="1">
              <a:latin typeface="Calibri" pitchFamily="34" charset="0"/>
            </a:endParaRPr>
          </a:p>
          <a:p>
            <a:pPr algn="ctr"/>
            <a:r>
              <a:rPr lang="en-US" sz="2800" i="1">
                <a:latin typeface="Calibri" pitchFamily="34" charset="0"/>
              </a:rPr>
              <a:t>Photo credits by Treadwell unless otherwise noted. </a:t>
            </a:r>
          </a:p>
          <a:p>
            <a:pPr algn="ctr"/>
            <a:r>
              <a:rPr lang="en-US" sz="2800" i="1">
                <a:latin typeface="Calibri" pitchFamily="34" charset="0"/>
              </a:rPr>
              <a:t>Copyright 2010 University of Florida</a:t>
            </a:r>
          </a:p>
          <a:p>
            <a:pPr algn="ctr"/>
            <a:endParaRPr lang="en-US" sz="2800" b="1">
              <a:latin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228600" y="274638"/>
            <a:ext cx="8705850" cy="1143000"/>
          </a:xfrm>
        </p:spPr>
        <p:txBody>
          <a:bodyPr vert="horz" wrap="square" lIns="91440" tIns="45720" rIns="91440" bIns="45720" numCol="1" anchorCtr="0" compatLnSpc="1">
            <a:prstTxWarp prst="textNoShape">
              <a:avLst/>
            </a:prstTxWarp>
          </a:bodyPr>
          <a:lstStyle/>
          <a:p>
            <a:pPr eaLnBrk="1" hangingPunct="1"/>
            <a:r>
              <a:rPr lang="en-US" b="1" smtClean="0">
                <a:effectLst/>
              </a:rPr>
              <a:t>Integrating Covers on Your Farm</a:t>
            </a:r>
          </a:p>
        </p:txBody>
      </p:sp>
      <p:sp>
        <p:nvSpPr>
          <p:cNvPr id="18435" name="Content Placeholder 3"/>
          <p:cNvSpPr>
            <a:spLocks noGrp="1"/>
          </p:cNvSpPr>
          <p:nvPr>
            <p:ph idx="1"/>
          </p:nvPr>
        </p:nvSpPr>
        <p:spPr>
          <a:xfrm>
            <a:off x="381000" y="1447800"/>
            <a:ext cx="8553450" cy="4800600"/>
          </a:xfrm>
        </p:spPr>
        <p:txBody>
          <a:bodyPr/>
          <a:lstStyle/>
          <a:p>
            <a:pPr marL="595313" indent="-514350" eaLnBrk="1" hangingPunct="1">
              <a:buFont typeface="Gill Sans MT" pitchFamily="34" charset="0"/>
              <a:buAutoNum type="arabicPeriod"/>
            </a:pPr>
            <a:r>
              <a:rPr lang="en-US" smtClean="0"/>
              <a:t>Identify your objective</a:t>
            </a:r>
          </a:p>
          <a:p>
            <a:pPr marL="595313" indent="-514350" eaLnBrk="1" hangingPunct="1">
              <a:buFont typeface="Gill Sans MT" pitchFamily="34" charset="0"/>
              <a:buAutoNum type="arabicPeriod"/>
            </a:pPr>
            <a:r>
              <a:rPr lang="en-US" smtClean="0"/>
              <a:t>Identify the best place and time</a:t>
            </a:r>
          </a:p>
          <a:p>
            <a:pPr marL="595313" indent="-514350" eaLnBrk="1" hangingPunct="1">
              <a:buFont typeface="Gill Sans MT" pitchFamily="34" charset="0"/>
              <a:buAutoNum type="arabicPeriod"/>
            </a:pPr>
            <a:r>
              <a:rPr lang="en-US" smtClean="0"/>
              <a:t>Verify the equipment, labor, and environmental conditions will support a cover crop</a:t>
            </a:r>
          </a:p>
          <a:p>
            <a:pPr marL="595313" indent="-514350" eaLnBrk="1" hangingPunct="1">
              <a:buFont typeface="Gill Sans MT" pitchFamily="34" charset="0"/>
              <a:buAutoNum type="arabicPeriod"/>
            </a:pPr>
            <a:r>
              <a:rPr lang="en-US" smtClean="0"/>
              <a:t>Select the best species</a:t>
            </a:r>
          </a:p>
          <a:p>
            <a:pPr marL="595313" indent="-514350" eaLnBrk="1" hangingPunct="1">
              <a:buFont typeface="Gill Sans MT" pitchFamily="34" charset="0"/>
              <a:buAutoNum type="arabicPeriod"/>
            </a:pPr>
            <a:r>
              <a:rPr lang="en-US" smtClean="0"/>
              <a:t>Settle for the best available species</a:t>
            </a:r>
          </a:p>
          <a:p>
            <a:pPr marL="595313" indent="-514350" eaLnBrk="1" hangingPunct="1">
              <a:buFont typeface="Gill Sans MT" pitchFamily="34" charset="0"/>
              <a:buAutoNum type="arabicPeriod"/>
            </a:pPr>
            <a:r>
              <a:rPr lang="en-US" smtClean="0"/>
              <a:t>Build a rotation around cover crops</a:t>
            </a:r>
          </a:p>
          <a:p>
            <a:pPr marL="595313" indent="-514350" eaLnBrk="1" hangingPunct="1">
              <a:buFont typeface="Gill Sans MT" pitchFamily="34" charset="0"/>
              <a:buAutoNum type="arabicPeriod"/>
            </a:pPr>
            <a:endParaRPr lang="en-US" smtClean="0"/>
          </a:p>
        </p:txBody>
      </p:sp>
      <p:cxnSp>
        <p:nvCxnSpPr>
          <p:cNvPr id="3" name="Straight Connector 2"/>
          <p:cNvCxnSpPr/>
          <p:nvPr/>
        </p:nvCxnSpPr>
        <p:spPr>
          <a:xfrm>
            <a:off x="304800" y="1217613"/>
            <a:ext cx="8534400" cy="1587"/>
          </a:xfrm>
          <a:prstGeom prst="line">
            <a:avLst/>
          </a:prstGeom>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381000" y="1447800"/>
            <a:ext cx="8553450" cy="4800600"/>
          </a:xfrm>
        </p:spPr>
        <p:txBody>
          <a:bodyPr/>
          <a:lstStyle/>
          <a:p>
            <a:pPr algn="ctr" eaLnBrk="1" hangingPunct="1">
              <a:buFont typeface="Wingdings 2" pitchFamily="18" charset="2"/>
              <a:buNone/>
            </a:pPr>
            <a:r>
              <a:rPr lang="en-US" sz="4400" b="1" smtClean="0">
                <a:solidFill>
                  <a:schemeClr val="tx2"/>
                </a:solidFill>
              </a:rPr>
              <a:t>Identify your objective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228600" y="274638"/>
            <a:ext cx="8705850" cy="1143000"/>
          </a:xfrm>
        </p:spPr>
        <p:txBody>
          <a:bodyPr vert="horz" wrap="square" lIns="91440" tIns="45720" rIns="91440" bIns="45720" numCol="1" anchorCtr="0" compatLnSpc="1">
            <a:prstTxWarp prst="textNoShape">
              <a:avLst/>
            </a:prstTxWarp>
          </a:bodyPr>
          <a:lstStyle/>
          <a:p>
            <a:pPr algn="ctr" eaLnBrk="1" hangingPunct="1"/>
            <a:r>
              <a:rPr lang="en-US" b="1" smtClean="0">
                <a:effectLst/>
              </a:rPr>
              <a:t>Objective: Soil and Water Quality</a:t>
            </a:r>
          </a:p>
        </p:txBody>
      </p:sp>
      <p:cxnSp>
        <p:nvCxnSpPr>
          <p:cNvPr id="4" name="Straight Connector 3"/>
          <p:cNvCxnSpPr/>
          <p:nvPr/>
        </p:nvCxnSpPr>
        <p:spPr>
          <a:xfrm>
            <a:off x="304800" y="1295400"/>
            <a:ext cx="8534400" cy="1588"/>
          </a:xfrm>
          <a:prstGeom prst="line">
            <a:avLst/>
          </a:prstGeom>
        </p:spPr>
        <p:style>
          <a:lnRef idx="2">
            <a:schemeClr val="accent6"/>
          </a:lnRef>
          <a:fillRef idx="0">
            <a:schemeClr val="accent6"/>
          </a:fillRef>
          <a:effectRef idx="1">
            <a:schemeClr val="accent6"/>
          </a:effectRef>
          <a:fontRef idx="minor">
            <a:schemeClr val="tx1"/>
          </a:fontRef>
        </p:style>
      </p:cxnSp>
      <p:sp>
        <p:nvSpPr>
          <p:cNvPr id="20484" name="Rectangle 4"/>
          <p:cNvSpPr>
            <a:spLocks noGrp="1" noChangeArrowheads="1"/>
          </p:cNvSpPr>
          <p:nvPr>
            <p:ph sz="half" idx="1"/>
          </p:nvPr>
        </p:nvSpPr>
        <p:spPr>
          <a:xfrm>
            <a:off x="457200" y="1524000"/>
            <a:ext cx="4635500" cy="4664075"/>
          </a:xfrm>
        </p:spPr>
        <p:txBody>
          <a:bodyPr/>
          <a:lstStyle/>
          <a:p>
            <a:pPr eaLnBrk="1" hangingPunct="1">
              <a:lnSpc>
                <a:spcPct val="90000"/>
              </a:lnSpc>
            </a:pPr>
            <a:r>
              <a:rPr lang="en-US" smtClean="0"/>
              <a:t>Protect soil from water and wind erosion</a:t>
            </a:r>
          </a:p>
          <a:p>
            <a:pPr eaLnBrk="1" hangingPunct="1">
              <a:lnSpc>
                <a:spcPct val="90000"/>
              </a:lnSpc>
              <a:buFont typeface="Wingdings 2" pitchFamily="18" charset="2"/>
              <a:buNone/>
            </a:pPr>
            <a:r>
              <a:rPr lang="en-US" smtClean="0"/>
              <a:t>	</a:t>
            </a:r>
            <a:r>
              <a:rPr lang="en-US" sz="2000" smtClean="0"/>
              <a:t>(Van Doren et al., 1984)</a:t>
            </a:r>
          </a:p>
          <a:p>
            <a:pPr eaLnBrk="1" hangingPunct="1">
              <a:lnSpc>
                <a:spcPct val="90000"/>
              </a:lnSpc>
            </a:pPr>
            <a:r>
              <a:rPr lang="en-US" smtClean="0"/>
              <a:t>Add organic matter </a:t>
            </a:r>
          </a:p>
          <a:p>
            <a:pPr eaLnBrk="1" hangingPunct="1">
              <a:lnSpc>
                <a:spcPct val="90000"/>
              </a:lnSpc>
              <a:buFont typeface="Wingdings 2" pitchFamily="18" charset="2"/>
              <a:buNone/>
            </a:pPr>
            <a:r>
              <a:rPr lang="en-US" smtClean="0"/>
              <a:t>	to soil</a:t>
            </a:r>
          </a:p>
          <a:p>
            <a:pPr eaLnBrk="1" hangingPunct="1">
              <a:lnSpc>
                <a:spcPct val="90000"/>
              </a:lnSpc>
              <a:buFont typeface="Wingdings 2" pitchFamily="18" charset="2"/>
              <a:buNone/>
            </a:pPr>
            <a:r>
              <a:rPr lang="en-US" smtClean="0"/>
              <a:t>	</a:t>
            </a:r>
            <a:r>
              <a:rPr lang="en-US" sz="2000" smtClean="0"/>
              <a:t>(Wander et al., 1994; Doran et al., 1998)</a:t>
            </a:r>
          </a:p>
          <a:p>
            <a:pPr eaLnBrk="1" hangingPunct="1">
              <a:lnSpc>
                <a:spcPct val="90000"/>
              </a:lnSpc>
            </a:pPr>
            <a:r>
              <a:rPr lang="en-US" smtClean="0"/>
              <a:t>Improve soil structure and water infiltration</a:t>
            </a:r>
          </a:p>
          <a:p>
            <a:pPr eaLnBrk="1" hangingPunct="1">
              <a:lnSpc>
                <a:spcPct val="90000"/>
              </a:lnSpc>
              <a:buFont typeface="Wingdings 2" pitchFamily="18" charset="2"/>
              <a:buNone/>
            </a:pPr>
            <a:r>
              <a:rPr lang="en-US" smtClean="0"/>
              <a:t>	</a:t>
            </a:r>
            <a:r>
              <a:rPr lang="en-US" sz="2000" smtClean="0"/>
              <a:t>(Blevins et al., 1971)</a:t>
            </a:r>
          </a:p>
          <a:p>
            <a:pPr eaLnBrk="1" hangingPunct="1">
              <a:lnSpc>
                <a:spcPct val="90000"/>
              </a:lnSpc>
              <a:buFontTx/>
              <a:buNone/>
            </a:pPr>
            <a:endParaRPr lang="en-US" smtClean="0">
              <a:solidFill>
                <a:schemeClr val="bg1"/>
              </a:solidFill>
            </a:endParaRPr>
          </a:p>
        </p:txBody>
      </p:sp>
      <p:pic>
        <p:nvPicPr>
          <p:cNvPr id="20485" name="Picture 4"/>
          <p:cNvPicPr>
            <a:picLocks noGrp="1" noChangeAspect="1" noChangeArrowheads="1"/>
          </p:cNvPicPr>
          <p:nvPr>
            <p:ph sz="half" idx="2"/>
          </p:nvPr>
        </p:nvPicPr>
        <p:blipFill>
          <a:blip r:embed="rId3" cstate="print"/>
          <a:srcRect/>
          <a:stretch>
            <a:fillRect/>
          </a:stretch>
        </p:blipFill>
        <p:spPr>
          <a:xfrm>
            <a:off x="5105400" y="4495800"/>
            <a:ext cx="3657600" cy="1979613"/>
          </a:xfrm>
        </p:spPr>
      </p:pic>
      <p:pic>
        <p:nvPicPr>
          <p:cNvPr id="20486" name="Picture 5" descr="Soilwithoutcover_winderosio"/>
          <p:cNvPicPr>
            <a:picLocks noChangeAspect="1" noChangeArrowheads="1"/>
          </p:cNvPicPr>
          <p:nvPr/>
        </p:nvPicPr>
        <p:blipFill>
          <a:blip r:embed="rId4" cstate="print"/>
          <a:srcRect/>
          <a:stretch>
            <a:fillRect/>
          </a:stretch>
        </p:blipFill>
        <p:spPr bwMode="auto">
          <a:xfrm>
            <a:off x="5181600" y="1828800"/>
            <a:ext cx="3543300" cy="2362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304800" y="274638"/>
            <a:ext cx="8629650" cy="1143000"/>
          </a:xfrm>
        </p:spPr>
        <p:txBody>
          <a:bodyPr vert="horz" wrap="square" lIns="91440" tIns="45720" rIns="91440" bIns="45720" numCol="1" anchorCtr="0" compatLnSpc="1">
            <a:prstTxWarp prst="textNoShape">
              <a:avLst/>
            </a:prstTxWarp>
          </a:bodyPr>
          <a:lstStyle/>
          <a:p>
            <a:pPr algn="ctr" eaLnBrk="1" hangingPunct="1"/>
            <a:r>
              <a:rPr lang="en-US" b="1" smtClean="0">
                <a:effectLst/>
              </a:rPr>
              <a:t>Objective: Pest Suppression</a:t>
            </a:r>
          </a:p>
        </p:txBody>
      </p:sp>
      <p:cxnSp>
        <p:nvCxnSpPr>
          <p:cNvPr id="4" name="Straight Connector 3"/>
          <p:cNvCxnSpPr/>
          <p:nvPr/>
        </p:nvCxnSpPr>
        <p:spPr>
          <a:xfrm>
            <a:off x="304800" y="1295400"/>
            <a:ext cx="8534400" cy="1588"/>
          </a:xfrm>
          <a:prstGeom prst="line">
            <a:avLst/>
          </a:prstGeom>
        </p:spPr>
        <p:style>
          <a:lnRef idx="2">
            <a:schemeClr val="accent6"/>
          </a:lnRef>
          <a:fillRef idx="0">
            <a:schemeClr val="accent6"/>
          </a:fillRef>
          <a:effectRef idx="1">
            <a:schemeClr val="accent6"/>
          </a:effectRef>
          <a:fontRef idx="minor">
            <a:schemeClr val="tx1"/>
          </a:fontRef>
        </p:style>
      </p:cxnSp>
      <p:sp>
        <p:nvSpPr>
          <p:cNvPr id="21508" name="Rectangle 4"/>
          <p:cNvSpPr>
            <a:spLocks noGrp="1" noChangeArrowheads="1"/>
          </p:cNvSpPr>
          <p:nvPr>
            <p:ph idx="1"/>
          </p:nvPr>
        </p:nvSpPr>
        <p:spPr>
          <a:xfrm>
            <a:off x="228600" y="1447800"/>
            <a:ext cx="4267200" cy="4800600"/>
          </a:xfrm>
        </p:spPr>
        <p:txBody>
          <a:bodyPr/>
          <a:lstStyle/>
          <a:p>
            <a:pPr eaLnBrk="1" hangingPunct="1">
              <a:lnSpc>
                <a:spcPct val="90000"/>
              </a:lnSpc>
            </a:pPr>
            <a:r>
              <a:rPr lang="en-US" dirty="0" smtClean="0"/>
              <a:t>Suppress nematodes</a:t>
            </a:r>
          </a:p>
          <a:p>
            <a:pPr eaLnBrk="1" hangingPunct="1">
              <a:lnSpc>
                <a:spcPct val="90000"/>
              </a:lnSpc>
              <a:buFont typeface="Wingdings 2" pitchFamily="18" charset="2"/>
              <a:buNone/>
            </a:pPr>
            <a:r>
              <a:rPr lang="en-US" sz="2000" dirty="0" smtClean="0"/>
              <a:t>	(Gallaher and McSorley, 1993)</a:t>
            </a:r>
          </a:p>
          <a:p>
            <a:pPr eaLnBrk="1" hangingPunct="1">
              <a:lnSpc>
                <a:spcPct val="90000"/>
              </a:lnSpc>
            </a:pPr>
            <a:r>
              <a:rPr lang="en-US" dirty="0" smtClean="0"/>
              <a:t>Suppress weeds</a:t>
            </a:r>
          </a:p>
          <a:p>
            <a:pPr eaLnBrk="1" hangingPunct="1">
              <a:lnSpc>
                <a:spcPct val="90000"/>
              </a:lnSpc>
              <a:buFont typeface="Wingdings 2" pitchFamily="18" charset="2"/>
              <a:buNone/>
            </a:pPr>
            <a:r>
              <a:rPr lang="en-US" sz="2000" dirty="0" smtClean="0"/>
              <a:t>	(</a:t>
            </a:r>
            <a:r>
              <a:rPr lang="en-US" sz="2000" dirty="0" err="1" smtClean="0"/>
              <a:t>Liebman</a:t>
            </a:r>
            <a:r>
              <a:rPr lang="en-US" sz="2000" dirty="0" smtClean="0"/>
              <a:t> and </a:t>
            </a:r>
            <a:r>
              <a:rPr lang="en-US" sz="2000" dirty="0" err="1" smtClean="0"/>
              <a:t>Dyck</a:t>
            </a:r>
            <a:r>
              <a:rPr lang="en-US" sz="2000" dirty="0" smtClean="0"/>
              <a:t>, 1993;  </a:t>
            </a:r>
            <a:r>
              <a:rPr lang="en-US" sz="2000" dirty="0" err="1" smtClean="0"/>
              <a:t>Cardina</a:t>
            </a:r>
            <a:r>
              <a:rPr lang="en-US" sz="2000" dirty="0" smtClean="0"/>
              <a:t> et al., 2002)</a:t>
            </a:r>
          </a:p>
          <a:p>
            <a:pPr eaLnBrk="1" hangingPunct="1">
              <a:lnSpc>
                <a:spcPct val="90000"/>
              </a:lnSpc>
            </a:pPr>
            <a:r>
              <a:rPr lang="en-US" dirty="0" smtClean="0"/>
              <a:t>Attract beneficial organisms </a:t>
            </a:r>
          </a:p>
          <a:p>
            <a:pPr eaLnBrk="1" hangingPunct="1">
              <a:lnSpc>
                <a:spcPct val="90000"/>
              </a:lnSpc>
              <a:buFont typeface="Wingdings 2" pitchFamily="18" charset="2"/>
              <a:buNone/>
            </a:pPr>
            <a:r>
              <a:rPr lang="en-US" sz="2000" dirty="0" smtClean="0"/>
              <a:t>	(Landis et al., 2000;  </a:t>
            </a:r>
            <a:r>
              <a:rPr lang="en-US" sz="2000" dirty="0" err="1" smtClean="0"/>
              <a:t>Jacometti</a:t>
            </a:r>
            <a:r>
              <a:rPr lang="en-US" sz="2000" dirty="0" smtClean="0"/>
              <a:t> et al., 2007)</a:t>
            </a:r>
          </a:p>
          <a:p>
            <a:pPr eaLnBrk="1" hangingPunct="1">
              <a:lnSpc>
                <a:spcPct val="90000"/>
              </a:lnSpc>
              <a:buFont typeface="Wingdings 2" pitchFamily="18" charset="2"/>
              <a:buNone/>
            </a:pPr>
            <a:endParaRPr lang="en-US" sz="2000" dirty="0" smtClean="0"/>
          </a:p>
        </p:txBody>
      </p:sp>
      <p:pic>
        <p:nvPicPr>
          <p:cNvPr id="21509" name="Picture 8" descr="beetleLR"/>
          <p:cNvPicPr>
            <a:picLocks noChangeAspect="1" noChangeArrowheads="1"/>
          </p:cNvPicPr>
          <p:nvPr/>
        </p:nvPicPr>
        <p:blipFill>
          <a:blip r:embed="rId3" cstate="print">
            <a:lum bright="12000"/>
          </a:blip>
          <a:srcRect/>
          <a:stretch>
            <a:fillRect/>
          </a:stretch>
        </p:blipFill>
        <p:spPr bwMode="auto">
          <a:xfrm>
            <a:off x="5486400" y="4567238"/>
            <a:ext cx="3197225" cy="2138362"/>
          </a:xfrm>
          <a:prstGeom prst="rect">
            <a:avLst/>
          </a:prstGeom>
          <a:noFill/>
          <a:ln w="9525">
            <a:noFill/>
            <a:miter lim="800000"/>
            <a:headEnd/>
            <a:tailEnd/>
          </a:ln>
        </p:spPr>
      </p:pic>
      <p:sp>
        <p:nvSpPr>
          <p:cNvPr id="21510" name="Text Box 9"/>
          <p:cNvSpPr txBox="1">
            <a:spLocks noChangeArrowheads="1"/>
          </p:cNvSpPr>
          <p:nvPr/>
        </p:nvSpPr>
        <p:spPr bwMode="auto">
          <a:xfrm>
            <a:off x="2286000" y="6019800"/>
            <a:ext cx="3003550" cy="646331"/>
          </a:xfrm>
          <a:prstGeom prst="rect">
            <a:avLst/>
          </a:prstGeom>
          <a:noFill/>
          <a:ln w="9525">
            <a:noFill/>
            <a:miter lim="800000"/>
            <a:headEnd/>
            <a:tailEnd/>
          </a:ln>
        </p:spPr>
        <p:txBody>
          <a:bodyPr>
            <a:spAutoFit/>
          </a:bodyPr>
          <a:lstStyle/>
          <a:p>
            <a:pPr algn="r"/>
            <a:r>
              <a:rPr lang="en-US" dirty="0" smtClean="0">
                <a:latin typeface="Gill Sans MT" pitchFamily="34" charset="0"/>
              </a:rPr>
              <a:t>Tiger beetle (</a:t>
            </a:r>
            <a:r>
              <a:rPr lang="en-US" dirty="0" err="1" smtClean="0">
                <a:latin typeface="Gill Sans MT" pitchFamily="34" charset="0"/>
              </a:rPr>
              <a:t>Cicindelidae</a:t>
            </a:r>
            <a:r>
              <a:rPr lang="en-US" dirty="0" smtClean="0">
                <a:latin typeface="Gill Sans MT" pitchFamily="34" charset="0"/>
              </a:rPr>
              <a:t>) </a:t>
            </a:r>
            <a:r>
              <a:rPr lang="en-US" dirty="0">
                <a:latin typeface="Gill Sans MT" pitchFamily="34" charset="0"/>
              </a:rPr>
              <a:t>(</a:t>
            </a:r>
            <a:r>
              <a:rPr lang="en-US" dirty="0" err="1">
                <a:latin typeface="Gill Sans MT" pitchFamily="34" charset="0"/>
              </a:rPr>
              <a:t>McEuwan</a:t>
            </a:r>
            <a:r>
              <a:rPr lang="en-US" dirty="0">
                <a:latin typeface="Gill Sans MT" pitchFamily="34" charset="0"/>
              </a:rPr>
              <a:t>)</a:t>
            </a:r>
          </a:p>
        </p:txBody>
      </p:sp>
      <p:pic>
        <p:nvPicPr>
          <p:cNvPr id="21511" name="Picture 15" descr="649131109"/>
          <p:cNvPicPr>
            <a:picLocks noChangeAspect="1" noChangeArrowheads="1"/>
          </p:cNvPicPr>
          <p:nvPr/>
        </p:nvPicPr>
        <p:blipFill>
          <a:blip r:embed="rId4" cstate="print"/>
          <a:srcRect/>
          <a:stretch>
            <a:fillRect/>
          </a:stretch>
        </p:blipFill>
        <p:spPr bwMode="auto">
          <a:xfrm>
            <a:off x="5486400" y="2800350"/>
            <a:ext cx="2586038" cy="1695450"/>
          </a:xfrm>
          <a:prstGeom prst="rect">
            <a:avLst/>
          </a:prstGeom>
          <a:noFill/>
          <a:ln w="9525">
            <a:noFill/>
            <a:miter lim="800000"/>
            <a:headEnd/>
            <a:tailEnd/>
          </a:ln>
        </p:spPr>
      </p:pic>
      <p:pic>
        <p:nvPicPr>
          <p:cNvPr id="21512" name="Picture 5" descr="Root-knot nematode"/>
          <p:cNvPicPr>
            <a:picLocks noChangeAspect="1" noChangeArrowheads="1"/>
          </p:cNvPicPr>
          <p:nvPr/>
        </p:nvPicPr>
        <p:blipFill>
          <a:blip r:embed="rId5" cstate="print"/>
          <a:srcRect/>
          <a:stretch>
            <a:fillRect/>
          </a:stretch>
        </p:blipFill>
        <p:spPr bwMode="auto">
          <a:xfrm>
            <a:off x="5486400" y="1447800"/>
            <a:ext cx="1752600" cy="1252538"/>
          </a:xfrm>
          <a:prstGeom prst="rect">
            <a:avLst/>
          </a:prstGeom>
          <a:noFill/>
          <a:ln w="9525">
            <a:noFill/>
            <a:miter lim="800000"/>
            <a:headEnd/>
            <a:tailEnd/>
          </a:ln>
        </p:spPr>
      </p:pic>
      <p:sp>
        <p:nvSpPr>
          <p:cNvPr id="21513" name="TextBox 9"/>
          <p:cNvSpPr txBox="1">
            <a:spLocks noChangeArrowheads="1"/>
          </p:cNvSpPr>
          <p:nvPr/>
        </p:nvSpPr>
        <p:spPr bwMode="auto">
          <a:xfrm>
            <a:off x="7391400" y="1524000"/>
            <a:ext cx="1219200" cy="646113"/>
          </a:xfrm>
          <a:prstGeom prst="rect">
            <a:avLst/>
          </a:prstGeom>
          <a:noFill/>
          <a:ln w="9525">
            <a:noFill/>
            <a:miter lim="800000"/>
            <a:headEnd/>
            <a:tailEnd/>
          </a:ln>
        </p:spPr>
        <p:txBody>
          <a:bodyPr>
            <a:spAutoFit/>
          </a:bodyPr>
          <a:lstStyle/>
          <a:p>
            <a:r>
              <a:rPr lang="en-US">
                <a:latin typeface="Gill Sans MT" pitchFamily="34" charset="0"/>
              </a:rPr>
              <a:t>Root-knot nematode</a:t>
            </a:r>
          </a:p>
        </p:txBody>
      </p:sp>
      <p:sp>
        <p:nvSpPr>
          <p:cNvPr id="21514" name="TextBox 10"/>
          <p:cNvSpPr txBox="1">
            <a:spLocks noChangeArrowheads="1"/>
          </p:cNvSpPr>
          <p:nvPr/>
        </p:nvSpPr>
        <p:spPr bwMode="auto">
          <a:xfrm>
            <a:off x="8229600" y="2895600"/>
            <a:ext cx="762000" cy="646113"/>
          </a:xfrm>
          <a:prstGeom prst="rect">
            <a:avLst/>
          </a:prstGeom>
          <a:noFill/>
          <a:ln w="9525">
            <a:noFill/>
            <a:miter lim="800000"/>
            <a:headEnd/>
            <a:tailEnd/>
          </a:ln>
        </p:spPr>
        <p:txBody>
          <a:bodyPr>
            <a:spAutoFit/>
          </a:bodyPr>
          <a:lstStyle/>
          <a:p>
            <a:r>
              <a:rPr lang="en-US">
                <a:latin typeface="Gill Sans MT" pitchFamily="34" charset="0"/>
              </a:rPr>
              <a:t>FL Pusley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title"/>
          </p:nvPr>
        </p:nvSpPr>
        <p:spPr>
          <a:xfrm>
            <a:off x="381000" y="228600"/>
            <a:ext cx="8458200" cy="1143000"/>
          </a:xfrm>
        </p:spPr>
        <p:txBody>
          <a:bodyPr>
            <a:normAutofit fontScale="90000"/>
          </a:bodyPr>
          <a:lstStyle/>
          <a:p>
            <a:pPr eaLnBrk="1" fontAlgn="auto" hangingPunct="1">
              <a:spcAft>
                <a:spcPts val="0"/>
              </a:spcAft>
              <a:defRPr/>
            </a:pPr>
            <a:r>
              <a:rPr lang="en-US" b="1" dirty="0">
                <a:solidFill>
                  <a:srgbClr val="000066"/>
                </a:solidFill>
                <a:effectLst/>
                <a:latin typeface="Arial" pitchFamily="34" charset="0"/>
                <a:cs typeface="Arial" pitchFamily="34" charset="0"/>
              </a:rPr>
              <a:t>Mechanisms of Pest Suppression</a:t>
            </a:r>
          </a:p>
        </p:txBody>
      </p:sp>
      <p:sp>
        <p:nvSpPr>
          <p:cNvPr id="22531" name="Rectangle 5"/>
          <p:cNvSpPr>
            <a:spLocks noGrp="1" noChangeArrowheads="1"/>
          </p:cNvSpPr>
          <p:nvPr>
            <p:ph type="body" sz="half" idx="2"/>
          </p:nvPr>
        </p:nvSpPr>
        <p:spPr>
          <a:xfrm>
            <a:off x="3581400" y="1524000"/>
            <a:ext cx="5334000" cy="5181600"/>
          </a:xfrm>
        </p:spPr>
        <p:txBody>
          <a:bodyPr/>
          <a:lstStyle/>
          <a:p>
            <a:pPr lvl="1" eaLnBrk="1" hangingPunct="1">
              <a:lnSpc>
                <a:spcPct val="90000"/>
              </a:lnSpc>
            </a:pPr>
            <a:r>
              <a:rPr lang="en-US" smtClean="0"/>
              <a:t>Attraction of beneficial predators and parasites</a:t>
            </a:r>
          </a:p>
          <a:p>
            <a:pPr lvl="1" eaLnBrk="1" hangingPunct="1">
              <a:lnSpc>
                <a:spcPct val="90000"/>
              </a:lnSpc>
            </a:pPr>
            <a:r>
              <a:rPr lang="en-US" smtClean="0"/>
              <a:t>Preemptive use of resources</a:t>
            </a:r>
          </a:p>
          <a:p>
            <a:pPr lvl="2" eaLnBrk="1" hangingPunct="1">
              <a:lnSpc>
                <a:spcPct val="90000"/>
              </a:lnSpc>
            </a:pPr>
            <a:r>
              <a:rPr lang="en-US" sz="2500" smtClean="0"/>
              <a:t>Sunlight</a:t>
            </a:r>
          </a:p>
          <a:p>
            <a:pPr lvl="2" eaLnBrk="1" hangingPunct="1">
              <a:lnSpc>
                <a:spcPct val="90000"/>
              </a:lnSpc>
            </a:pPr>
            <a:r>
              <a:rPr lang="en-US" sz="2500" smtClean="0"/>
              <a:t>Nutrients</a:t>
            </a:r>
          </a:p>
          <a:p>
            <a:pPr lvl="2" eaLnBrk="1" hangingPunct="1">
              <a:lnSpc>
                <a:spcPct val="90000"/>
              </a:lnSpc>
            </a:pPr>
            <a:r>
              <a:rPr lang="en-US" sz="2500" smtClean="0"/>
              <a:t>Water</a:t>
            </a:r>
          </a:p>
          <a:p>
            <a:pPr lvl="1" eaLnBrk="1" hangingPunct="1">
              <a:lnSpc>
                <a:spcPct val="90000"/>
              </a:lnSpc>
            </a:pPr>
            <a:r>
              <a:rPr lang="en-US" smtClean="0"/>
              <a:t>Allelopathy (plant toxins)</a:t>
            </a:r>
          </a:p>
          <a:p>
            <a:pPr lvl="2" eaLnBrk="1" hangingPunct="1">
              <a:lnSpc>
                <a:spcPct val="90000"/>
              </a:lnSpc>
            </a:pPr>
            <a:r>
              <a:rPr lang="en-US" sz="2500" smtClean="0"/>
              <a:t>Terpenoids</a:t>
            </a:r>
          </a:p>
          <a:p>
            <a:pPr lvl="2" eaLnBrk="1" hangingPunct="1">
              <a:lnSpc>
                <a:spcPct val="90000"/>
              </a:lnSpc>
            </a:pPr>
            <a:r>
              <a:rPr lang="en-US" sz="2500" smtClean="0"/>
              <a:t>Phenols</a:t>
            </a:r>
          </a:p>
          <a:p>
            <a:pPr lvl="2" eaLnBrk="1" hangingPunct="1">
              <a:lnSpc>
                <a:spcPct val="90000"/>
              </a:lnSpc>
            </a:pPr>
            <a:r>
              <a:rPr lang="en-US" sz="2500" smtClean="0"/>
              <a:t>Alkaloids</a:t>
            </a:r>
          </a:p>
          <a:p>
            <a:pPr lvl="1" eaLnBrk="1" hangingPunct="1">
              <a:lnSpc>
                <a:spcPct val="90000"/>
              </a:lnSpc>
            </a:pPr>
            <a:endParaRPr lang="en-US" u="sng" smtClean="0"/>
          </a:p>
          <a:p>
            <a:pPr lvl="1" eaLnBrk="1" hangingPunct="1">
              <a:lnSpc>
                <a:spcPct val="90000"/>
              </a:lnSpc>
              <a:buFont typeface="Verdana" pitchFamily="34" charset="0"/>
              <a:buNone/>
            </a:pPr>
            <a:endParaRPr lang="en-US" smtClean="0"/>
          </a:p>
        </p:txBody>
      </p:sp>
      <p:cxnSp>
        <p:nvCxnSpPr>
          <p:cNvPr id="7" name="Straight Connector 6"/>
          <p:cNvCxnSpPr/>
          <p:nvPr/>
        </p:nvCxnSpPr>
        <p:spPr>
          <a:xfrm>
            <a:off x="304800" y="1295400"/>
            <a:ext cx="8534400" cy="1588"/>
          </a:xfrm>
          <a:prstGeom prst="line">
            <a:avLst/>
          </a:prstGeom>
        </p:spPr>
        <p:style>
          <a:lnRef idx="2">
            <a:schemeClr val="accent6"/>
          </a:lnRef>
          <a:fillRef idx="0">
            <a:schemeClr val="accent6"/>
          </a:fillRef>
          <a:effectRef idx="1">
            <a:schemeClr val="accent6"/>
          </a:effectRef>
          <a:fontRef idx="minor">
            <a:schemeClr val="tx1"/>
          </a:fontRef>
        </p:style>
      </p:cxnSp>
      <p:pic>
        <p:nvPicPr>
          <p:cNvPr id="22533" name="Picture 10"/>
          <p:cNvPicPr>
            <a:picLocks noChangeAspect="1" noChangeArrowheads="1"/>
          </p:cNvPicPr>
          <p:nvPr/>
        </p:nvPicPr>
        <p:blipFill>
          <a:blip r:embed="rId3" cstate="print"/>
          <a:srcRect/>
          <a:stretch>
            <a:fillRect/>
          </a:stretch>
        </p:blipFill>
        <p:spPr bwMode="auto">
          <a:xfrm>
            <a:off x="304800" y="1447800"/>
            <a:ext cx="3149600" cy="2362200"/>
          </a:xfrm>
          <a:prstGeom prst="rect">
            <a:avLst/>
          </a:prstGeom>
          <a:noFill/>
          <a:ln w="9525">
            <a:noFill/>
            <a:miter lim="800000"/>
            <a:headEnd type="none" w="sm" len="sm"/>
            <a:tailEnd type="none" w="sm" len="sm"/>
          </a:ln>
        </p:spPr>
      </p:pic>
      <p:pic>
        <p:nvPicPr>
          <p:cNvPr id="22534" name="Picture 11"/>
          <p:cNvPicPr>
            <a:picLocks noChangeAspect="1" noChangeArrowheads="1"/>
          </p:cNvPicPr>
          <p:nvPr/>
        </p:nvPicPr>
        <p:blipFill>
          <a:blip r:embed="rId4" cstate="print"/>
          <a:srcRect/>
          <a:stretch>
            <a:fillRect/>
          </a:stretch>
        </p:blipFill>
        <p:spPr bwMode="auto">
          <a:xfrm>
            <a:off x="762000" y="3886200"/>
            <a:ext cx="2438400" cy="2389188"/>
          </a:xfrm>
          <a:prstGeom prst="rect">
            <a:avLst/>
          </a:prstGeom>
          <a:noFill/>
          <a:ln w="9525">
            <a:noFill/>
            <a:miter lim="800000"/>
            <a:headEnd type="none" w="sm" len="sm"/>
            <a:tailEnd type="none" w="sm" len="sm"/>
          </a:ln>
        </p:spPr>
      </p:pic>
      <p:sp>
        <p:nvSpPr>
          <p:cNvPr id="22535" name="TextBox 9"/>
          <p:cNvSpPr txBox="1">
            <a:spLocks noChangeArrowheads="1"/>
          </p:cNvSpPr>
          <p:nvPr/>
        </p:nvSpPr>
        <p:spPr bwMode="auto">
          <a:xfrm>
            <a:off x="304800" y="6248400"/>
            <a:ext cx="3352800" cy="523875"/>
          </a:xfrm>
          <a:prstGeom prst="rect">
            <a:avLst/>
          </a:prstGeom>
          <a:noFill/>
          <a:ln w="9525">
            <a:noFill/>
            <a:miter lim="800000"/>
            <a:headEnd/>
            <a:tailEnd/>
          </a:ln>
        </p:spPr>
        <p:txBody>
          <a:bodyPr>
            <a:spAutoFit/>
          </a:bodyPr>
          <a:lstStyle/>
          <a:p>
            <a:pPr algn="ctr"/>
            <a:r>
              <a:rPr lang="en-US" sz="1400">
                <a:latin typeface="Gill Sans MT" pitchFamily="34" charset="0"/>
              </a:rPr>
              <a:t>Photos by Debbie Roos, </a:t>
            </a:r>
          </a:p>
          <a:p>
            <a:pPr algn="ctr"/>
            <a:r>
              <a:rPr lang="en-US" sz="1400">
                <a:latin typeface="Gill Sans MT" pitchFamily="34" charset="0"/>
              </a:rPr>
              <a:t>Chatham County Extension, NC</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838200" y="304800"/>
            <a:ext cx="7497763" cy="1143000"/>
          </a:xfrm>
        </p:spPr>
        <p:txBody>
          <a:bodyPr vert="horz" wrap="square" lIns="91440" tIns="45720" rIns="91440" bIns="45720" numCol="1" anchorCtr="0" compatLnSpc="1">
            <a:prstTxWarp prst="textNoShape">
              <a:avLst/>
            </a:prstTxWarp>
          </a:bodyPr>
          <a:lstStyle/>
          <a:p>
            <a:pPr algn="ctr" eaLnBrk="1" hangingPunct="1"/>
            <a:r>
              <a:rPr lang="en-US" b="1" smtClean="0">
                <a:effectLst/>
              </a:rPr>
              <a:t>Objective: Nutrient Cycling</a:t>
            </a:r>
          </a:p>
        </p:txBody>
      </p:sp>
      <p:sp>
        <p:nvSpPr>
          <p:cNvPr id="23555" name="Content Placeholder 2"/>
          <p:cNvSpPr>
            <a:spLocks noGrp="1"/>
          </p:cNvSpPr>
          <p:nvPr>
            <p:ph sz="half" idx="1"/>
          </p:nvPr>
        </p:nvSpPr>
        <p:spPr>
          <a:xfrm>
            <a:off x="228600" y="1524000"/>
            <a:ext cx="2743200" cy="4664075"/>
          </a:xfrm>
        </p:spPr>
        <p:txBody>
          <a:bodyPr/>
          <a:lstStyle/>
          <a:p>
            <a:pPr eaLnBrk="1" hangingPunct="1"/>
            <a:r>
              <a:rPr lang="en-US" smtClean="0"/>
              <a:t>Add or conserve nitrogen</a:t>
            </a:r>
          </a:p>
          <a:p>
            <a:pPr eaLnBrk="1" hangingPunct="1">
              <a:buFont typeface="Wingdings 2" pitchFamily="18" charset="2"/>
              <a:buNone/>
            </a:pPr>
            <a:r>
              <a:rPr lang="en-US" sz="2000" smtClean="0"/>
              <a:t>	(Wagger, 1989; Shipley et al., 1992;  Snapp, 2001)</a:t>
            </a:r>
          </a:p>
          <a:p>
            <a:pPr eaLnBrk="1" hangingPunct="1">
              <a:buFont typeface="Wingdings 2" pitchFamily="18" charset="2"/>
              <a:buNone/>
            </a:pPr>
            <a:endParaRPr lang="en-US" sz="2000" smtClean="0"/>
          </a:p>
          <a:p>
            <a:pPr eaLnBrk="1" hangingPunct="1"/>
            <a:endParaRPr lang="en-US" smtClean="0"/>
          </a:p>
        </p:txBody>
      </p:sp>
      <p:pic>
        <p:nvPicPr>
          <p:cNvPr id="23556" name="Content Placeholder 11" descr="IMG_5549.jpg"/>
          <p:cNvPicPr>
            <a:picLocks noGrp="1" noChangeAspect="1"/>
          </p:cNvPicPr>
          <p:nvPr>
            <p:ph sz="half" idx="2"/>
          </p:nvPr>
        </p:nvPicPr>
        <p:blipFill>
          <a:blip r:embed="rId3" cstate="print"/>
          <a:srcRect/>
          <a:stretch>
            <a:fillRect/>
          </a:stretch>
        </p:blipFill>
        <p:spPr>
          <a:xfrm>
            <a:off x="2971800" y="2336800"/>
            <a:ext cx="2438400" cy="3657600"/>
          </a:xfrm>
        </p:spPr>
      </p:pic>
      <p:cxnSp>
        <p:nvCxnSpPr>
          <p:cNvPr id="4" name="Straight Connector 3"/>
          <p:cNvCxnSpPr/>
          <p:nvPr/>
        </p:nvCxnSpPr>
        <p:spPr>
          <a:xfrm>
            <a:off x="304800" y="1295400"/>
            <a:ext cx="8534400" cy="1588"/>
          </a:xfrm>
          <a:prstGeom prst="line">
            <a:avLst/>
          </a:prstGeom>
        </p:spPr>
        <p:style>
          <a:lnRef idx="2">
            <a:schemeClr val="accent6"/>
          </a:lnRef>
          <a:fillRef idx="0">
            <a:schemeClr val="accent6"/>
          </a:fillRef>
          <a:effectRef idx="1">
            <a:schemeClr val="accent6"/>
          </a:effectRef>
          <a:fontRef idx="minor">
            <a:schemeClr val="tx1"/>
          </a:fontRef>
        </p:style>
      </p:cxnSp>
      <p:pic>
        <p:nvPicPr>
          <p:cNvPr id="23558" name="Picture 7" descr="Organic Field Citra 046"/>
          <p:cNvPicPr>
            <a:picLocks noChangeAspect="1" noChangeArrowheads="1"/>
          </p:cNvPicPr>
          <p:nvPr/>
        </p:nvPicPr>
        <p:blipFill>
          <a:blip r:embed="rId4" cstate="print"/>
          <a:srcRect/>
          <a:stretch>
            <a:fillRect/>
          </a:stretch>
        </p:blipFill>
        <p:spPr bwMode="auto">
          <a:xfrm>
            <a:off x="5638800" y="1524000"/>
            <a:ext cx="2979738" cy="4470400"/>
          </a:xfrm>
          <a:prstGeom prst="rect">
            <a:avLst/>
          </a:prstGeom>
          <a:noFill/>
          <a:ln w="9525">
            <a:noFill/>
            <a:miter lim="800000"/>
            <a:headEnd/>
            <a:tailEnd/>
          </a:ln>
        </p:spPr>
      </p:pic>
      <p:sp>
        <p:nvSpPr>
          <p:cNvPr id="23559" name="Text Box 12"/>
          <p:cNvSpPr txBox="1">
            <a:spLocks noChangeArrowheads="1"/>
          </p:cNvSpPr>
          <p:nvPr/>
        </p:nvSpPr>
        <p:spPr bwMode="auto">
          <a:xfrm>
            <a:off x="304800" y="6372225"/>
            <a:ext cx="2400300" cy="369888"/>
          </a:xfrm>
          <a:prstGeom prst="rect">
            <a:avLst/>
          </a:prstGeom>
          <a:noFill/>
          <a:ln w="9525">
            <a:noFill/>
            <a:miter lim="800000"/>
            <a:headEnd/>
            <a:tailEnd/>
          </a:ln>
        </p:spPr>
        <p:txBody>
          <a:bodyPr>
            <a:spAutoFit/>
          </a:bodyPr>
          <a:lstStyle/>
          <a:p>
            <a:pPr algn="ctr">
              <a:spcBef>
                <a:spcPct val="50000"/>
              </a:spcBef>
            </a:pPr>
            <a:r>
              <a:rPr lang="en-US">
                <a:latin typeface="Gill Sans MT" pitchFamily="34" charset="0"/>
              </a:rPr>
              <a:t>Rhizobia nodules</a:t>
            </a:r>
          </a:p>
        </p:txBody>
      </p:sp>
      <p:pic>
        <p:nvPicPr>
          <p:cNvPr id="23560" name="Picture 2" descr="C:\My Documents\UFl\PHOTOS\eOrganic_Photos\eOrganic_formatted4web\Images2UploadNOV08\SunnhempNodulescloseweb.jpg"/>
          <p:cNvPicPr>
            <a:picLocks noChangeAspect="1" noChangeArrowheads="1"/>
          </p:cNvPicPr>
          <p:nvPr/>
        </p:nvPicPr>
        <p:blipFill>
          <a:blip r:embed="rId5" cstate="print"/>
          <a:srcRect/>
          <a:stretch>
            <a:fillRect/>
          </a:stretch>
        </p:blipFill>
        <p:spPr bwMode="auto">
          <a:xfrm>
            <a:off x="457200" y="4089400"/>
            <a:ext cx="2268538" cy="1905000"/>
          </a:xfrm>
          <a:prstGeom prst="rect">
            <a:avLst/>
          </a:prstGeom>
          <a:noFill/>
          <a:ln w="9525">
            <a:noFill/>
            <a:miter lim="800000"/>
            <a:headEnd/>
            <a:tailEnd/>
          </a:ln>
        </p:spPr>
      </p:pic>
      <p:sp>
        <p:nvSpPr>
          <p:cNvPr id="23561" name="Text Box 12"/>
          <p:cNvSpPr txBox="1">
            <a:spLocks noChangeArrowheads="1"/>
          </p:cNvSpPr>
          <p:nvPr/>
        </p:nvSpPr>
        <p:spPr bwMode="auto">
          <a:xfrm>
            <a:off x="5562600" y="6096000"/>
            <a:ext cx="3276600" cy="646113"/>
          </a:xfrm>
          <a:prstGeom prst="rect">
            <a:avLst/>
          </a:prstGeom>
          <a:noFill/>
          <a:ln w="9525">
            <a:noFill/>
            <a:miter lim="800000"/>
            <a:headEnd/>
            <a:tailEnd/>
          </a:ln>
        </p:spPr>
        <p:txBody>
          <a:bodyPr>
            <a:spAutoFit/>
          </a:bodyPr>
          <a:lstStyle/>
          <a:p>
            <a:pPr algn="ctr">
              <a:spcBef>
                <a:spcPct val="50000"/>
              </a:spcBef>
            </a:pPr>
            <a:r>
              <a:rPr lang="en-US">
                <a:latin typeface="Gill Sans MT" pitchFamily="34" charset="0"/>
              </a:rPr>
              <a:t>Deep-rooted cereals use nutrients in lower soil horizons</a:t>
            </a:r>
          </a:p>
        </p:txBody>
      </p:sp>
      <p:sp>
        <p:nvSpPr>
          <p:cNvPr id="23562" name="TextBox 9"/>
          <p:cNvSpPr txBox="1">
            <a:spLocks noChangeArrowheads="1"/>
          </p:cNvSpPr>
          <p:nvPr/>
        </p:nvSpPr>
        <p:spPr bwMode="auto">
          <a:xfrm>
            <a:off x="3048000" y="6096000"/>
            <a:ext cx="2438400" cy="646113"/>
          </a:xfrm>
          <a:prstGeom prst="rect">
            <a:avLst/>
          </a:prstGeom>
          <a:noFill/>
          <a:ln w="9525">
            <a:noFill/>
            <a:miter lim="800000"/>
            <a:headEnd/>
            <a:tailEnd/>
          </a:ln>
        </p:spPr>
        <p:txBody>
          <a:bodyPr>
            <a:spAutoFit/>
          </a:bodyPr>
          <a:lstStyle/>
          <a:p>
            <a:r>
              <a:rPr lang="en-US">
                <a:latin typeface="Gill Sans MT" pitchFamily="34" charset="0"/>
              </a:rPr>
              <a:t>Sunn hemp – a tropical legume</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2733</TotalTime>
  <Words>2934</Words>
  <Application>Microsoft Office PowerPoint</Application>
  <PresentationFormat>On-screen Show (4:3)</PresentationFormat>
  <Paragraphs>402</Paragraphs>
  <Slides>38</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Gill Sans MT</vt:lpstr>
      <vt:lpstr>Wingdings 2</vt:lpstr>
      <vt:lpstr>Verdana</vt:lpstr>
      <vt:lpstr>Calibri</vt:lpstr>
      <vt:lpstr>Palatino Linotype</vt:lpstr>
      <vt:lpstr>Times New Roman</vt:lpstr>
      <vt:lpstr>Wingdings</vt:lpstr>
      <vt:lpstr>Solstice</vt:lpstr>
      <vt:lpstr>Integrating Cover Crops in Florida Vegetable Production Systems</vt:lpstr>
      <vt:lpstr>Cover Crops on the Farm</vt:lpstr>
      <vt:lpstr>Cover Crop Overview</vt:lpstr>
      <vt:lpstr>Integrating Covers on Your Farm</vt:lpstr>
      <vt:lpstr>Slide 5</vt:lpstr>
      <vt:lpstr>Objective: Soil and Water Quality</vt:lpstr>
      <vt:lpstr>Objective: Pest Suppression</vt:lpstr>
      <vt:lpstr>Mechanisms of Pest Suppression</vt:lpstr>
      <vt:lpstr>Objective: Nutrient Cycling</vt:lpstr>
      <vt:lpstr>Rhizobium sp. on clover</vt:lpstr>
      <vt:lpstr>How to Estimate N from Cover Crops</vt:lpstr>
      <vt:lpstr>Cover Crops Retain N in the Soil</vt:lpstr>
      <vt:lpstr>Slide 13</vt:lpstr>
      <vt:lpstr>Cover Crop Dry Wt, C:N and N, 2007</vt:lpstr>
      <vt:lpstr>Objective: Increased Yield/Net $</vt:lpstr>
      <vt:lpstr>Ecosystem Services Research</vt:lpstr>
      <vt:lpstr>Slide 17</vt:lpstr>
      <vt:lpstr>Cover Crops in Florida Vegetables</vt:lpstr>
      <vt:lpstr>Living Mulches</vt:lpstr>
      <vt:lpstr>Reduced Tillage</vt:lpstr>
      <vt:lpstr>Slide 21</vt:lpstr>
      <vt:lpstr>Costs: Increased Direct and Seasonal Costs</vt:lpstr>
      <vt:lpstr>Costs: Potential for Reduced Income</vt:lpstr>
      <vt:lpstr>Costs: Slow Soil Warming</vt:lpstr>
      <vt:lpstr>Timing of N mineralization from soil organic matter,  cover crop residue, and organic fertilizer relative to crop demand.</vt:lpstr>
      <vt:lpstr>Other Costs of Cover Crops</vt:lpstr>
      <vt:lpstr>Slide 27</vt:lpstr>
      <vt:lpstr>Monocultures</vt:lpstr>
      <vt:lpstr>Polycultures</vt:lpstr>
      <vt:lpstr>Species Selection – Germplasm</vt:lpstr>
      <vt:lpstr>Selecting the best species is important!</vt:lpstr>
      <vt:lpstr>Species Selection – Benefits are Cultivar-Specific</vt:lpstr>
      <vt:lpstr>Nematode suppression by cowpea cultivars</vt:lpstr>
      <vt:lpstr>Slide 34</vt:lpstr>
      <vt:lpstr>Slide 35</vt:lpstr>
      <vt:lpstr>Cover Crops on eXtension</vt:lpstr>
      <vt:lpstr>Additional Resources</vt:lpstr>
      <vt:lpstr>Slide 38</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Organic and Sustainable Research and Extension at UF </dc:title>
  <dc:creator>Treadwell,Danielle D</dc:creator>
  <cp:lastModifiedBy>Danielle</cp:lastModifiedBy>
  <cp:revision>300</cp:revision>
  <dcterms:created xsi:type="dcterms:W3CDTF">2008-09-09T20:43:42Z</dcterms:created>
  <dcterms:modified xsi:type="dcterms:W3CDTF">2010-09-16T15:52:14Z</dcterms:modified>
</cp:coreProperties>
</file>