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70" r:id="rId14"/>
    <p:sldId id="267" r:id="rId15"/>
    <p:sldId id="268"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5838" autoAdjust="0"/>
  </p:normalViewPr>
  <p:slideViewPr>
    <p:cSldViewPr>
      <p:cViewPr varScale="1">
        <p:scale>
          <a:sx n="74" d="100"/>
          <a:sy n="74" d="100"/>
        </p:scale>
        <p:origin x="-43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836C527-44D6-4CDA-BFB6-4B61731838E2}" type="datetimeFigureOut">
              <a:rPr lang="en-US" smtClean="0"/>
              <a:pPr/>
              <a:t>4/10/2009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5F31990-ECE3-48BC-8053-171568AC605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F033A97-5F86-4BAD-88A5-0122A90E9EF5}" type="datetimeFigureOut">
              <a:rPr lang="en-US" smtClean="0"/>
              <a:pPr/>
              <a:t>4/10/2009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37FF8BE-C65E-4033-8D33-08A2FC22BBE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Summary of work conducted at UF/IFAS North Florida Research</a:t>
            </a:r>
            <a:r>
              <a:rPr lang="en-US" baseline="0" dirty="0" smtClean="0"/>
              <a:t> and Education Center – Suwannee Valley near Live Oak, Florida.</a:t>
            </a:r>
            <a:endParaRPr lang="en-US" dirty="0"/>
          </a:p>
        </p:txBody>
      </p:sp>
      <p:sp>
        <p:nvSpPr>
          <p:cNvPr id="4" name="Slide Number Placeholder 3"/>
          <p:cNvSpPr>
            <a:spLocks noGrp="1"/>
          </p:cNvSpPr>
          <p:nvPr>
            <p:ph type="sldNum" sz="quarter" idx="10"/>
          </p:nvPr>
        </p:nvSpPr>
        <p:spPr/>
        <p:txBody>
          <a:bodyPr/>
          <a:lstStyle/>
          <a:p>
            <a:fld id="{637FF8BE-C65E-4033-8D33-08A2FC22BBE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Lots</a:t>
            </a:r>
            <a:r>
              <a:rPr lang="en-US" baseline="0" dirty="0" smtClean="0"/>
              <a:t> of Fancy fruit.</a:t>
            </a:r>
          </a:p>
          <a:p>
            <a:r>
              <a:rPr lang="en-US" baseline="0" dirty="0" smtClean="0"/>
              <a:t>2-3 times yield of normal field season.</a:t>
            </a:r>
          </a:p>
          <a:p>
            <a:r>
              <a:rPr lang="en-US" baseline="0" dirty="0" smtClean="0"/>
              <a:t>Very high quality pepper demand high prices.</a:t>
            </a:r>
            <a:endParaRPr lang="en-US" dirty="0"/>
          </a:p>
        </p:txBody>
      </p:sp>
      <p:sp>
        <p:nvSpPr>
          <p:cNvPr id="4" name="Slide Number Placeholder 3"/>
          <p:cNvSpPr>
            <a:spLocks noGrp="1"/>
          </p:cNvSpPr>
          <p:nvPr>
            <p:ph type="sldNum" sz="quarter" idx="10"/>
          </p:nvPr>
        </p:nvSpPr>
        <p:spPr/>
        <p:txBody>
          <a:bodyPr/>
          <a:lstStyle/>
          <a:p>
            <a:fld id="{637FF8BE-C65E-4033-8D33-08A2FC22BBE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Size of fruit</a:t>
            </a:r>
            <a:r>
              <a:rPr lang="en-US" baseline="0" dirty="0" smtClean="0"/>
              <a:t> falls somewhat in hottest months but increases again in fall.</a:t>
            </a:r>
            <a:endParaRPr lang="en-US" dirty="0"/>
          </a:p>
        </p:txBody>
      </p:sp>
      <p:sp>
        <p:nvSpPr>
          <p:cNvPr id="4" name="Slide Number Placeholder 3"/>
          <p:cNvSpPr>
            <a:spLocks noGrp="1"/>
          </p:cNvSpPr>
          <p:nvPr>
            <p:ph type="sldNum" sz="quarter" idx="10"/>
          </p:nvPr>
        </p:nvSpPr>
        <p:spPr/>
        <p:txBody>
          <a:bodyPr/>
          <a:lstStyle/>
          <a:p>
            <a:fld id="{637FF8BE-C65E-4033-8D33-08A2FC22BBE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Simple structure</a:t>
            </a:r>
            <a:r>
              <a:rPr lang="en-US" baseline="0" dirty="0" smtClean="0"/>
              <a:t> covered with shade.</a:t>
            </a:r>
          </a:p>
          <a:p>
            <a:pPr>
              <a:spcBef>
                <a:spcPct val="0"/>
              </a:spcBef>
            </a:pPr>
            <a:r>
              <a:rPr lang="en-US" baseline="0" dirty="0" smtClean="0"/>
              <a:t>Usually 40% shade.</a:t>
            </a:r>
            <a:endParaRPr lang="en-US" dirty="0" smtClean="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10E712-8984-496D-8525-C2282E6AD0C2}"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Larger area in production ½ to 1 acre.</a:t>
            </a:r>
            <a:endParaRPr lang="en-US" dirty="0"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BD0EEC-E6EA-4A9F-A97E-E3195BA18F07}"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Shade culture can extend</a:t>
            </a:r>
            <a:r>
              <a:rPr lang="en-US" baseline="0" dirty="0" smtClean="0"/>
              <a:t> season successfully.</a:t>
            </a:r>
            <a:endParaRPr lang="en-US" dirty="0"/>
          </a:p>
        </p:txBody>
      </p:sp>
      <p:sp>
        <p:nvSpPr>
          <p:cNvPr id="4" name="Slide Number Placeholder 3"/>
          <p:cNvSpPr>
            <a:spLocks noGrp="1"/>
          </p:cNvSpPr>
          <p:nvPr>
            <p:ph type="sldNum" sz="quarter" idx="10"/>
          </p:nvPr>
        </p:nvSpPr>
        <p:spPr/>
        <p:txBody>
          <a:bodyPr/>
          <a:lstStyle/>
          <a:p>
            <a:fld id="{637FF8BE-C65E-4033-8D33-08A2FC22BBE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C56026F8-E2A4-4E63-8B69-A007607CBBBE}" type="slidenum">
              <a:rPr lang="en-US"/>
              <a:pPr/>
              <a:t>15</a:t>
            </a:fld>
            <a:endParaRPr lang="en-US"/>
          </a:p>
        </p:txBody>
      </p:sp>
      <p:sp>
        <p:nvSpPr>
          <p:cNvPr id="4099" name="Rectangle 2"/>
          <p:cNvSpPr>
            <a:spLocks noGrp="1" noRot="1" noChangeAspect="1" noChangeArrowheads="1" noTextEdit="1"/>
          </p:cNvSpPr>
          <p:nvPr>
            <p:ph type="sldImg"/>
          </p:nvPr>
        </p:nvSpPr>
        <p:spPr>
          <a:xfrm>
            <a:off x="1182688" y="695325"/>
            <a:ext cx="4648200" cy="3486150"/>
          </a:xfrm>
          <a:ln/>
        </p:spPr>
      </p:sp>
      <p:sp>
        <p:nvSpPr>
          <p:cNvPr id="4100" name="Rectangle 3"/>
          <p:cNvSpPr>
            <a:spLocks noGrp="1" noChangeArrowheads="1"/>
          </p:cNvSpPr>
          <p:nvPr>
            <p:ph type="body" idx="1"/>
          </p:nvPr>
        </p:nvSpPr>
        <p:spPr>
          <a:xfrm>
            <a:off x="701040" y="4415790"/>
            <a:ext cx="5608320" cy="4184994"/>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Overview of all pepper production.</a:t>
            </a:r>
            <a:endParaRPr lang="en-US" dirty="0"/>
          </a:p>
        </p:txBody>
      </p:sp>
      <p:sp>
        <p:nvSpPr>
          <p:cNvPr id="4" name="Slide Number Placeholder 3"/>
          <p:cNvSpPr>
            <a:spLocks noGrp="1"/>
          </p:cNvSpPr>
          <p:nvPr>
            <p:ph type="sldNum" sz="quarter" idx="10"/>
          </p:nvPr>
        </p:nvSpPr>
        <p:spPr/>
        <p:txBody>
          <a:bodyPr/>
          <a:lstStyle/>
          <a:p>
            <a:fld id="{637FF8BE-C65E-4033-8D33-08A2FC22BBE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Pepper production, in fields and greenhouses, us down in summer.</a:t>
            </a:r>
            <a:endParaRPr lang="en-US" dirty="0"/>
          </a:p>
        </p:txBody>
      </p:sp>
      <p:sp>
        <p:nvSpPr>
          <p:cNvPr id="4" name="Slide Number Placeholder 3"/>
          <p:cNvSpPr>
            <a:spLocks noGrp="1"/>
          </p:cNvSpPr>
          <p:nvPr>
            <p:ph type="sldNum" sz="quarter" idx="10"/>
          </p:nvPr>
        </p:nvSpPr>
        <p:spPr/>
        <p:txBody>
          <a:bodyPr/>
          <a:lstStyle/>
          <a:p>
            <a:fld id="{637FF8BE-C65E-4033-8D33-08A2FC22BBE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Are there techniques that may help</a:t>
            </a:r>
            <a:r>
              <a:rPr lang="en-US" baseline="0" dirty="0" smtClean="0"/>
              <a:t> us extend pepper season.</a:t>
            </a:r>
            <a:endParaRPr lang="en-US" dirty="0"/>
          </a:p>
        </p:txBody>
      </p:sp>
      <p:sp>
        <p:nvSpPr>
          <p:cNvPr id="4" name="Slide Number Placeholder 3"/>
          <p:cNvSpPr>
            <a:spLocks noGrp="1"/>
          </p:cNvSpPr>
          <p:nvPr>
            <p:ph type="sldNum" sz="quarter" idx="10"/>
          </p:nvPr>
        </p:nvSpPr>
        <p:spPr/>
        <p:txBody>
          <a:bodyPr/>
          <a:lstStyle/>
          <a:p>
            <a:fld id="{637FF8BE-C65E-4033-8D33-08A2FC22BBE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Setup for the trial</a:t>
            </a:r>
            <a:r>
              <a:rPr lang="en-US" baseline="0" dirty="0" smtClean="0"/>
              <a:t>s at Live Oak.</a:t>
            </a:r>
            <a:endParaRPr lang="en-US" dirty="0"/>
          </a:p>
        </p:txBody>
      </p:sp>
      <p:sp>
        <p:nvSpPr>
          <p:cNvPr id="4" name="Slide Number Placeholder 3"/>
          <p:cNvSpPr>
            <a:spLocks noGrp="1"/>
          </p:cNvSpPr>
          <p:nvPr>
            <p:ph type="sldNum" sz="quarter" idx="10"/>
          </p:nvPr>
        </p:nvSpPr>
        <p:spPr/>
        <p:txBody>
          <a:bodyPr/>
          <a:lstStyle/>
          <a:p>
            <a:fld id="{637FF8BE-C65E-4033-8D33-08A2FC22BBE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Soilless culture in nursery</a:t>
            </a:r>
            <a:r>
              <a:rPr lang="en-US" baseline="0" dirty="0" smtClean="0"/>
              <a:t> pots (3 gal).</a:t>
            </a:r>
            <a:endParaRPr lang="en-US" dirty="0"/>
          </a:p>
        </p:txBody>
      </p:sp>
      <p:sp>
        <p:nvSpPr>
          <p:cNvPr id="4" name="Slide Number Placeholder 3"/>
          <p:cNvSpPr>
            <a:spLocks noGrp="1"/>
          </p:cNvSpPr>
          <p:nvPr>
            <p:ph type="sldNum" sz="quarter" idx="10"/>
          </p:nvPr>
        </p:nvSpPr>
        <p:spPr/>
        <p:txBody>
          <a:bodyPr/>
          <a:lstStyle/>
          <a:p>
            <a:fld id="{637FF8BE-C65E-4033-8D33-08A2FC22BBE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Peppers transplanted </a:t>
            </a:r>
            <a:r>
              <a:rPr lang="en-US" baseline="0" dirty="0" smtClean="0"/>
              <a:t>April 1 and grow quickly.</a:t>
            </a:r>
            <a:endParaRPr lang="en-US" dirty="0"/>
          </a:p>
        </p:txBody>
      </p:sp>
      <p:sp>
        <p:nvSpPr>
          <p:cNvPr id="4" name="Slide Number Placeholder 3"/>
          <p:cNvSpPr>
            <a:spLocks noGrp="1"/>
          </p:cNvSpPr>
          <p:nvPr>
            <p:ph type="sldNum" sz="quarter" idx="10"/>
          </p:nvPr>
        </p:nvSpPr>
        <p:spPr/>
        <p:txBody>
          <a:bodyPr/>
          <a:lstStyle/>
          <a:p>
            <a:fld id="{637FF8BE-C65E-4033-8D33-08A2FC22BBE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Late spring growth and support system using metal fence</a:t>
            </a:r>
            <a:r>
              <a:rPr lang="en-US" baseline="0" dirty="0" smtClean="0"/>
              <a:t> posts in ground every 10 ft and bamboo stakes in every pot.</a:t>
            </a:r>
            <a:endParaRPr lang="en-US" dirty="0"/>
          </a:p>
        </p:txBody>
      </p:sp>
      <p:sp>
        <p:nvSpPr>
          <p:cNvPr id="4" name="Slide Number Placeholder 3"/>
          <p:cNvSpPr>
            <a:spLocks noGrp="1"/>
          </p:cNvSpPr>
          <p:nvPr>
            <p:ph type="sldNum" sz="quarter" idx="10"/>
          </p:nvPr>
        </p:nvSpPr>
        <p:spPr/>
        <p:txBody>
          <a:bodyPr/>
          <a:lstStyle/>
          <a:p>
            <a:fld id="{637FF8BE-C65E-4033-8D33-08A2FC22BBE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Crop grown April</a:t>
            </a:r>
            <a:r>
              <a:rPr lang="en-US" baseline="0" dirty="0" smtClean="0"/>
              <a:t> 1 – Nov 9.</a:t>
            </a:r>
          </a:p>
          <a:p>
            <a:r>
              <a:rPr lang="en-US" baseline="0" dirty="0" smtClean="0"/>
              <a:t>Plants about 8ft tall.</a:t>
            </a:r>
            <a:endParaRPr lang="en-US" dirty="0"/>
          </a:p>
        </p:txBody>
      </p:sp>
      <p:sp>
        <p:nvSpPr>
          <p:cNvPr id="4" name="Slide Number Placeholder 3"/>
          <p:cNvSpPr>
            <a:spLocks noGrp="1"/>
          </p:cNvSpPr>
          <p:nvPr>
            <p:ph type="sldNum" sz="quarter" idx="10"/>
          </p:nvPr>
        </p:nvSpPr>
        <p:spPr/>
        <p:txBody>
          <a:bodyPr/>
          <a:lstStyle/>
          <a:p>
            <a:fld id="{637FF8BE-C65E-4033-8D33-08A2FC22BBE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descr="DSC05523.JPG"/>
          <p:cNvPicPr>
            <a:picLocks noChangeAspect="1"/>
          </p:cNvPicPr>
          <p:nvPr userDrawn="1"/>
        </p:nvPicPr>
        <p:blipFill>
          <a:blip r:embed="rId2">
            <a:lum bright="9000"/>
          </a:blip>
          <a:stretch>
            <a:fillRect/>
          </a:stretch>
        </p:blipFill>
        <p:spPr>
          <a:xfrm>
            <a:off x="0" y="0"/>
            <a:ext cx="9144000" cy="6858000"/>
          </a:xfrm>
          <a:prstGeom prst="rect">
            <a:avLst/>
          </a:prstGeom>
        </p:spPr>
      </p:pic>
      <p:sp>
        <p:nvSpPr>
          <p:cNvPr id="5122" name="Rectangle 2"/>
          <p:cNvSpPr>
            <a:spLocks noGrp="1" noChangeArrowheads="1"/>
          </p:cNvSpPr>
          <p:nvPr>
            <p:ph type="ctrTitle"/>
          </p:nvPr>
        </p:nvSpPr>
        <p:spPr>
          <a:xfrm>
            <a:off x="304800" y="1981200"/>
            <a:ext cx="8458200" cy="1470025"/>
          </a:xfrm>
          <a:no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defRPr>
            </a:lvl1pPr>
          </a:lstStyle>
          <a:p>
            <a:r>
              <a:rPr lang="en-US" dirty="0" smtClean="0"/>
              <a:t>Click to edit Master title style</a:t>
            </a:r>
            <a:endParaRPr lang="en-US" dirty="0"/>
          </a:p>
        </p:txBody>
      </p:sp>
      <p:sp>
        <p:nvSpPr>
          <p:cNvPr id="5123" name="Rectangle 3"/>
          <p:cNvSpPr>
            <a:spLocks noGrp="1" noChangeArrowheads="1"/>
          </p:cNvSpPr>
          <p:nvPr>
            <p:ph type="subTitle" idx="1"/>
          </p:nvPr>
        </p:nvSpPr>
        <p:spPr>
          <a:xfrm>
            <a:off x="304800" y="5562600"/>
            <a:ext cx="8610600" cy="1066800"/>
          </a:xfrm>
          <a:solidFill>
            <a:schemeClr val="bg1">
              <a:alpha val="48000"/>
            </a:schemeClr>
          </a:solidFill>
        </p:spPr>
        <p:txBody>
          <a:bodyPr/>
          <a:lstStyle>
            <a:lvl1pPr marL="0" indent="0" algn="ctr">
              <a:buFontTx/>
              <a:buNone/>
              <a:defRPr sz="28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dirty="0" smtClean="0"/>
              <a:t>Click to edit Master subtitle style</a:t>
            </a:r>
            <a:endParaRPr lang="en-US" dirty="0"/>
          </a:p>
        </p:txBody>
      </p:sp>
      <p:pic>
        <p:nvPicPr>
          <p:cNvPr id="7" name="Picture 6" descr="UF_IFAS_Extension.jpg"/>
          <p:cNvPicPr>
            <a:picLocks noChangeAspect="1"/>
          </p:cNvPicPr>
          <p:nvPr userDrawn="1"/>
        </p:nvPicPr>
        <p:blipFill>
          <a:blip r:embed="rId3" cstate="print"/>
          <a:stretch>
            <a:fillRect/>
          </a:stretch>
        </p:blipFill>
        <p:spPr>
          <a:xfrm>
            <a:off x="152401" y="152400"/>
            <a:ext cx="2255438" cy="685800"/>
          </a:xfrm>
          <a:prstGeom prst="rect">
            <a:avLst/>
          </a:prstGeom>
        </p:spPr>
      </p:pic>
    </p:spTree>
  </p:cSld>
  <p:clrMapOvr>
    <a:masterClrMapping/>
  </p:clrMapOvr>
  <p:transition>
    <p:randomBar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354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354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6781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28800"/>
            <a:ext cx="40386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828800"/>
            <a:ext cx="40386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305300"/>
            <a:ext cx="40386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218926"/>
            <a:ext cx="6934200" cy="1143000"/>
          </a:xfrm>
        </p:spPr>
        <p:txBody>
          <a:bodyPr/>
          <a:lstStyle>
            <a:lvl1pPr>
              <a:defRPr sz="400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905000" y="218926"/>
            <a:ext cx="6781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8288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Line 4"/>
          <p:cNvSpPr>
            <a:spLocks noChangeShapeType="1"/>
          </p:cNvSpPr>
          <p:nvPr/>
        </p:nvSpPr>
        <p:spPr bwMode="auto">
          <a:xfrm>
            <a:off x="0" y="1600200"/>
            <a:ext cx="9144000" cy="0"/>
          </a:xfrm>
          <a:prstGeom prst="line">
            <a:avLst/>
          </a:prstGeom>
          <a:noFill/>
          <a:ln w="28575">
            <a:solidFill>
              <a:srgbClr val="006600"/>
            </a:solidFill>
            <a:round/>
            <a:headEnd/>
            <a:tailEnd/>
          </a:ln>
          <a:effectLst/>
        </p:spPr>
        <p:txBody>
          <a:bodyPr/>
          <a:lstStyle/>
          <a:p>
            <a:endParaRPr lang="en-US"/>
          </a:p>
        </p:txBody>
      </p:sp>
      <p:pic>
        <p:nvPicPr>
          <p:cNvPr id="7" name="Picture 6" descr="DSC04830.JPG"/>
          <p:cNvPicPr>
            <a:picLocks noChangeAspect="1"/>
          </p:cNvPicPr>
          <p:nvPr userDrawn="1"/>
        </p:nvPicPr>
        <p:blipFill>
          <a:blip r:embed="rId14" cstate="print"/>
          <a:stretch>
            <a:fillRect/>
          </a:stretch>
        </p:blipFill>
        <p:spPr>
          <a:xfrm>
            <a:off x="127000" y="152400"/>
            <a:ext cx="1701800" cy="1276350"/>
          </a:xfrm>
          <a:prstGeom prst="rect">
            <a:avLst/>
          </a:prstGeom>
          <a:ln>
            <a:noFill/>
          </a:ln>
          <a:effectLst>
            <a:softEdge rad="112500"/>
          </a:effec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randomBar dir="vert"/>
  </p:transition>
  <p:timing>
    <p:tnLst>
      <p:par>
        <p:cTn id="1" dur="indefinite" restart="never" nodeType="tmRoot"/>
      </p:par>
    </p:tnLst>
  </p:timing>
  <p:txStyles>
    <p:titleStyle>
      <a:lvl1pPr algn="ctr" rtl="0" eaLnBrk="1" fontAlgn="base" hangingPunct="1">
        <a:spcBef>
          <a:spcPct val="0"/>
        </a:spcBef>
        <a:spcAft>
          <a:spcPct val="0"/>
        </a:spcAft>
        <a:defRPr sz="36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vl2pPr algn="ctr" rtl="0" eaLnBrk="1" fontAlgn="base" hangingPunct="1">
        <a:spcBef>
          <a:spcPct val="0"/>
        </a:spcBef>
        <a:spcAft>
          <a:spcPct val="0"/>
        </a:spcAft>
        <a:defRPr sz="3600" b="1">
          <a:solidFill>
            <a:schemeClr val="tx1"/>
          </a:solidFill>
          <a:latin typeface="Calisto MT" pitchFamily="18" charset="0"/>
        </a:defRPr>
      </a:lvl2pPr>
      <a:lvl3pPr algn="ctr" rtl="0" eaLnBrk="1" fontAlgn="base" hangingPunct="1">
        <a:spcBef>
          <a:spcPct val="0"/>
        </a:spcBef>
        <a:spcAft>
          <a:spcPct val="0"/>
        </a:spcAft>
        <a:defRPr sz="3600" b="1">
          <a:solidFill>
            <a:schemeClr val="tx1"/>
          </a:solidFill>
          <a:latin typeface="Calisto MT" pitchFamily="18" charset="0"/>
        </a:defRPr>
      </a:lvl3pPr>
      <a:lvl4pPr algn="ctr" rtl="0" eaLnBrk="1" fontAlgn="base" hangingPunct="1">
        <a:spcBef>
          <a:spcPct val="0"/>
        </a:spcBef>
        <a:spcAft>
          <a:spcPct val="0"/>
        </a:spcAft>
        <a:defRPr sz="3600" b="1">
          <a:solidFill>
            <a:schemeClr val="tx1"/>
          </a:solidFill>
          <a:latin typeface="Calisto MT" pitchFamily="18" charset="0"/>
        </a:defRPr>
      </a:lvl4pPr>
      <a:lvl5pPr algn="ctr" rtl="0" eaLnBrk="1" fontAlgn="base" hangingPunct="1">
        <a:spcBef>
          <a:spcPct val="0"/>
        </a:spcBef>
        <a:spcAft>
          <a:spcPct val="0"/>
        </a:spcAft>
        <a:defRPr sz="3600" b="1">
          <a:solidFill>
            <a:schemeClr val="tx1"/>
          </a:solidFill>
          <a:latin typeface="Calisto MT" pitchFamily="18" charset="0"/>
        </a:defRPr>
      </a:lvl5pPr>
      <a:lvl6pPr marL="457200" algn="ctr" rtl="0" eaLnBrk="1" fontAlgn="base" hangingPunct="1">
        <a:spcBef>
          <a:spcPct val="0"/>
        </a:spcBef>
        <a:spcAft>
          <a:spcPct val="0"/>
        </a:spcAft>
        <a:defRPr sz="3600" b="1">
          <a:solidFill>
            <a:schemeClr val="tx1"/>
          </a:solidFill>
          <a:latin typeface="Calisto MT" pitchFamily="18" charset="0"/>
        </a:defRPr>
      </a:lvl6pPr>
      <a:lvl7pPr marL="914400" algn="ctr" rtl="0" eaLnBrk="1" fontAlgn="base" hangingPunct="1">
        <a:spcBef>
          <a:spcPct val="0"/>
        </a:spcBef>
        <a:spcAft>
          <a:spcPct val="0"/>
        </a:spcAft>
        <a:defRPr sz="3600" b="1">
          <a:solidFill>
            <a:schemeClr val="tx1"/>
          </a:solidFill>
          <a:latin typeface="Calisto MT" pitchFamily="18" charset="0"/>
        </a:defRPr>
      </a:lvl7pPr>
      <a:lvl8pPr marL="1371600" algn="ctr" rtl="0" eaLnBrk="1" fontAlgn="base" hangingPunct="1">
        <a:spcBef>
          <a:spcPct val="0"/>
        </a:spcBef>
        <a:spcAft>
          <a:spcPct val="0"/>
        </a:spcAft>
        <a:defRPr sz="3600" b="1">
          <a:solidFill>
            <a:schemeClr val="tx1"/>
          </a:solidFill>
          <a:latin typeface="Calisto MT" pitchFamily="18" charset="0"/>
        </a:defRPr>
      </a:lvl8pPr>
      <a:lvl9pPr marL="1828800" algn="ctr" rtl="0" eaLnBrk="1" fontAlgn="base" hangingPunct="1">
        <a:spcBef>
          <a:spcPct val="0"/>
        </a:spcBef>
        <a:spcAft>
          <a:spcPct val="0"/>
        </a:spcAft>
        <a:defRPr sz="3600" b="1">
          <a:solidFill>
            <a:schemeClr val="tx1"/>
          </a:solidFill>
          <a:latin typeface="Calisto MT" pitchFamily="18" charset="0"/>
        </a:defRPr>
      </a:lvl9pPr>
    </p:titleStyle>
    <p:bodyStyle>
      <a:lvl1pPr marL="342900" indent="-342900" algn="l" rtl="0" eaLnBrk="1" fontAlgn="base" hangingPunct="1">
        <a:spcBef>
          <a:spcPct val="20000"/>
        </a:spcBef>
        <a:spcAft>
          <a:spcPct val="0"/>
        </a:spcAft>
        <a:buClr>
          <a:srgbClr val="B00000"/>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rgbClr val="FFFF00"/>
        </a:buClr>
        <a:buChar char="•"/>
        <a:defRPr sz="2400">
          <a:solidFill>
            <a:schemeClr val="tx1"/>
          </a:solidFill>
          <a:latin typeface="+mn-lt"/>
        </a:defRPr>
      </a:lvl3pPr>
      <a:lvl4pPr marL="1600200" indent="-228600" algn="l" rtl="0" eaLnBrk="1" fontAlgn="base" hangingPunct="1">
        <a:spcBef>
          <a:spcPct val="20000"/>
        </a:spcBef>
        <a:spcAft>
          <a:spcPct val="0"/>
        </a:spcAft>
        <a:buClr>
          <a:srgbClr val="006600"/>
        </a:buClr>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mallfarms.ifas.ufl.edu/"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hyperlink" Target="http://vfd.ifas.ufl.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2057400"/>
            <a:ext cx="8458200" cy="2133600"/>
          </a:xfrm>
          <a:noFill/>
          <a:ln w="9525">
            <a:noFill/>
            <a:miter lim="800000"/>
            <a:headEnd/>
            <a:tailEnd/>
          </a:ln>
          <a:effectLst/>
        </p:spPr>
        <p:txBody>
          <a:bodyPr vert="horz" wrap="square" lIns="91440" tIns="45720" rIns="91440" bIns="45720" numCol="1" anchor="t" anchorCtr="0" compatLnSpc="1">
            <a:prstTxWarp prst="textNoShape">
              <a:avLst/>
            </a:prstTxWarp>
          </a:bodyPr>
          <a:lstStyle/>
          <a:p>
            <a:pPr>
              <a:spcBef>
                <a:spcPct val="20000"/>
              </a:spcBef>
              <a:buClr>
                <a:srgbClr val="B00000"/>
              </a:buClr>
            </a:pPr>
            <a:r>
              <a:rPr lang="en-US" sz="4800" b="0" spc="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mn-lt"/>
                <a:ea typeface="+mn-ea"/>
                <a:cs typeface="+mn-cs"/>
              </a:rPr>
              <a:t>Growing Bell Peppers in Soilless Culture Under Open Shade Structures</a:t>
            </a:r>
            <a:endParaRPr lang="en-US" sz="4800" b="0" spc="0"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mn-lt"/>
              <a:ea typeface="+mn-ea"/>
              <a:cs typeface="+mn-cs"/>
            </a:endParaRPr>
          </a:p>
        </p:txBody>
      </p:sp>
      <p:sp>
        <p:nvSpPr>
          <p:cNvPr id="3" name="Subtitle 2"/>
          <p:cNvSpPr>
            <a:spLocks noGrp="1"/>
          </p:cNvSpPr>
          <p:nvPr>
            <p:ph type="subTitle" idx="1"/>
          </p:nvPr>
        </p:nvSpPr>
        <p:spPr>
          <a:xfrm>
            <a:off x="914400" y="5867400"/>
            <a:ext cx="7543800" cy="990600"/>
          </a:xfrm>
          <a:noFill/>
        </p:spPr>
        <p:txBody>
          <a:bodyPr>
            <a:scene3d>
              <a:camera prst="orthographicFront"/>
              <a:lightRig rig="threePt" dir="t"/>
            </a:scene3d>
            <a:sp3d extrusionH="57150">
              <a:bevelT w="38100" h="38100"/>
            </a:sp3d>
          </a:bodyPr>
          <a:lstStyle/>
          <a:p>
            <a:r>
              <a:rPr lang="en-US" sz="24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 C. </a:t>
            </a:r>
            <a:r>
              <a:rPr lang="en-US" sz="24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Hochmuth</a:t>
            </a:r>
            <a:r>
              <a:rPr lang="en-US" sz="24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 D. Treadwell, E. H. Simonne, </a:t>
            </a:r>
            <a:br>
              <a:rPr lang="en-US" sz="24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24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 B. Landrum, W. L. Laughlin, L. L. Davis</a:t>
            </a:r>
            <a:endParaRPr lang="en-US" sz="2400"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Harvest Results</a:t>
            </a:r>
            <a:endParaRPr lang="en-US" sz="5400" dirty="0"/>
          </a:p>
        </p:txBody>
      </p:sp>
      <p:sp>
        <p:nvSpPr>
          <p:cNvPr id="3" name="Content Placeholder 2"/>
          <p:cNvSpPr>
            <a:spLocks noGrp="1"/>
          </p:cNvSpPr>
          <p:nvPr>
            <p:ph idx="1"/>
          </p:nvPr>
        </p:nvSpPr>
        <p:spPr/>
        <p:txBody>
          <a:bodyPr/>
          <a:lstStyle/>
          <a:p>
            <a:r>
              <a:rPr lang="en-US" dirty="0" smtClean="0"/>
              <a:t>Harvests June 16 – November 9, 2006</a:t>
            </a:r>
          </a:p>
          <a:p>
            <a:pPr>
              <a:lnSpc>
                <a:spcPct val="150000"/>
              </a:lnSpc>
            </a:pPr>
            <a:r>
              <a:rPr lang="en-US" dirty="0" smtClean="0"/>
              <a:t>Total Marketable = 4,139 boxes/A</a:t>
            </a:r>
          </a:p>
          <a:p>
            <a:pPr lvl="1">
              <a:lnSpc>
                <a:spcPct val="150000"/>
              </a:lnSpc>
            </a:pPr>
            <a:r>
              <a:rPr lang="en-US" dirty="0" smtClean="0"/>
              <a:t>Fancy = 3,460 boxes/A</a:t>
            </a:r>
          </a:p>
          <a:p>
            <a:pPr lvl="1">
              <a:lnSpc>
                <a:spcPct val="150000"/>
              </a:lnSpc>
            </a:pPr>
            <a:r>
              <a:rPr lang="en-US" dirty="0" smtClean="0"/>
              <a:t>US No 1 = 477 boxes/A</a:t>
            </a:r>
          </a:p>
          <a:p>
            <a:pPr lvl="1">
              <a:lnSpc>
                <a:spcPct val="150000"/>
              </a:lnSpc>
            </a:pPr>
            <a:r>
              <a:rPr lang="en-US" dirty="0" smtClean="0"/>
              <a:t>US No 2 = 202 boxes/A</a:t>
            </a:r>
          </a:p>
        </p:txBody>
      </p:sp>
      <p:pic>
        <p:nvPicPr>
          <p:cNvPr id="6" name="Picture 5" descr="DSC04834.JPG"/>
          <p:cNvPicPr>
            <a:picLocks noChangeAspect="1"/>
          </p:cNvPicPr>
          <p:nvPr/>
        </p:nvPicPr>
        <p:blipFill>
          <a:blip r:embed="rId3" cstate="print"/>
          <a:stretch>
            <a:fillRect/>
          </a:stretch>
        </p:blipFill>
        <p:spPr>
          <a:xfrm rot="5400000">
            <a:off x="5943600" y="3810000"/>
            <a:ext cx="3048000" cy="228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Fruit Size</a:t>
            </a:r>
            <a:endParaRPr lang="en-US" sz="5400" dirty="0"/>
          </a:p>
        </p:txBody>
      </p:sp>
      <p:graphicFrame>
        <p:nvGraphicFramePr>
          <p:cNvPr id="4" name="Table 3"/>
          <p:cNvGraphicFramePr>
            <a:graphicFrameLocks noGrp="1"/>
          </p:cNvGraphicFramePr>
          <p:nvPr/>
        </p:nvGraphicFramePr>
        <p:xfrm>
          <a:off x="1219200" y="1828803"/>
          <a:ext cx="7086600" cy="4419594"/>
        </p:xfrm>
        <a:graphic>
          <a:graphicData uri="http://schemas.openxmlformats.org/drawingml/2006/table">
            <a:tbl>
              <a:tblPr/>
              <a:tblGrid>
                <a:gridCol w="3509230"/>
                <a:gridCol w="3577370"/>
              </a:tblGrid>
              <a:tr h="430453">
                <a:tc>
                  <a:txBody>
                    <a:bodyPr/>
                    <a:lstStyle/>
                    <a:p>
                      <a:pPr marL="0" marR="0" algn="ctr">
                        <a:spcBef>
                          <a:spcPts val="0"/>
                        </a:spcBef>
                        <a:spcAft>
                          <a:spcPts val="0"/>
                        </a:spcAft>
                      </a:pPr>
                      <a:r>
                        <a:rPr lang="en-US" sz="2000" b="1" dirty="0">
                          <a:latin typeface="Times New Roman"/>
                          <a:ea typeface="Times New Roman"/>
                        </a:rPr>
                        <a:t>Harvest Dates</a:t>
                      </a:r>
                      <a:endParaRPr lang="en-US" sz="2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latin typeface="Times New Roman"/>
                          <a:ea typeface="Times New Roman"/>
                        </a:rPr>
                        <a:t>Average Fruit Width (in)</a:t>
                      </a:r>
                      <a:r>
                        <a:rPr lang="en-US" sz="2000" b="1" baseline="30000">
                          <a:latin typeface="Times New Roman"/>
                          <a:ea typeface="Times New Roman"/>
                        </a:rPr>
                        <a:t>z</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571">
                <a:tc>
                  <a:txBody>
                    <a:bodyPr/>
                    <a:lstStyle/>
                    <a:p>
                      <a:pPr marL="0" marR="0" algn="ctr">
                        <a:spcBef>
                          <a:spcPts val="0"/>
                        </a:spcBef>
                        <a:spcAft>
                          <a:spcPts val="0"/>
                        </a:spcAft>
                      </a:pPr>
                      <a:r>
                        <a:rPr lang="en-US" sz="2000" dirty="0">
                          <a:latin typeface="Times New Roman"/>
                          <a:ea typeface="Times New Roman"/>
                        </a:rPr>
                        <a:t>16 Jun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Times New Roman"/>
                          <a:ea typeface="Times New Roman"/>
                        </a:rPr>
                        <a:t>3.67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571">
                <a:tc>
                  <a:txBody>
                    <a:bodyPr/>
                    <a:lstStyle/>
                    <a:p>
                      <a:pPr marL="0" marR="0" algn="ctr">
                        <a:spcBef>
                          <a:spcPts val="0"/>
                        </a:spcBef>
                        <a:spcAft>
                          <a:spcPts val="0"/>
                        </a:spcAft>
                      </a:pPr>
                      <a:r>
                        <a:rPr lang="en-US" sz="2000">
                          <a:latin typeface="Times New Roman"/>
                          <a:ea typeface="Times New Roman"/>
                        </a:rPr>
                        <a:t>23 Jun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Times New Roman"/>
                          <a:ea typeface="Times New Roman"/>
                        </a:rPr>
                        <a:t>3.63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571">
                <a:tc>
                  <a:txBody>
                    <a:bodyPr/>
                    <a:lstStyle/>
                    <a:p>
                      <a:pPr marL="0" marR="0" algn="ctr">
                        <a:spcBef>
                          <a:spcPts val="0"/>
                        </a:spcBef>
                        <a:spcAft>
                          <a:spcPts val="0"/>
                        </a:spcAft>
                      </a:pPr>
                      <a:r>
                        <a:rPr lang="en-US" sz="2000">
                          <a:latin typeface="Times New Roman"/>
                          <a:ea typeface="Times New Roman"/>
                        </a:rPr>
                        <a:t>10 Jul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Times New Roman"/>
                          <a:ea typeface="Times New Roman"/>
                        </a:rPr>
                        <a:t>3.54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571">
                <a:tc>
                  <a:txBody>
                    <a:bodyPr/>
                    <a:lstStyle/>
                    <a:p>
                      <a:pPr marL="0" marR="0" algn="ctr">
                        <a:spcBef>
                          <a:spcPts val="0"/>
                        </a:spcBef>
                        <a:spcAft>
                          <a:spcPts val="0"/>
                        </a:spcAft>
                      </a:pPr>
                      <a:r>
                        <a:rPr lang="en-US" sz="2000">
                          <a:latin typeface="Times New Roman"/>
                          <a:ea typeface="Times New Roman"/>
                        </a:rPr>
                        <a:t>27 Jul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Times New Roman"/>
                          <a:ea typeface="Times New Roman"/>
                        </a:rPr>
                        <a:t>3.47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571">
                <a:tc>
                  <a:txBody>
                    <a:bodyPr/>
                    <a:lstStyle/>
                    <a:p>
                      <a:pPr marL="0" marR="0" algn="ctr">
                        <a:spcBef>
                          <a:spcPts val="0"/>
                        </a:spcBef>
                        <a:spcAft>
                          <a:spcPts val="0"/>
                        </a:spcAft>
                      </a:pPr>
                      <a:r>
                        <a:rPr lang="en-US" sz="2000">
                          <a:latin typeface="Times New Roman"/>
                          <a:ea typeface="Times New Roman"/>
                        </a:rPr>
                        <a:t>18 Aug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Times New Roman"/>
                          <a:ea typeface="Times New Roman"/>
                        </a:rPr>
                        <a:t>3.00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571">
                <a:tc>
                  <a:txBody>
                    <a:bodyPr/>
                    <a:lstStyle/>
                    <a:p>
                      <a:pPr marL="0" marR="0" algn="ctr">
                        <a:spcBef>
                          <a:spcPts val="0"/>
                        </a:spcBef>
                        <a:spcAft>
                          <a:spcPts val="0"/>
                        </a:spcAft>
                      </a:pPr>
                      <a:r>
                        <a:rPr lang="en-US" sz="2000">
                          <a:latin typeface="Times New Roman"/>
                          <a:ea typeface="Times New Roman"/>
                        </a:rPr>
                        <a:t>12 Sep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Times New Roman"/>
                          <a:ea typeface="Times New Roman"/>
                        </a:rPr>
                        <a:t>3.13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571">
                <a:tc>
                  <a:txBody>
                    <a:bodyPr/>
                    <a:lstStyle/>
                    <a:p>
                      <a:pPr marL="0" marR="0" algn="ctr">
                        <a:spcBef>
                          <a:spcPts val="0"/>
                        </a:spcBef>
                        <a:spcAft>
                          <a:spcPts val="0"/>
                        </a:spcAft>
                      </a:pPr>
                      <a:r>
                        <a:rPr lang="en-US" sz="2000">
                          <a:latin typeface="Times New Roman"/>
                          <a:ea typeface="Times New Roman"/>
                        </a:rPr>
                        <a:t>13 Oct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Times New Roman"/>
                          <a:ea typeface="Times New Roman"/>
                        </a:rPr>
                        <a:t>3.35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571">
                <a:tc>
                  <a:txBody>
                    <a:bodyPr/>
                    <a:lstStyle/>
                    <a:p>
                      <a:pPr marL="0" marR="0" algn="ctr">
                        <a:spcBef>
                          <a:spcPts val="0"/>
                        </a:spcBef>
                        <a:spcAft>
                          <a:spcPts val="0"/>
                        </a:spcAft>
                      </a:pPr>
                      <a:r>
                        <a:rPr lang="en-US" sz="2000">
                          <a:latin typeface="Times New Roman"/>
                          <a:ea typeface="Times New Roman"/>
                        </a:rPr>
                        <a:t>9 Nov</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Times New Roman"/>
                          <a:ea typeface="Times New Roman"/>
                        </a:rPr>
                        <a:t>3.30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0573">
                <a:tc gridSpan="2">
                  <a:txBody>
                    <a:bodyPr/>
                    <a:lstStyle/>
                    <a:p>
                      <a:pPr marL="0" marR="0">
                        <a:spcBef>
                          <a:spcPts val="0"/>
                        </a:spcBef>
                        <a:spcAft>
                          <a:spcPts val="0"/>
                        </a:spcAft>
                      </a:pPr>
                      <a:r>
                        <a:rPr lang="en-US" sz="1600" baseline="30000" dirty="0">
                          <a:latin typeface="Times New Roman"/>
                          <a:ea typeface="Times New Roman"/>
                        </a:rPr>
                        <a:t>z</a:t>
                      </a:r>
                      <a:r>
                        <a:rPr lang="en-US" sz="1600" dirty="0">
                          <a:latin typeface="Times New Roman"/>
                          <a:ea typeface="Times New Roman"/>
                        </a:rPr>
                        <a:t> Average fruit width was determined by measuring 15 randomly selected fruits from the US Fancy category.  Measurements were taken across the base of the fruit near the stem end, the widest part of the fruit.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Tree>
  </p:cSld>
  <p:clrMapOvr>
    <a:masterClrMapping/>
  </p:clrMapOvr>
  <p:transition>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3" name="Rectangle 5"/>
          <p:cNvSpPr>
            <a:spLocks noGrp="1" noChangeArrowheads="1"/>
          </p:cNvSpPr>
          <p:nvPr>
            <p:ph type="title"/>
          </p:nvPr>
        </p:nvSpPr>
        <p:spPr>
          <a:xfrm>
            <a:off x="1828800" y="152400"/>
            <a:ext cx="7086600" cy="1143000"/>
          </a:xfrm>
        </p:spPr>
        <p:txBody>
          <a:bodyPr/>
          <a:lstStyle/>
          <a:p>
            <a:pPr eaLnBrk="1" hangingPunct="1">
              <a:defRPr/>
            </a:pPr>
            <a:r>
              <a:rPr lang="en-US" sz="3600" dirty="0" smtClean="0"/>
              <a:t>Hydroponic Peppers in a Shade House for Summer Production</a:t>
            </a:r>
          </a:p>
        </p:txBody>
      </p:sp>
      <p:pic>
        <p:nvPicPr>
          <p:cNvPr id="34819" name="Picture 4" descr="DSC01242"/>
          <p:cNvPicPr>
            <a:picLocks noGrp="1" noChangeAspect="1" noChangeArrowheads="1"/>
          </p:cNvPicPr>
          <p:nvPr>
            <p:ph idx="1"/>
          </p:nvPr>
        </p:nvPicPr>
        <p:blipFill>
          <a:blip r:embed="rId3"/>
          <a:srcRect/>
          <a:stretch>
            <a:fillRect/>
          </a:stretch>
        </p:blipFill>
        <p:spPr>
          <a:xfrm>
            <a:off x="1158875" y="1660525"/>
            <a:ext cx="6827838" cy="5121275"/>
          </a:xfrm>
          <a:prstGeom prst="rect">
            <a:avLst/>
          </a:prstGeom>
          <a:ln>
            <a:noFill/>
          </a:ln>
          <a:effectLst>
            <a:softEdge rad="112500"/>
          </a:effectLst>
        </p:spPr>
      </p:pic>
    </p:spTree>
  </p:cSld>
  <p:clrMapOvr>
    <a:masterClrMapping/>
  </p:clrMapOvr>
  <p:transition>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4" name="Rectangle 4"/>
          <p:cNvSpPr>
            <a:spLocks noGrp="1" noChangeArrowheads="1"/>
          </p:cNvSpPr>
          <p:nvPr>
            <p:ph type="title"/>
          </p:nvPr>
        </p:nvSpPr>
        <p:spPr/>
        <p:txBody>
          <a:bodyPr/>
          <a:lstStyle/>
          <a:p>
            <a:pPr eaLnBrk="1" hangingPunct="1">
              <a:defRPr/>
            </a:pPr>
            <a:r>
              <a:rPr lang="en-US" dirty="0" smtClean="0"/>
              <a:t>Large Scale Shade </a:t>
            </a:r>
            <a:r>
              <a:rPr lang="en-US" dirty="0" smtClean="0"/>
              <a:t>House </a:t>
            </a:r>
            <a:r>
              <a:rPr lang="en-US" dirty="0" smtClean="0"/>
              <a:t>Pepper</a:t>
            </a:r>
            <a:endParaRPr lang="en-US" dirty="0" smtClean="0"/>
          </a:p>
        </p:txBody>
      </p:sp>
      <p:pic>
        <p:nvPicPr>
          <p:cNvPr id="35844" name="Picture 6" descr="DSC03204"/>
          <p:cNvPicPr>
            <a:picLocks noGrp="1" noChangeAspect="1" noChangeArrowheads="1"/>
          </p:cNvPicPr>
          <p:nvPr>
            <p:ph idx="1"/>
          </p:nvPr>
        </p:nvPicPr>
        <p:blipFill>
          <a:blip r:embed="rId3" cstate="print"/>
          <a:srcRect/>
          <a:stretch>
            <a:fillRect/>
          </a:stretch>
        </p:blipFill>
        <p:spPr>
          <a:xfrm>
            <a:off x="1284288" y="1720850"/>
            <a:ext cx="6553200" cy="4914900"/>
          </a:xfrm>
          <a:prstGeom prst="rect">
            <a:avLst/>
          </a:prstGeom>
          <a:ln>
            <a:noFill/>
          </a:ln>
          <a:effectLst>
            <a:softEdge rad="112500"/>
          </a:effectLst>
        </p:spPr>
      </p:pic>
    </p:spTree>
  </p:cSld>
  <p:clrMapOvr>
    <a:masterClrMapping/>
  </p:clrMapOvr>
  <p:transition>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Conclusion</a:t>
            </a:r>
            <a:endParaRPr lang="en-US" sz="4800" dirty="0"/>
          </a:p>
        </p:txBody>
      </p:sp>
      <p:sp>
        <p:nvSpPr>
          <p:cNvPr id="3" name="Content Placeholder 2"/>
          <p:cNvSpPr>
            <a:spLocks noGrp="1"/>
          </p:cNvSpPr>
          <p:nvPr>
            <p:ph sz="half" idx="1"/>
          </p:nvPr>
        </p:nvSpPr>
        <p:spPr>
          <a:xfrm>
            <a:off x="457200" y="1828800"/>
            <a:ext cx="8305800" cy="4800600"/>
          </a:xfrm>
        </p:spPr>
        <p:txBody>
          <a:bodyPr/>
          <a:lstStyle/>
          <a:p>
            <a:pPr>
              <a:spcBef>
                <a:spcPts val="2400"/>
              </a:spcBef>
            </a:pPr>
            <a:r>
              <a:rPr lang="en-US" dirty="0" smtClean="0"/>
              <a:t>Open shade culture can serve to extend pepper fruit production into the summer in Florida</a:t>
            </a:r>
          </a:p>
          <a:p>
            <a:pPr>
              <a:spcBef>
                <a:spcPts val="2400"/>
              </a:spcBef>
            </a:pPr>
            <a:r>
              <a:rPr lang="en-US" dirty="0" smtClean="0"/>
              <a:t>High quality fruit June-November</a:t>
            </a:r>
          </a:p>
          <a:p>
            <a:pPr>
              <a:spcBef>
                <a:spcPts val="2400"/>
              </a:spcBef>
            </a:pPr>
            <a:r>
              <a:rPr lang="en-US" dirty="0" smtClean="0"/>
              <a:t>Plasticulture techniques make it possible</a:t>
            </a:r>
          </a:p>
          <a:p>
            <a:pPr lvl="1">
              <a:spcBef>
                <a:spcPts val="2400"/>
              </a:spcBef>
            </a:pPr>
            <a:r>
              <a:rPr lang="en-US" dirty="0" smtClean="0"/>
              <a:t>Shade cloth</a:t>
            </a:r>
          </a:p>
          <a:p>
            <a:pPr lvl="1">
              <a:spcBef>
                <a:spcPts val="2400"/>
              </a:spcBef>
            </a:pPr>
            <a:r>
              <a:rPr lang="en-US" dirty="0" smtClean="0"/>
              <a:t>Ground cover</a:t>
            </a:r>
          </a:p>
          <a:p>
            <a:pPr lvl="1">
              <a:spcBef>
                <a:spcPts val="2400"/>
              </a:spcBef>
            </a:pPr>
            <a:r>
              <a:rPr lang="en-US" dirty="0" smtClean="0"/>
              <a:t>Growing pots</a:t>
            </a:r>
          </a:p>
        </p:txBody>
      </p:sp>
      <p:sp>
        <p:nvSpPr>
          <p:cNvPr id="5" name="Content Placeholder 4"/>
          <p:cNvSpPr>
            <a:spLocks noGrp="1"/>
          </p:cNvSpPr>
          <p:nvPr>
            <p:ph sz="half" idx="2"/>
          </p:nvPr>
        </p:nvSpPr>
        <p:spPr>
          <a:xfrm>
            <a:off x="3962400" y="4419600"/>
            <a:ext cx="4038600" cy="1371600"/>
          </a:xfrm>
        </p:spPr>
        <p:txBody>
          <a:bodyPr/>
          <a:lstStyle/>
          <a:p>
            <a:pPr lvl="1">
              <a:spcBef>
                <a:spcPts val="2400"/>
              </a:spcBef>
            </a:pPr>
            <a:r>
              <a:rPr lang="en-US" dirty="0" smtClean="0"/>
              <a:t>Irrigation system</a:t>
            </a:r>
          </a:p>
          <a:p>
            <a:pPr lvl="1">
              <a:spcBef>
                <a:spcPts val="2400"/>
              </a:spcBef>
            </a:pPr>
            <a:r>
              <a:rPr lang="en-US" dirty="0" smtClean="0"/>
              <a:t>Polypropylene twine</a:t>
            </a:r>
          </a:p>
          <a:p>
            <a:pPr lvl="1">
              <a:spcBef>
                <a:spcPts val="2400"/>
              </a:spcBef>
            </a:pPr>
            <a:r>
              <a:rPr lang="en-US" dirty="0" smtClean="0"/>
              <a:t>ASP network</a:t>
            </a:r>
          </a:p>
          <a:p>
            <a:pPr lvl="1">
              <a:spcBef>
                <a:spcPts val="2400"/>
              </a:spcBef>
              <a:buNone/>
            </a:pPr>
            <a:endParaRPr lang="en-US" dirty="0"/>
          </a:p>
        </p:txBody>
      </p:sp>
    </p:spTree>
  </p:cSld>
  <p:clrMapOvr>
    <a:masterClrMapping/>
  </p:clrMapOvr>
  <p:transition>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1" name="Rectangle 2"/>
          <p:cNvSpPr>
            <a:spLocks noGrp="1" noChangeArrowheads="1"/>
          </p:cNvSpPr>
          <p:nvPr>
            <p:ph type="title"/>
          </p:nvPr>
        </p:nvSpPr>
        <p:spPr>
          <a:xfrm>
            <a:off x="228600" y="304800"/>
            <a:ext cx="8388350" cy="1104900"/>
          </a:xfrm>
        </p:spPr>
        <p:txBody>
          <a:bodyPr/>
          <a:lstStyle/>
          <a:p>
            <a:pPr algn="l" eaLnBrk="1" hangingPunct="1"/>
            <a:r>
              <a:rPr lang="en-US" dirty="0" smtClean="0"/>
              <a:t>Thank You</a:t>
            </a:r>
          </a:p>
        </p:txBody>
      </p:sp>
      <p:sp>
        <p:nvSpPr>
          <p:cNvPr id="13" name="Rectangle 3"/>
          <p:cNvSpPr txBox="1">
            <a:spLocks noChangeArrowheads="1"/>
          </p:cNvSpPr>
          <p:nvPr/>
        </p:nvSpPr>
        <p:spPr bwMode="auto">
          <a:xfrm>
            <a:off x="381000" y="1524000"/>
            <a:ext cx="5715000" cy="4406900"/>
          </a:xfrm>
          <a:prstGeom prst="rect">
            <a:avLst/>
          </a:prstGeom>
          <a:noFill/>
          <a:ln w="9525">
            <a:noFill/>
            <a:miter lim="800000"/>
            <a:headEnd/>
            <a:tailEnd/>
          </a:ln>
          <a:effectLst/>
        </p:spPr>
        <p:txBody>
          <a:bodyPr/>
          <a:lstStyle/>
          <a:p>
            <a:pPr marL="342900" indent="-342900">
              <a:spcBef>
                <a:spcPct val="20000"/>
              </a:spcBef>
              <a:buFontTx/>
              <a:buChar char="•"/>
              <a:defRPr/>
            </a:pPr>
            <a:r>
              <a:rPr lang="en-US" sz="2800" kern="0" dirty="0">
                <a:latin typeface="+mn-lt"/>
              </a:rPr>
              <a:t>For more information visit the Small Farms web at </a:t>
            </a:r>
            <a:r>
              <a:rPr lang="en-US" sz="2800" kern="0" dirty="0">
                <a:latin typeface="+mn-lt"/>
                <a:hlinkClick r:id="rId3"/>
              </a:rPr>
              <a:t>http://smallfarms.ifas.ufl.edu</a:t>
            </a:r>
            <a:endParaRPr lang="en-US" sz="2800" kern="0" dirty="0">
              <a:latin typeface="+mn-lt"/>
            </a:endParaRPr>
          </a:p>
          <a:p>
            <a:pPr marL="342900" indent="-342900">
              <a:spcBef>
                <a:spcPct val="20000"/>
              </a:spcBef>
              <a:buFontTx/>
              <a:buChar char="•"/>
              <a:defRPr/>
            </a:pPr>
            <a:endParaRPr lang="en-US" sz="2800" kern="0" dirty="0">
              <a:latin typeface="+mn-lt"/>
            </a:endParaRPr>
          </a:p>
          <a:p>
            <a:pPr marL="342900" indent="-342900">
              <a:spcBef>
                <a:spcPct val="80000"/>
              </a:spcBef>
              <a:buFontTx/>
              <a:buChar char="•"/>
              <a:defRPr/>
            </a:pPr>
            <a:r>
              <a:rPr lang="en-US" sz="2800" kern="0" dirty="0">
                <a:latin typeface="+mn-lt"/>
              </a:rPr>
              <a:t>Take a virtual field day tour by visiting the Virtual Field Day web at </a:t>
            </a:r>
            <a:r>
              <a:rPr lang="en-US" sz="2800" kern="0" dirty="0">
                <a:latin typeface="+mn-lt"/>
                <a:hlinkClick r:id="rId4"/>
              </a:rPr>
              <a:t>http://vfd.ifas.ufl.edu</a:t>
            </a:r>
            <a:endParaRPr lang="en-US" sz="2800" kern="0" dirty="0">
              <a:latin typeface="+mn-lt"/>
            </a:endParaRPr>
          </a:p>
        </p:txBody>
      </p:sp>
      <p:pic>
        <p:nvPicPr>
          <p:cNvPr id="2053" name="Picture 13" descr="SF - Home.jpg"/>
          <p:cNvPicPr>
            <a:picLocks noChangeAspect="1"/>
          </p:cNvPicPr>
          <p:nvPr/>
        </p:nvPicPr>
        <p:blipFill>
          <a:blip r:embed="rId5"/>
          <a:srcRect/>
          <a:stretch>
            <a:fillRect/>
          </a:stretch>
        </p:blipFill>
        <p:spPr bwMode="auto">
          <a:xfrm>
            <a:off x="6376988" y="609600"/>
            <a:ext cx="2433637" cy="2590800"/>
          </a:xfrm>
          <a:prstGeom prst="rect">
            <a:avLst/>
          </a:prstGeom>
          <a:noFill/>
          <a:ln w="9525">
            <a:noFill/>
            <a:miter lim="800000"/>
            <a:headEnd/>
            <a:tailEnd/>
          </a:ln>
        </p:spPr>
      </p:pic>
      <p:sp>
        <p:nvSpPr>
          <p:cNvPr id="8" name="Text Box 4"/>
          <p:cNvSpPr txBox="1">
            <a:spLocks noChangeArrowheads="1"/>
          </p:cNvSpPr>
          <p:nvPr/>
        </p:nvSpPr>
        <p:spPr bwMode="auto">
          <a:xfrm>
            <a:off x="152400" y="6088063"/>
            <a:ext cx="8839200" cy="769937"/>
          </a:xfrm>
          <a:prstGeom prst="rect">
            <a:avLst/>
          </a:prstGeom>
          <a:noFill/>
          <a:ln w="9525">
            <a:noFill/>
            <a:miter lim="800000"/>
            <a:headEnd/>
            <a:tailEnd/>
          </a:ln>
        </p:spPr>
        <p:txBody>
          <a:bodyPr>
            <a:spAutoFit/>
          </a:bodyPr>
          <a:lstStyle/>
          <a:p>
            <a:pPr algn="ctr" eaLnBrk="0" hangingPunct="0"/>
            <a:r>
              <a:rPr lang="en-US" sz="2000" dirty="0">
                <a:solidFill>
                  <a:srgbClr val="000000"/>
                </a:solidFill>
                <a:latin typeface="Calisto MT" pitchFamily="18" charset="0"/>
              </a:rPr>
              <a:t>This presentation brought to you by the</a:t>
            </a:r>
          </a:p>
          <a:p>
            <a:pPr algn="ctr" eaLnBrk="0" hangingPunct="0"/>
            <a:r>
              <a:rPr lang="en-US" sz="1600" dirty="0">
                <a:solidFill>
                  <a:srgbClr val="000000"/>
                </a:solidFill>
                <a:latin typeface="Calisto MT" pitchFamily="18" charset="0"/>
              </a:rPr>
              <a:t> </a:t>
            </a:r>
            <a:r>
              <a:rPr lang="en-US" sz="2400" dirty="0">
                <a:solidFill>
                  <a:srgbClr val="000000"/>
                </a:solidFill>
                <a:latin typeface="Calisto MT" pitchFamily="18" charset="0"/>
              </a:rPr>
              <a:t>Small Farms/Alternative Enterprises Focus Team.</a:t>
            </a:r>
          </a:p>
        </p:txBody>
      </p:sp>
      <p:pic>
        <p:nvPicPr>
          <p:cNvPr id="9" name="Picture 8" descr="VFD - Home New.jpg"/>
          <p:cNvPicPr>
            <a:picLocks noChangeAspect="1"/>
          </p:cNvPicPr>
          <p:nvPr/>
        </p:nvPicPr>
        <p:blipFill>
          <a:blip r:embed="rId6" cstate="print"/>
          <a:stretch>
            <a:fillRect/>
          </a:stretch>
        </p:blipFill>
        <p:spPr>
          <a:xfrm>
            <a:off x="6400800" y="3352800"/>
            <a:ext cx="2438400" cy="2711501"/>
          </a:xfrm>
          <a:prstGeom prst="rect">
            <a:avLst/>
          </a:prstGeom>
        </p:spPr>
      </p:pic>
    </p:spTree>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ts val="1200"/>
              </a:spcBef>
            </a:pPr>
            <a:r>
              <a:rPr lang="en-US" sz="2400" dirty="0" smtClean="0"/>
              <a:t>20,000 acres field grown</a:t>
            </a:r>
          </a:p>
          <a:p>
            <a:pPr>
              <a:spcBef>
                <a:spcPts val="1200"/>
              </a:spcBef>
            </a:pPr>
            <a:r>
              <a:rPr lang="en-US" sz="2400" dirty="0" smtClean="0"/>
              <a:t>Available October – July</a:t>
            </a:r>
          </a:p>
          <a:p>
            <a:pPr>
              <a:spcBef>
                <a:spcPts val="1200"/>
              </a:spcBef>
            </a:pPr>
            <a:r>
              <a:rPr lang="en-US" sz="2400" dirty="0" smtClean="0"/>
              <a:t>July – September</a:t>
            </a:r>
          </a:p>
          <a:p>
            <a:pPr lvl="1">
              <a:spcBef>
                <a:spcPts val="1200"/>
              </a:spcBef>
            </a:pPr>
            <a:r>
              <a:rPr lang="en-US" sz="2400" dirty="0" smtClean="0"/>
              <a:t>High temperatures</a:t>
            </a:r>
          </a:p>
          <a:p>
            <a:pPr lvl="1">
              <a:spcBef>
                <a:spcPts val="1200"/>
              </a:spcBef>
            </a:pPr>
            <a:r>
              <a:rPr lang="en-US" sz="2400" dirty="0" smtClean="0"/>
              <a:t>High humidity</a:t>
            </a:r>
          </a:p>
          <a:p>
            <a:pPr lvl="1">
              <a:spcBef>
                <a:spcPts val="1200"/>
              </a:spcBef>
            </a:pPr>
            <a:r>
              <a:rPr lang="en-US" sz="2400" dirty="0" smtClean="0"/>
              <a:t>Frequent rainfall</a:t>
            </a:r>
          </a:p>
          <a:p>
            <a:pPr lvl="1">
              <a:spcBef>
                <a:spcPts val="1200"/>
              </a:spcBef>
            </a:pPr>
            <a:r>
              <a:rPr lang="en-US" sz="2400" dirty="0" smtClean="0"/>
              <a:t>Pest pressure high</a:t>
            </a:r>
          </a:p>
          <a:p>
            <a:pPr>
              <a:spcBef>
                <a:spcPts val="1200"/>
              </a:spcBef>
            </a:pPr>
            <a:r>
              <a:rPr lang="en-US" sz="2400" dirty="0" smtClean="0"/>
              <a:t>Greenhouse colored pepper one of top crops in Florida</a:t>
            </a:r>
          </a:p>
          <a:p>
            <a:pPr>
              <a:spcBef>
                <a:spcPts val="1200"/>
              </a:spcBef>
            </a:pPr>
            <a:r>
              <a:rPr lang="en-US" sz="2400" dirty="0" smtClean="0"/>
              <a:t>Field and greenhouse production Jul-Sep very difficult</a:t>
            </a:r>
          </a:p>
          <a:p>
            <a:pPr>
              <a:spcBef>
                <a:spcPts val="1200"/>
              </a:spcBef>
              <a:buNone/>
            </a:pPr>
            <a:endParaRPr lang="en-US" sz="2400" dirty="0" smtClean="0"/>
          </a:p>
          <a:p>
            <a:pPr>
              <a:spcBef>
                <a:spcPts val="1200"/>
              </a:spcBef>
            </a:pPr>
            <a:endParaRPr lang="en-US" sz="2400" dirty="0"/>
          </a:p>
        </p:txBody>
      </p:sp>
      <p:pic>
        <p:nvPicPr>
          <p:cNvPr id="5" name="Picture 4" descr="Display01.jpg"/>
          <p:cNvPicPr>
            <a:picLocks noChangeAspect="1"/>
          </p:cNvPicPr>
          <p:nvPr/>
        </p:nvPicPr>
        <p:blipFill>
          <a:blip r:embed="rId3"/>
          <a:stretch>
            <a:fillRect/>
          </a:stretch>
        </p:blipFill>
        <p:spPr>
          <a:xfrm>
            <a:off x="4495800" y="1981200"/>
            <a:ext cx="4368800" cy="3276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p:txBody>
          <a:bodyPr/>
          <a:lstStyle/>
          <a:p>
            <a:r>
              <a:rPr lang="en-US" sz="4800" dirty="0" smtClean="0"/>
              <a:t>Florida Peppers</a:t>
            </a:r>
            <a:endParaRPr lang="en-US" sz="4800" dirty="0"/>
          </a:p>
        </p:txBody>
      </p:sp>
    </p:spTree>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Pepper Production</a:t>
            </a:r>
            <a:endParaRPr lang="en-US" dirty="0"/>
          </a:p>
        </p:txBody>
      </p:sp>
      <p:sp>
        <p:nvSpPr>
          <p:cNvPr id="3" name="Content Placeholder 2"/>
          <p:cNvSpPr>
            <a:spLocks noGrp="1"/>
          </p:cNvSpPr>
          <p:nvPr>
            <p:ph idx="1"/>
          </p:nvPr>
        </p:nvSpPr>
        <p:spPr/>
        <p:txBody>
          <a:bodyPr/>
          <a:lstStyle/>
          <a:p>
            <a:r>
              <a:rPr lang="en-US" dirty="0" smtClean="0"/>
              <a:t>Large field acreage not competitive in summer.</a:t>
            </a:r>
          </a:p>
          <a:p>
            <a:r>
              <a:rPr lang="en-US" dirty="0" smtClean="0"/>
              <a:t>However, small farmers…??</a:t>
            </a:r>
          </a:p>
          <a:p>
            <a:r>
              <a:rPr lang="en-US" dirty="0" smtClean="0"/>
              <a:t>Small farmers</a:t>
            </a:r>
          </a:p>
          <a:p>
            <a:pPr lvl="1"/>
            <a:r>
              <a:rPr lang="en-US" dirty="0" smtClean="0"/>
              <a:t>Direct market</a:t>
            </a:r>
          </a:p>
          <a:p>
            <a:pPr lvl="1"/>
            <a:r>
              <a:rPr lang="en-US" dirty="0" smtClean="0"/>
              <a:t>Demand for local products</a:t>
            </a:r>
          </a:p>
          <a:p>
            <a:pPr lvl="1"/>
            <a:r>
              <a:rPr lang="en-US" dirty="0" smtClean="0"/>
              <a:t>Seek to extend season for local </a:t>
            </a:r>
            <a:br>
              <a:rPr lang="en-US" dirty="0" smtClean="0"/>
            </a:br>
            <a:r>
              <a:rPr lang="en-US" dirty="0" smtClean="0"/>
              <a:t>markets</a:t>
            </a:r>
            <a:endParaRPr lang="en-US" dirty="0"/>
          </a:p>
        </p:txBody>
      </p:sp>
      <p:pic>
        <p:nvPicPr>
          <p:cNvPr id="4" name="Picture 3" descr="Display31.jpg"/>
          <p:cNvPicPr>
            <a:picLocks noChangeAspect="1"/>
          </p:cNvPicPr>
          <p:nvPr/>
        </p:nvPicPr>
        <p:blipFill>
          <a:blip r:embed="rId3"/>
          <a:stretch>
            <a:fillRect/>
          </a:stretch>
        </p:blipFill>
        <p:spPr>
          <a:xfrm>
            <a:off x="6096000" y="2438400"/>
            <a:ext cx="2815078" cy="2133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00015S.jpg"/>
          <p:cNvPicPr>
            <a:picLocks noChangeAspect="1"/>
          </p:cNvPicPr>
          <p:nvPr/>
        </p:nvPicPr>
        <p:blipFill>
          <a:blip r:embed="rId4" cstate="print"/>
          <a:stretch>
            <a:fillRect/>
          </a:stretch>
        </p:blipFill>
        <p:spPr>
          <a:xfrm>
            <a:off x="6477000" y="4800600"/>
            <a:ext cx="2314729" cy="17190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Farmers Likely to use Season Extension Practices</a:t>
            </a:r>
            <a:endParaRPr lang="en-US" dirty="0"/>
          </a:p>
        </p:txBody>
      </p:sp>
      <p:sp>
        <p:nvSpPr>
          <p:cNvPr id="3" name="Content Placeholder 2"/>
          <p:cNvSpPr>
            <a:spLocks noGrp="1"/>
          </p:cNvSpPr>
          <p:nvPr>
            <p:ph idx="1"/>
          </p:nvPr>
        </p:nvSpPr>
        <p:spPr>
          <a:xfrm>
            <a:off x="304800" y="1828800"/>
            <a:ext cx="8229600" cy="4800600"/>
          </a:xfrm>
        </p:spPr>
        <p:txBody>
          <a:bodyPr/>
          <a:lstStyle/>
          <a:p>
            <a:r>
              <a:rPr lang="en-US" dirty="0" smtClean="0"/>
              <a:t>Transplants</a:t>
            </a:r>
          </a:p>
          <a:p>
            <a:r>
              <a:rPr lang="en-US" dirty="0" smtClean="0"/>
              <a:t>Multiple varieties</a:t>
            </a:r>
          </a:p>
          <a:p>
            <a:r>
              <a:rPr lang="en-US" dirty="0" smtClean="0"/>
              <a:t>Row covers</a:t>
            </a:r>
          </a:p>
          <a:p>
            <a:r>
              <a:rPr lang="en-US" dirty="0" smtClean="0"/>
              <a:t>Plastic mulches</a:t>
            </a:r>
          </a:p>
          <a:p>
            <a:r>
              <a:rPr lang="en-US" dirty="0" smtClean="0"/>
              <a:t>Low tunnels</a:t>
            </a:r>
          </a:p>
          <a:p>
            <a:r>
              <a:rPr lang="en-US" dirty="0" smtClean="0"/>
              <a:t>High tunnels</a:t>
            </a:r>
          </a:p>
          <a:p>
            <a:r>
              <a:rPr lang="en-US" dirty="0" smtClean="0"/>
              <a:t>Greenhouses</a:t>
            </a:r>
          </a:p>
          <a:p>
            <a:r>
              <a:rPr lang="en-US" dirty="0" smtClean="0"/>
              <a:t>How about open shade structures??</a:t>
            </a:r>
            <a:endParaRPr lang="en-US" dirty="0"/>
          </a:p>
        </p:txBody>
      </p:sp>
      <p:pic>
        <p:nvPicPr>
          <p:cNvPr id="5" name="Picture 4" descr="slide 076.jpg"/>
          <p:cNvPicPr>
            <a:picLocks noChangeAspect="1"/>
          </p:cNvPicPr>
          <p:nvPr/>
        </p:nvPicPr>
        <p:blipFill>
          <a:blip r:embed="rId3"/>
          <a:stretch>
            <a:fillRect/>
          </a:stretch>
        </p:blipFill>
        <p:spPr>
          <a:xfrm>
            <a:off x="4038600" y="2286000"/>
            <a:ext cx="4906290" cy="33551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Materials &amp; Methods</a:t>
            </a:r>
            <a:endParaRPr lang="en-US" sz="4800" dirty="0"/>
          </a:p>
        </p:txBody>
      </p:sp>
      <p:sp>
        <p:nvSpPr>
          <p:cNvPr id="3" name="Content Placeholder 2"/>
          <p:cNvSpPr>
            <a:spLocks noGrp="1"/>
          </p:cNvSpPr>
          <p:nvPr>
            <p:ph idx="1"/>
          </p:nvPr>
        </p:nvSpPr>
        <p:spPr/>
        <p:txBody>
          <a:bodyPr/>
          <a:lstStyle/>
          <a:p>
            <a:r>
              <a:rPr lang="en-US" sz="2800" dirty="0" smtClean="0"/>
              <a:t>40 x 40 ft shade structure</a:t>
            </a:r>
          </a:p>
          <a:p>
            <a:r>
              <a:rPr lang="en-US" sz="2800" dirty="0" smtClean="0"/>
              <a:t>10 ft high</a:t>
            </a:r>
          </a:p>
          <a:p>
            <a:r>
              <a:rPr lang="en-US" sz="2800" dirty="0" smtClean="0"/>
              <a:t>50% polypropylene shade cloth</a:t>
            </a:r>
          </a:p>
          <a:p>
            <a:r>
              <a:rPr lang="en-US" sz="2800" dirty="0" smtClean="0"/>
              <a:t>3 gallon plastic pots</a:t>
            </a:r>
          </a:p>
          <a:p>
            <a:r>
              <a:rPr lang="en-US" sz="2800" dirty="0" smtClean="0"/>
              <a:t>Composted pine bark media</a:t>
            </a:r>
          </a:p>
          <a:p>
            <a:r>
              <a:rPr lang="en-US" sz="2800" dirty="0" smtClean="0"/>
              <a:t>Heritage ‘VR’ pepper plants (TSWV resistant)</a:t>
            </a:r>
          </a:p>
          <a:p>
            <a:r>
              <a:rPr lang="en-US" sz="2800" dirty="0" smtClean="0"/>
              <a:t>Standard hydroponic nutrient solution</a:t>
            </a:r>
          </a:p>
          <a:p>
            <a:r>
              <a:rPr lang="en-US" sz="2800" dirty="0" smtClean="0"/>
              <a:t>Support system – fence posts and bamboo poles with string</a:t>
            </a:r>
          </a:p>
          <a:p>
            <a:endParaRPr lang="en-US" sz="2800" dirty="0"/>
          </a:p>
        </p:txBody>
      </p:sp>
    </p:spTree>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DSC00364.JPG"/>
          <p:cNvPicPr>
            <a:picLocks noGrp="1" noChangeAspect="1"/>
          </p:cNvPicPr>
          <p:nvPr>
            <p:ph idx="1"/>
          </p:nvPr>
        </p:nvPicPr>
        <p:blipFill>
          <a:blip r:embed="rId3" cstate="print"/>
          <a:stretch>
            <a:fillRect/>
          </a:stretch>
        </p:blipFill>
        <p:spPr>
          <a:xfrm>
            <a:off x="1371600" y="1828800"/>
            <a:ext cx="6400800" cy="4800600"/>
          </a:xfrm>
          <a:prstGeom prst="rect">
            <a:avLst/>
          </a:prstGeom>
          <a:ln>
            <a:noFill/>
          </a:ln>
          <a:effectLst>
            <a:softEdge rad="112500"/>
          </a:effectLst>
        </p:spPr>
      </p:pic>
    </p:spTree>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C04822.JPG"/>
          <p:cNvPicPr>
            <a:picLocks noGrp="1" noChangeAspect="1"/>
          </p:cNvPicPr>
          <p:nvPr>
            <p:ph idx="1"/>
          </p:nvPr>
        </p:nvPicPr>
        <p:blipFill>
          <a:blip r:embed="rId3" cstate="print"/>
          <a:stretch>
            <a:fillRect/>
          </a:stretch>
        </p:blipFill>
        <p:spPr>
          <a:xfrm>
            <a:off x="1371600" y="1828800"/>
            <a:ext cx="6400800" cy="4800600"/>
          </a:xfrm>
          <a:prstGeom prst="rect">
            <a:avLst/>
          </a:prstGeom>
          <a:ln>
            <a:noFill/>
          </a:ln>
          <a:effectLst>
            <a:softEdge rad="112500"/>
          </a:effectLst>
        </p:spPr>
      </p:pic>
    </p:spTree>
  </p:cSld>
  <p:clrMapOvr>
    <a:masterClrMapping/>
  </p:clrMapOvr>
  <p:transition>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C04832.JPG"/>
          <p:cNvPicPr>
            <a:picLocks noGrp="1" noChangeAspect="1"/>
          </p:cNvPicPr>
          <p:nvPr>
            <p:ph idx="1"/>
          </p:nvPr>
        </p:nvPicPr>
        <p:blipFill>
          <a:blip r:embed="rId3" cstate="print"/>
          <a:stretch>
            <a:fillRect/>
          </a:stretch>
        </p:blipFill>
        <p:spPr>
          <a:xfrm>
            <a:off x="1371600" y="1828800"/>
            <a:ext cx="6400800" cy="4800600"/>
          </a:xfrm>
          <a:prstGeom prst="rect">
            <a:avLst/>
          </a:prstGeom>
          <a:ln>
            <a:noFill/>
          </a:ln>
          <a:effectLst>
            <a:softEdge rad="112500"/>
          </a:effectLst>
        </p:spPr>
      </p:pic>
    </p:spTree>
  </p:cSld>
  <p:clrMapOvr>
    <a:masterClrMapping/>
  </p:clrMapOvr>
  <p:transition>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C05523.JPG"/>
          <p:cNvPicPr>
            <a:picLocks noGrp="1" noChangeAspect="1"/>
          </p:cNvPicPr>
          <p:nvPr>
            <p:ph idx="1"/>
          </p:nvPr>
        </p:nvPicPr>
        <p:blipFill>
          <a:blip r:embed="rId3" cstate="print"/>
          <a:stretch>
            <a:fillRect/>
          </a:stretch>
        </p:blipFill>
        <p:spPr>
          <a:xfrm>
            <a:off x="1371600" y="1828800"/>
            <a:ext cx="6400800" cy="4800600"/>
          </a:xfrm>
          <a:prstGeom prst="rect">
            <a:avLst/>
          </a:prstGeom>
          <a:ln>
            <a:noFill/>
          </a:ln>
          <a:effectLst>
            <a:softEdge rad="112500"/>
          </a:effectLst>
        </p:spPr>
      </p:pic>
    </p:spTree>
  </p:cSld>
  <p:clrMapOvr>
    <a:masterClrMapping/>
  </p:clrMapOvr>
  <p:transition>
    <p:randomBar dir="vert"/>
  </p:transition>
  <p:timing>
    <p:tnLst>
      <p:par>
        <p:cTn id="1" dur="indefinite" restart="never" nodeType="tmRoot"/>
      </p:par>
    </p:tnLst>
  </p:timing>
</p:sld>
</file>

<file path=ppt/theme/theme1.xml><?xml version="1.0" encoding="utf-8"?>
<a:theme xmlns:a="http://schemas.openxmlformats.org/drawingml/2006/main" name="Specialt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sunflower">
      <a:majorFont>
        <a:latin typeface="Calisto MT"/>
        <a:ea typeface=""/>
        <a:cs typeface=""/>
      </a:majorFont>
      <a:minorFont>
        <a:latin typeface="Calisto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flow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flow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flow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flow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flow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flow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flow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flow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flow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flow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flow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flow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Watermelon</Template>
  <TotalTime>80</TotalTime>
  <Words>558</Words>
  <Application>Microsoft Office PowerPoint</Application>
  <PresentationFormat>On-screen Show (4:3)</PresentationFormat>
  <Paragraphs>114</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Specialty</vt:lpstr>
      <vt:lpstr>Growing Bell Peppers in Soilless Culture Under Open Shade Structures</vt:lpstr>
      <vt:lpstr>Florida Peppers</vt:lpstr>
      <vt:lpstr>Summer Pepper Production</vt:lpstr>
      <vt:lpstr>Small Farmers Likely to use Season Extension Practices</vt:lpstr>
      <vt:lpstr>Materials &amp; Methods</vt:lpstr>
      <vt:lpstr>Slide 6</vt:lpstr>
      <vt:lpstr>Slide 7</vt:lpstr>
      <vt:lpstr>Slide 8</vt:lpstr>
      <vt:lpstr>Slide 9</vt:lpstr>
      <vt:lpstr>Harvest Results</vt:lpstr>
      <vt:lpstr>Fruit Size</vt:lpstr>
      <vt:lpstr>Hydroponic Peppers in a Shade House for Summer Production</vt:lpstr>
      <vt:lpstr>Large Scale Shade House Pepper</vt:lpstr>
      <vt:lpstr>Conclusion</vt:lpstr>
      <vt:lpstr>Thank You</vt:lpstr>
    </vt:vector>
  </TitlesOfParts>
  <Company>UF/IFAS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Growing Bell Peppers in Soilless Culture Under Open Shade Structures</dc:title>
  <dc:creator>Osborne,Laurie A</dc:creator>
  <cp:lastModifiedBy>Osborne,Laurie A</cp:lastModifiedBy>
  <cp:revision>14</cp:revision>
  <dcterms:created xsi:type="dcterms:W3CDTF">2008-03-04T18:44:05Z</dcterms:created>
  <dcterms:modified xsi:type="dcterms:W3CDTF">2009-04-10T19:20:46Z</dcterms:modified>
</cp:coreProperties>
</file>