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5" r:id="rId3"/>
    <p:sldId id="311" r:id="rId4"/>
    <p:sldId id="346" r:id="rId5"/>
    <p:sldId id="347" r:id="rId6"/>
    <p:sldId id="348" r:id="rId7"/>
    <p:sldId id="349" r:id="rId8"/>
    <p:sldId id="350" r:id="rId9"/>
    <p:sldId id="316" r:id="rId10"/>
    <p:sldId id="317" r:id="rId11"/>
    <p:sldId id="319" r:id="rId12"/>
    <p:sldId id="313" r:id="rId13"/>
    <p:sldId id="321" r:id="rId14"/>
    <p:sldId id="323" r:id="rId15"/>
    <p:sldId id="325" r:id="rId16"/>
    <p:sldId id="333" r:id="rId17"/>
    <p:sldId id="341" r:id="rId18"/>
    <p:sldId id="334" r:id="rId19"/>
    <p:sldId id="344" r:id="rId20"/>
    <p:sldId id="336" r:id="rId21"/>
    <p:sldId id="340" r:id="rId22"/>
    <p:sldId id="343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3C01"/>
    <a:srgbClr val="1274B6"/>
    <a:srgbClr val="00518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04" autoAdjust="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"/>
    </p:cViewPr>
  </p:sorterViewPr>
  <p:notesViewPr>
    <p:cSldViewPr>
      <p:cViewPr>
        <p:scale>
          <a:sx n="80" d="100"/>
          <a:sy n="80" d="100"/>
        </p:scale>
        <p:origin x="-1938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098DF6-4339-476A-9827-A0503A267433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0317D0-D0C4-457F-92D6-A92635FE3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95494D-9AC9-4CB7-8872-B157D15EEE3B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BB4D96-1AAF-4EA6-9022-F24B4A70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DC756-B3FB-4078-B679-7C23F211A0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C85EC3-A603-4254-B660-03A8CE011D8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FE52C-4304-4307-9352-F3A0D01A077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46EE8-A2A7-4221-B603-1E5624A743D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70719-88AA-43B6-9E21-EE3C46A4D53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6EE0A-F293-4D7A-80B9-A54F8D0F070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F6E34-2CC2-42BE-B565-03991765335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7D20D-9038-49DC-93D4-E370FD2AE61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BE9FC-605B-4F86-988A-D26397C7122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2DF5A2-0475-484B-B859-13EDD34C5FB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B80588-C27F-42D7-88B1-E4DE2F962BA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4002F-9213-48A6-A29E-037477A7A73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DB4107E0-DAAB-4B46-8A7F-1D0D70EF3C9D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3C38F3-48FD-4B22-BCA6-AA15105B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B934-0E00-495B-B1F7-199C9C7CA18D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3D90-A33A-4A37-AF0B-EF1AD1873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A28F-BE03-4CA3-88DE-410AF74172AD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C376-75FD-4B8C-8BA1-9227973BC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8073F-72F5-41C5-A4D4-E7E5F55F9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66888" cy="46482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FBF2DB-2079-4FDE-BA4F-1C1B10F35600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228600" y="6172200"/>
            <a:ext cx="457200" cy="476250"/>
          </a:xfrm>
        </p:spPr>
        <p:txBody>
          <a:bodyPr/>
          <a:lstStyle>
            <a:lvl1pPr>
              <a:defRPr sz="1600" b="1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05A173-59B0-4BE0-8B16-32C5B57E2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87BAD2BC-F35E-422E-829A-EC366F54D2CB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18FFB9-92D9-42A1-AC62-D4B574CB2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6871-23D8-4DA1-B09E-F03F397B20C1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235D-FD44-4B8E-A6AF-5A3317772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09AD8FBE-953C-4C0C-B06C-ACACD50CF367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5F215-D972-4B08-87B8-F990AC512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DF41-B951-4FE7-9A46-D49606F69FB8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9B68-C385-4229-97F9-E7395C56C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2EDCD1F-3F8F-40D3-BA00-509FC2FCBC1A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752672-C2BF-4419-A883-CA9A2AB7B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912A1D9C-8A1F-44F3-A40F-8A99B76CA5B5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D9ACD7-31AF-4DA8-B496-B84EB1EF8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CD67F520-43AB-468E-BE22-A4C6DADD7C19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662E1B-C6E0-4E87-A3E9-A5F67B000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42E78E4-FBB5-47DC-9CA0-90660508E438}" type="datetime1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DBD1124-EB83-4683-AFFA-E5D2485AB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0" r:id="rId4"/>
    <p:sldLayoutId id="2147483707" r:id="rId5"/>
    <p:sldLayoutId id="2147483701" r:id="rId6"/>
    <p:sldLayoutId id="2147483708" r:id="rId7"/>
    <p:sldLayoutId id="2147483709" r:id="rId8"/>
    <p:sldLayoutId id="2147483710" r:id="rId9"/>
    <p:sldLayoutId id="2147483702" r:id="rId10"/>
    <p:sldLayoutId id="2147483703" r:id="rId11"/>
    <p:sldLayoutId id="21474837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559675" cy="16208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MyPlate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and Your Healthy Lifestyle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7467600" cy="3657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Vary Your Veggies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86765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Buy fresh veggies in season.</a:t>
            </a:r>
          </a:p>
          <a:p>
            <a:pPr eaLnBrk="1" hangingPunct="1"/>
            <a:r>
              <a:rPr lang="en-US" dirty="0" smtClean="0"/>
              <a:t>Select high potassium veggies.</a:t>
            </a:r>
          </a:p>
          <a:p>
            <a:pPr eaLnBrk="1" hangingPunct="1"/>
            <a:r>
              <a:rPr lang="en-US" dirty="0" smtClean="0"/>
              <a:t>Use more fresh or frozen, less                  canned (except low sodium).</a:t>
            </a:r>
          </a:p>
          <a:p>
            <a:pPr eaLnBrk="1" hangingPunct="1"/>
            <a:r>
              <a:rPr lang="en-US" dirty="0" smtClean="0"/>
              <a:t>Have salad with dinner often.</a:t>
            </a:r>
          </a:p>
          <a:p>
            <a:pPr eaLnBrk="1" hangingPunct="1"/>
            <a:r>
              <a:rPr lang="en-US" dirty="0" smtClean="0"/>
              <a:t>Add veggies to casseroles, pasta sauce,  quick breads, etc. </a:t>
            </a:r>
          </a:p>
          <a:p>
            <a:pPr eaLnBrk="1" hangingPunct="1"/>
            <a:r>
              <a:rPr lang="en-US" dirty="0" smtClean="0"/>
              <a:t>Select fast food salad rather than fries.</a:t>
            </a:r>
          </a:p>
          <a:p>
            <a:pPr eaLnBrk="1" hangingPunct="1"/>
            <a:r>
              <a:rPr lang="en-US" dirty="0" smtClean="0"/>
              <a:t>Choose dark salad greens over iceberg.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2133600" cy="192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D16CE-BC47-49B2-8F2D-217D650FBEF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myplate_green_vegeta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152399"/>
            <a:ext cx="1722120" cy="156556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Focus on Fruits</a:t>
            </a:r>
            <a:endParaRPr lang="en-US" dirty="0"/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86765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Use fruits in salads, toppings, desserts, and for snacks.</a:t>
            </a:r>
          </a:p>
          <a:p>
            <a:pPr eaLnBrk="1" hangingPunct="1"/>
            <a:r>
              <a:rPr lang="en-US" dirty="0" smtClean="0"/>
              <a:t>Keep dried fruit handy for snacks.</a:t>
            </a:r>
          </a:p>
          <a:p>
            <a:pPr eaLnBrk="1" hangingPunct="1"/>
            <a:r>
              <a:rPr lang="en-US" dirty="0" smtClean="0"/>
              <a:t>Put fruit on cereal, pancakes, and waffles.</a:t>
            </a:r>
          </a:p>
          <a:p>
            <a:pPr eaLnBrk="1" hangingPunct="1"/>
            <a:r>
              <a:rPr lang="en-US" dirty="0" smtClean="0"/>
              <a:t>Include canned and frozen fruits.</a:t>
            </a:r>
          </a:p>
          <a:p>
            <a:pPr eaLnBrk="1" hangingPunct="1"/>
            <a:r>
              <a:rPr lang="en-US" dirty="0" smtClean="0"/>
              <a:t>Select fruits and juices high in           potassium.</a:t>
            </a:r>
          </a:p>
          <a:p>
            <a:pPr eaLnBrk="1" hangingPunct="1"/>
            <a:r>
              <a:rPr lang="en-US" dirty="0" smtClean="0"/>
              <a:t>Buy in season.</a:t>
            </a:r>
          </a:p>
          <a:p>
            <a:pPr eaLnBrk="1" hangingPunct="1"/>
            <a:r>
              <a:rPr lang="en-US" dirty="0" smtClean="0"/>
              <a:t>Choose fruit more often than juice.</a:t>
            </a:r>
          </a:p>
        </p:txBody>
      </p:sp>
      <p:pic>
        <p:nvPicPr>
          <p:cNvPr id="36868" name="Picture 1029" descr="MPj04005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86200"/>
            <a:ext cx="176647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1C115-83CF-493B-AE50-7AA242BFC92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myplate_green_fru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152399"/>
            <a:ext cx="1638300" cy="148936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305800" cy="1265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200" dirty="0" smtClean="0"/>
              <a:t> Make Half Your Grains Whole</a:t>
            </a:r>
            <a:endParaRPr lang="en-US" sz="42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86765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Check ingredient lists on labels.</a:t>
            </a:r>
          </a:p>
          <a:p>
            <a:pPr eaLnBrk="1" hangingPunct="1"/>
            <a:r>
              <a:rPr lang="en-US" dirty="0" smtClean="0"/>
              <a:t>Look at dietary fiber on Nutrition Facts. </a:t>
            </a:r>
          </a:p>
          <a:p>
            <a:pPr eaLnBrk="1" hangingPunct="1"/>
            <a:r>
              <a:rPr lang="en-US" dirty="0" smtClean="0"/>
              <a:t>Select 100% whole grain breads and cereals.</a:t>
            </a:r>
          </a:p>
          <a:p>
            <a:pPr eaLnBrk="1" hangingPunct="1"/>
            <a:r>
              <a:rPr lang="en-US" dirty="0" smtClean="0"/>
              <a:t>Substitute whole grains for refined in recipes (start with half).</a:t>
            </a:r>
          </a:p>
          <a:p>
            <a:pPr eaLnBrk="1" hangingPunct="1"/>
            <a:r>
              <a:rPr lang="en-US" dirty="0" smtClean="0"/>
              <a:t>Be adventurous; try quinoa,                       bulgur, kasha, and other grains.</a:t>
            </a:r>
          </a:p>
          <a:p>
            <a:pPr eaLnBrk="1" hangingPunct="1"/>
            <a:r>
              <a:rPr lang="en-US" dirty="0" smtClean="0"/>
              <a:t>Add whole grains to mixed                 dishes.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48FB8-27C9-482D-A7DC-AB66FA591AD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3798" name="Picture 2" descr="http://www.iclipart.com/dodl.php/p205499_l.jpg?linklokauth=L3RlbXAvcDIwNTQ5OV9sLmpwZywxMjYyNjQwNzEwLDEyOC4yMjcuNzguMjgsMCwwLExMXzAsLGY0NmUxNWM5ZTRjYWIwYjlhN2ExM2EyYjgzYmMwMW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532" y="4876800"/>
            <a:ext cx="21618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yplate_green_gra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00200" cy="145472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91450" cy="1265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Get Your </a:t>
            </a:r>
            <a:br>
              <a:rPr lang="en-US" dirty="0" smtClean="0"/>
            </a:br>
            <a:r>
              <a:rPr lang="en-US" dirty="0" smtClean="0"/>
              <a:t>Calcium-Rich Foods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86765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Drink fat-free or low-fat milk                          with meals and snacks.</a:t>
            </a:r>
          </a:p>
          <a:p>
            <a:pPr eaLnBrk="1" hangingPunct="1"/>
            <a:r>
              <a:rPr lang="en-US" dirty="0" smtClean="0"/>
              <a:t>Choose low-fat cheeses.</a:t>
            </a:r>
          </a:p>
          <a:p>
            <a:pPr eaLnBrk="1" hangingPunct="1"/>
            <a:r>
              <a:rPr lang="en-US" dirty="0" smtClean="0"/>
              <a:t>Use milk to make hot cereals.</a:t>
            </a:r>
          </a:p>
          <a:p>
            <a:pPr eaLnBrk="1" hangingPunct="1"/>
            <a:r>
              <a:rPr lang="en-US" dirty="0" smtClean="0"/>
              <a:t>Have low-fat yogurt as a snack.</a:t>
            </a:r>
          </a:p>
          <a:p>
            <a:pPr eaLnBrk="1" hangingPunct="1"/>
            <a:r>
              <a:rPr lang="en-US" dirty="0" smtClean="0"/>
              <a:t>Use lactose-free products if needed.</a:t>
            </a:r>
          </a:p>
          <a:p>
            <a:pPr eaLnBrk="1" hangingPunct="1"/>
            <a:r>
              <a:rPr lang="en-US" dirty="0" smtClean="0"/>
              <a:t>Select non-dairy high-calcium                    foods and beverages if desired.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2B740-F5F0-4B54-A9CA-949ED1B0754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7894" name="Picture 2" descr="http://www.iclipart.com/dodl.php/p157571_l.jpg?linklokauth=L3RlbXAvcDE1NzU3MV9sLmpwZywxMjYyNjQwMzcwLDEyOC4yMjcuNzguMjgsMCwwLExMXzAsLDY5YWU4YWRjMDcyNTgwZmRjNDA3MjgzNDhlNGNjMzE5"/>
          <p:cNvPicPr>
            <a:picLocks noChangeAspect="1" noChangeArrowheads="1"/>
          </p:cNvPicPr>
          <p:nvPr/>
        </p:nvPicPr>
        <p:blipFill>
          <a:blip r:embed="rId3" cstate="print"/>
          <a:srcRect b="26666"/>
          <a:stretch>
            <a:fillRect/>
          </a:stretch>
        </p:blipFill>
        <p:spPr bwMode="auto">
          <a:xfrm>
            <a:off x="7315200" y="50292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http://www.iclipart.com/dodl.php/p206145_l.jpg?linklokauth=L3RlbXAvcDIwNjE0NV9sLmpwZywxMjYyNjQwNTg4LDEyOC4yMjcuNzguMjgsMCwwLExMXzAsLDc0OWI0MjE2ODM0YTRkMzlhYWJkZTU5YzVjNGFlN2Zm"/>
          <p:cNvPicPr>
            <a:picLocks noChangeAspect="1" noChangeArrowheads="1"/>
          </p:cNvPicPr>
          <p:nvPr/>
        </p:nvPicPr>
        <p:blipFill>
          <a:blip r:embed="rId4" cstate="print"/>
          <a:srcRect b="35696"/>
          <a:stretch>
            <a:fillRect/>
          </a:stretch>
        </p:blipFill>
        <p:spPr bwMode="auto">
          <a:xfrm>
            <a:off x="6934200" y="2133600"/>
            <a:ext cx="1985963" cy="19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yplate_green_dai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152399"/>
            <a:ext cx="1714500" cy="155863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 Lean With Protein</a:t>
            </a:r>
            <a:endParaRPr lang="en-US" dirty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1628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Select leanest cuts of meat. </a:t>
            </a:r>
          </a:p>
          <a:p>
            <a:pPr eaLnBrk="1" hangingPunct="1"/>
            <a:r>
              <a:rPr lang="en-US" dirty="0" smtClean="0"/>
              <a:t>Trim fat and remove skin from poultry.</a:t>
            </a:r>
          </a:p>
          <a:p>
            <a:pPr eaLnBrk="1" hangingPunct="1"/>
            <a:r>
              <a:rPr lang="en-US" dirty="0" smtClean="0"/>
              <a:t>Prepare with no added fat.</a:t>
            </a:r>
          </a:p>
          <a:p>
            <a:pPr eaLnBrk="1" hangingPunct="1"/>
            <a:r>
              <a:rPr lang="en-US" dirty="0" smtClean="0"/>
              <a:t>Eat beans in place of meats often.</a:t>
            </a:r>
          </a:p>
          <a:p>
            <a:pPr eaLnBrk="1" hangingPunct="1"/>
            <a:r>
              <a:rPr lang="en-US" dirty="0" smtClean="0"/>
              <a:t>Select omega-3 fatty acid-rich                fish more often</a:t>
            </a:r>
            <a:endParaRPr lang="en-US" sz="2800" dirty="0" smtClean="0"/>
          </a:p>
          <a:p>
            <a:pPr eaLnBrk="1" hangingPunct="1"/>
            <a:r>
              <a:rPr lang="en-US" dirty="0" smtClean="0"/>
              <a:t>Include nuts in snacks,                          salads, and main dishes.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77938-D83A-458C-9D50-19EEF68EEF8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 descr="myplate_green_prot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52399"/>
            <a:ext cx="1661160" cy="1510145"/>
          </a:xfrm>
          <a:prstGeom prst="rect">
            <a:avLst/>
          </a:prstGeom>
        </p:spPr>
      </p:pic>
      <p:pic>
        <p:nvPicPr>
          <p:cNvPr id="18434" name="Picture 2" descr="http://www.iclipart.com/dodl.php/p274020_m.jpg?linklokauth=L3RlbXAvcDI3NDAyMF9tLmpwZywxMzEzNTI3NzUyLDEyOC4yMjcuNTcuMjA5LDAsMCxMTF8wLCxhM2ZjNjMwYmM5YTNhNzA2ZjI2MTVlNjljZGQ1MzFhNw%3D%3D"/>
          <p:cNvPicPr>
            <a:picLocks noChangeAspect="1" noChangeArrowheads="1"/>
          </p:cNvPicPr>
          <p:nvPr/>
        </p:nvPicPr>
        <p:blipFill>
          <a:blip r:embed="rId4" cstate="print"/>
          <a:srcRect l="5360" t="8000" r="8878"/>
          <a:stretch>
            <a:fillRect/>
          </a:stretch>
        </p:blipFill>
        <p:spPr bwMode="auto">
          <a:xfrm>
            <a:off x="6096000" y="4495800"/>
            <a:ext cx="2544417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Oils: Tips for Healthy Choices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86765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Use vegetable oils rather than                 solid fats.</a:t>
            </a:r>
          </a:p>
          <a:p>
            <a:pPr eaLnBrk="1" hangingPunct="1"/>
            <a:r>
              <a:rPr lang="en-US" dirty="0" smtClean="0"/>
              <a:t>Substitute nuts for meat or                 cheese as snack or in a meal.</a:t>
            </a:r>
          </a:p>
          <a:p>
            <a:pPr eaLnBrk="1" hangingPunct="1"/>
            <a:r>
              <a:rPr lang="en-US" dirty="0" smtClean="0"/>
              <a:t>Use Nutrition Facts to select foods low in saturated fat, </a:t>
            </a:r>
            <a:r>
              <a:rPr lang="en-US" i="1" dirty="0" smtClean="0"/>
              <a:t>trans</a:t>
            </a:r>
            <a:r>
              <a:rPr lang="en-US" dirty="0" smtClean="0"/>
              <a:t> fat and cholesterol.</a:t>
            </a:r>
          </a:p>
          <a:p>
            <a:pPr eaLnBrk="1" hangingPunct="1"/>
            <a:r>
              <a:rPr lang="en-US" dirty="0" smtClean="0"/>
              <a:t>Select foods prepared with little or no          fat or oil.</a:t>
            </a:r>
          </a:p>
          <a:p>
            <a:pPr eaLnBrk="1" hangingPunct="1"/>
            <a:r>
              <a:rPr lang="en-US" dirty="0" smtClean="0"/>
              <a:t>Select lean or low-fat foods most often.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5FECB-C2D5-4FF7-A7DE-A890EF3F26F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6386" name="Picture 2" descr="http://www.iclipart.com/dodl.php/p161558_m.jpg?linklokauth=L3RlbXAvcDE2MTU1OF9tLmpwZywxMzEzNTI3NTU1LDEyOC4yMjcuNTcuMjA5LDAsMCxMTF8wLCw0YTY4MzdkNGE4MTQ5NDExMTA1MTEzMGE0MGQzZjk1MQ%3D%3D"/>
          <p:cNvPicPr>
            <a:picLocks noChangeAspect="1" noChangeArrowheads="1"/>
          </p:cNvPicPr>
          <p:nvPr/>
        </p:nvPicPr>
        <p:blipFill>
          <a:blip r:embed="rId3" cstate="print"/>
          <a:srcRect t="8000" b="4000"/>
          <a:stretch>
            <a:fillRect/>
          </a:stretch>
        </p:blipFill>
        <p:spPr bwMode="auto">
          <a:xfrm>
            <a:off x="6934200" y="1371600"/>
            <a:ext cx="1560585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MyPlate</a:t>
            </a:r>
            <a:r>
              <a:rPr lang="en-US" dirty="0" smtClean="0"/>
              <a:t> in Your Life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200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your daily calorie needs.</a:t>
            </a:r>
          </a:p>
          <a:p>
            <a:pPr lvl="1" eaLnBrk="1" hangingPunct="1"/>
            <a:r>
              <a:rPr lang="en-US" dirty="0" smtClean="0"/>
              <a:t>Use chart in handout or go to </a:t>
            </a:r>
            <a:r>
              <a:rPr lang="en-US" u="sng" dirty="0" smtClean="0"/>
              <a:t>ChooseMyPlate.gov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Your personal calorie needs may be more or less.</a:t>
            </a:r>
          </a:p>
          <a:p>
            <a:pPr eaLnBrk="1" hangingPunct="1"/>
            <a:r>
              <a:rPr lang="en-US" dirty="0" smtClean="0"/>
              <a:t>Build your eating plan.</a:t>
            </a:r>
          </a:p>
          <a:p>
            <a:pPr eaLnBrk="1" hangingPunct="1"/>
            <a:r>
              <a:rPr lang="en-US" dirty="0" smtClean="0"/>
              <a:t>Follow recommendations                         to make healthy choices                            within each food group.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28600" y="617220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7EC48F9-D555-4473-9A44-C6CD15BE33C9}" type="slidenum">
              <a:rPr lang="en-US" sz="16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600" b="1" dirty="0">
              <a:latin typeface="+mn-lt"/>
            </a:endParaRPr>
          </a:p>
        </p:txBody>
      </p:sp>
      <p:pic>
        <p:nvPicPr>
          <p:cNvPr id="6" name="Picture 5" descr="myplate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810000"/>
            <a:ext cx="2895600" cy="263236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Daily Calorie Needs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1219200"/>
          <a:ext cx="7391400" cy="550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685803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This chart gives an estimate of calorie needs for specific age and gender groups. Calorie ranges are based on physical activity level.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CALORIES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04797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Level: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Sedentary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</a:tr>
              <a:tr h="32003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FEMALES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53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31-50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2,200</a:t>
                      </a:r>
                      <a:endParaRPr lang="en-US" sz="1600" dirty="0"/>
                    </a:p>
                  </a:txBody>
                  <a:tcPr/>
                </a:tc>
              </a:tr>
              <a:tr h="3510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51-60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2,200</a:t>
                      </a:r>
                      <a:endParaRPr lang="en-US" sz="1600" dirty="0"/>
                    </a:p>
                  </a:txBody>
                  <a:tcPr/>
                </a:tc>
              </a:tr>
              <a:tr h="2890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61+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2,000</a:t>
                      </a:r>
                      <a:endParaRPr lang="en-US" sz="1600" dirty="0"/>
                    </a:p>
                  </a:txBody>
                  <a:tcPr/>
                </a:tc>
              </a:tr>
              <a:tr h="2585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MALES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36-40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2,800</a:t>
                      </a:r>
                      <a:endParaRPr lang="en-US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41-45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2,800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46-55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2,600</a:t>
                      </a:r>
                      <a:endParaRPr lang="en-US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56-60</a:t>
                      </a:r>
                      <a:r>
                        <a:rPr lang="en-US" sz="1600" baseline="0" dirty="0" smtClean="0"/>
                        <a:t>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2,600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61-65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2,600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66-75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2,600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76+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2,400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A173-59B0-4BE0-8B16-32C5B57E279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Daily Amount of Food from Each </a:t>
            </a:r>
            <a:r>
              <a:rPr lang="en-US" sz="3200" dirty="0" smtClean="0"/>
              <a:t>Food Group</a:t>
            </a:r>
            <a:endParaRPr lang="en-US" sz="3200" dirty="0"/>
          </a:p>
        </p:txBody>
      </p:sp>
      <p:graphicFrame>
        <p:nvGraphicFramePr>
          <p:cNvPr id="294998" name="Group 86"/>
          <p:cNvGraphicFramePr>
            <a:graphicFrameLocks noGrp="1"/>
          </p:cNvGraphicFramePr>
          <p:nvPr>
            <p:ph idx="1"/>
          </p:nvPr>
        </p:nvGraphicFramePr>
        <p:xfrm>
          <a:off x="1219201" y="1600201"/>
          <a:ext cx="7696199" cy="4800599"/>
        </p:xfrm>
        <a:graphic>
          <a:graphicData uri="http://schemas.openxmlformats.org/drawingml/2006/table">
            <a:tbl>
              <a:tblPr/>
              <a:tblGrid>
                <a:gridCol w="2003045"/>
                <a:gridCol w="1398317"/>
                <a:gridCol w="1498199"/>
                <a:gridCol w="1498199"/>
                <a:gridCol w="1298439"/>
              </a:tblGrid>
              <a:tr h="931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Calorie level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2200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52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Fruits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1½ cups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1½ cups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cups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cups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2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Vegetables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cups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2½ cups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2½ cups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 cups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52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Grains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 oz-eq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 oz-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eq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 oz-eq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 oz-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eq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9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Protein Foods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 oz-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eq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 oz-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eq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5½ oz-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eq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 oz-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eq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73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Dairy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 cups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 cups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 cups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 cups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3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Oils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 tsp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5½ tsp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 tsp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6½ tsp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228600" y="617220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8A82239-630F-44EC-8ED2-D8923B46FF9A}" type="slidenum">
              <a:rPr lang="en-US" sz="16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52672-C2BF-4419-A883-CA9A2AB7B7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30480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9145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New Dietary Guidance Icon   from the USDA</a:t>
            </a:r>
            <a:endParaRPr lang="en-US" dirty="0"/>
          </a:p>
        </p:txBody>
      </p:sp>
      <p:pic>
        <p:nvPicPr>
          <p:cNvPr id="5" name="Content Placeholder 4" descr="myplate_g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5540" y="1676400"/>
            <a:ext cx="544830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A173-59B0-4BE0-8B16-32C5B57E279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Resources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867650" cy="51816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ChooseMyPlate.gov</a:t>
            </a:r>
            <a:r>
              <a:rPr lang="en-US" sz="2800" dirty="0" smtClean="0"/>
              <a:t> </a:t>
            </a:r>
            <a:r>
              <a:rPr lang="en-US" sz="2400" dirty="0" smtClean="0"/>
              <a:t>- official website of USDA’s food guidance system</a:t>
            </a:r>
          </a:p>
          <a:p>
            <a:pPr eaLnBrk="1" hangingPunct="1"/>
            <a:r>
              <a:rPr lang="en-US" sz="2800" u="sng" dirty="0" smtClean="0"/>
              <a:t>www.nutrition.gov</a:t>
            </a:r>
            <a:r>
              <a:rPr lang="en-US" sz="2800" dirty="0" smtClean="0"/>
              <a:t> </a:t>
            </a:r>
            <a:r>
              <a:rPr lang="en-US" sz="2400" dirty="0" smtClean="0"/>
              <a:t>- federal portal to reliable nutrition and health websites </a:t>
            </a:r>
          </a:p>
          <a:p>
            <a:pPr eaLnBrk="1" hangingPunct="1"/>
            <a:r>
              <a:rPr lang="en-US" sz="2800" u="sng" dirty="0" smtClean="0"/>
              <a:t>www.nal.usda.gov/fnic</a:t>
            </a:r>
            <a:r>
              <a:rPr lang="en-US" sz="2800" dirty="0" smtClean="0"/>
              <a:t> </a:t>
            </a:r>
            <a:r>
              <a:rPr lang="en-US" sz="2400" dirty="0" smtClean="0"/>
              <a:t>- nutrition information and resources for consumers and professionals</a:t>
            </a:r>
          </a:p>
          <a:p>
            <a:pPr eaLnBrk="1" hangingPunct="1"/>
            <a:r>
              <a:rPr lang="en-US" sz="2800" u="sng" dirty="0" smtClean="0"/>
              <a:t>edis.ifas.ufl.edu</a:t>
            </a:r>
            <a:r>
              <a:rPr lang="en-US" sz="2800" dirty="0" smtClean="0"/>
              <a:t> </a:t>
            </a:r>
            <a:r>
              <a:rPr lang="en-US" sz="2400" dirty="0" smtClean="0"/>
              <a:t>– UF IFAS downloadable publications</a:t>
            </a:r>
          </a:p>
          <a:p>
            <a:pPr eaLnBrk="1" hangingPunct="1"/>
            <a:r>
              <a:rPr lang="en-US" sz="2800" u="sng" dirty="0" smtClean="0"/>
              <a:t>Solutionsforyourlife.ufl.edu</a:t>
            </a:r>
            <a:r>
              <a:rPr lang="en-US" sz="2800" dirty="0" smtClean="0"/>
              <a:t> </a:t>
            </a:r>
            <a:r>
              <a:rPr lang="en-US" sz="2400" dirty="0" smtClean="0"/>
              <a:t>- UF IFAS Extension website – information and resources in all program areas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228600" y="617220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97EFF1E-245C-44A1-A71C-26CDE068136B}" type="slidenum">
              <a:rPr lang="en-US" sz="16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Physical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3810000" cy="4114800"/>
          </a:xfrm>
        </p:spPr>
        <p:txBody>
          <a:bodyPr/>
          <a:lstStyle/>
          <a:p>
            <a:pPr marL="174625" indent="-3175">
              <a:buNone/>
            </a:pPr>
            <a:r>
              <a:rPr lang="en-US" sz="5400" b="1" dirty="0" smtClean="0">
                <a:solidFill>
                  <a:srgbClr val="1274B6"/>
                </a:solidFill>
              </a:rPr>
              <a:t>Let’s try Chair Dancing!!</a:t>
            </a:r>
            <a:endParaRPr lang="en-US" sz="5400" b="1" dirty="0">
              <a:solidFill>
                <a:srgbClr val="1274B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A173-59B0-4BE0-8B16-32C5B57E279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148" name="Picture 4" descr="http://image.ssww.com/catimages/SW16000-SW16999/16426_web.jpg_1222.fpx?effect=border,000000,1&amp;effect=dropshadow,000000,50,1,120,1&amp;wid=400&amp;cvt=jpeg"/>
          <p:cNvPicPr>
            <a:picLocks noChangeAspect="1" noChangeArrowheads="1"/>
          </p:cNvPicPr>
          <p:nvPr/>
        </p:nvPicPr>
        <p:blipFill>
          <a:blip r:embed="rId2" cstate="print"/>
          <a:srcRect l="16000" t="1581" r="16000" b="1953"/>
          <a:stretch>
            <a:fillRect/>
          </a:stretch>
        </p:blipFill>
        <p:spPr bwMode="auto">
          <a:xfrm>
            <a:off x="4876800" y="1752600"/>
            <a:ext cx="32766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 set developed by: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590800"/>
            <a:ext cx="7406640" cy="266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Linda B. Bobroff, Ph.D., RD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Department of Family,  Youth and Community Sciences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UF IFAS Extension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August 2011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A173-59B0-4BE0-8B16-32C5B57E279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 Lifestyle Messages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57150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Build a healthy plate</a:t>
            </a:r>
          </a:p>
          <a:p>
            <a:pPr eaLnBrk="1" hangingPunct="1"/>
            <a:r>
              <a:rPr lang="en-US" dirty="0" smtClean="0"/>
              <a:t>Cut back on foods high in solid fats, added sugars, and salt</a:t>
            </a:r>
          </a:p>
          <a:p>
            <a:pPr eaLnBrk="1" hangingPunct="1"/>
            <a:r>
              <a:rPr lang="en-US" dirty="0" smtClean="0"/>
              <a:t>Eat the right amount of calories for you</a:t>
            </a:r>
          </a:p>
          <a:p>
            <a:pPr eaLnBrk="1" hangingPunct="1"/>
            <a:r>
              <a:rPr lang="en-US" dirty="0" smtClean="0"/>
              <a:t>Be physically active your way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89D33-1EF7-4882-A268-665F4CBAB8A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 l="51875" t="32813" r="1250" b="35394"/>
          <a:stretch>
            <a:fillRect/>
          </a:stretch>
        </p:blipFill>
        <p:spPr bwMode="auto">
          <a:xfrm>
            <a:off x="3529136" y="5029200"/>
            <a:ext cx="533644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Healthy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086600" cy="4343400"/>
          </a:xfrm>
        </p:spPr>
        <p:txBody>
          <a:bodyPr/>
          <a:lstStyle/>
          <a:p>
            <a:r>
              <a:rPr lang="en-US" dirty="0" smtClean="0"/>
              <a:t>Make half your plate                                        fruits and vegetables.</a:t>
            </a:r>
          </a:p>
          <a:p>
            <a:r>
              <a:rPr lang="en-US" dirty="0" smtClean="0"/>
              <a:t>Switch to skim or 1% milk.</a:t>
            </a:r>
          </a:p>
          <a:p>
            <a:r>
              <a:rPr lang="en-US" dirty="0" smtClean="0"/>
              <a:t>Make at least half your grains whole.</a:t>
            </a:r>
          </a:p>
          <a:p>
            <a:r>
              <a:rPr lang="en-US" dirty="0" smtClean="0"/>
              <a:t>Vary your protein food choices.</a:t>
            </a:r>
          </a:p>
          <a:p>
            <a:r>
              <a:rPr lang="en-US" dirty="0" smtClean="0"/>
              <a:t>Keep your food safe to 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A173-59B0-4BE0-8B16-32C5B57E279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 descr="myplate_g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3600" y="304800"/>
            <a:ext cx="301752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145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Cut Back on Foods High in Solid Fats, Added Sugars,  and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5867400" cy="4191000"/>
          </a:xfrm>
        </p:spPr>
        <p:txBody>
          <a:bodyPr/>
          <a:lstStyle/>
          <a:p>
            <a:r>
              <a:rPr lang="en-US" dirty="0" smtClean="0"/>
              <a:t>Choose foods and drinks with little or no added sugars.</a:t>
            </a:r>
          </a:p>
          <a:p>
            <a:r>
              <a:rPr lang="en-US" dirty="0" smtClean="0"/>
              <a:t>Look out for salt (sodium) in foods you buy – it all adds up.</a:t>
            </a:r>
          </a:p>
          <a:p>
            <a:r>
              <a:rPr lang="en-US" dirty="0" smtClean="0"/>
              <a:t>Eat fewer foods that are high in solid fats.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A173-59B0-4BE0-8B16-32C5B57E27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057400"/>
            <a:ext cx="1752600" cy="139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81400"/>
            <a:ext cx="175260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181600"/>
            <a:ext cx="1773084" cy="139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145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Eat the Right Amount of Calories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096000" cy="4800600"/>
          </a:xfrm>
        </p:spPr>
        <p:txBody>
          <a:bodyPr/>
          <a:lstStyle/>
          <a:p>
            <a:r>
              <a:rPr lang="en-US" dirty="0" smtClean="0"/>
              <a:t>Enjoy your food, but eat less.</a:t>
            </a:r>
          </a:p>
          <a:p>
            <a:r>
              <a:rPr lang="en-US" dirty="0" smtClean="0"/>
              <a:t>Cook more often at home.</a:t>
            </a:r>
          </a:p>
          <a:p>
            <a:r>
              <a:rPr lang="en-US" dirty="0" smtClean="0"/>
              <a:t>When eating out, choose lower calorie menu options.</a:t>
            </a:r>
          </a:p>
          <a:p>
            <a:r>
              <a:rPr lang="en-US" dirty="0" smtClean="0"/>
              <a:t>Write down what you eat to keep track of how much you eat.</a:t>
            </a:r>
          </a:p>
          <a:p>
            <a:r>
              <a:rPr lang="en-US" dirty="0" smtClean="0"/>
              <a:t>If you drink alcoholic beverages, do so sensibly.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A173-59B0-4BE0-8B16-32C5B57E279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199"/>
            <a:ext cx="2057400" cy="26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Physically Active Your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96200" cy="4648200"/>
          </a:xfrm>
        </p:spPr>
        <p:txBody>
          <a:bodyPr/>
          <a:lstStyle/>
          <a:p>
            <a:r>
              <a:rPr lang="en-US" dirty="0" smtClean="0"/>
              <a:t>Pick activities that you like.</a:t>
            </a:r>
          </a:p>
          <a:p>
            <a:r>
              <a:rPr lang="en-US" dirty="0" smtClean="0"/>
              <a:t>Start slowly, at least 10 minutes at a time.</a:t>
            </a:r>
          </a:p>
          <a:p>
            <a:r>
              <a:rPr lang="en-US" dirty="0" smtClean="0"/>
              <a:t>Every bit adds up.</a:t>
            </a:r>
          </a:p>
          <a:p>
            <a:r>
              <a:rPr lang="en-US" dirty="0" smtClean="0"/>
              <a:t>Health benefits increase as you spend more time being 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A173-59B0-4BE0-8B16-32C5B57E27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91000"/>
            <a:ext cx="3467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145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Food Choices within the Food Groups</a:t>
            </a:r>
            <a:endParaRPr lang="en-US" dirty="0"/>
          </a:p>
        </p:txBody>
      </p:sp>
      <p:pic>
        <p:nvPicPr>
          <p:cNvPr id="5" name="Content Placeholder 4" descr="myplate_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5113020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A173-59B0-4BE0-8B16-32C5B57E279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Vary Your Veggies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86765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Includes weekly recommendations for:</a:t>
            </a:r>
          </a:p>
          <a:p>
            <a:pPr lvl="1" eaLnBrk="1" hangingPunct="1"/>
            <a:r>
              <a:rPr lang="en-US" dirty="0" smtClean="0"/>
              <a:t>Dark green vegetables</a:t>
            </a:r>
          </a:p>
          <a:p>
            <a:pPr lvl="1" eaLnBrk="1" hangingPunct="1"/>
            <a:r>
              <a:rPr lang="en-US" dirty="0" smtClean="0"/>
              <a:t>Orange and red vegetables</a:t>
            </a:r>
          </a:p>
          <a:p>
            <a:pPr lvl="1" eaLnBrk="1" hangingPunct="1"/>
            <a:r>
              <a:rPr lang="en-US" dirty="0" smtClean="0"/>
              <a:t>Legumes</a:t>
            </a:r>
          </a:p>
          <a:p>
            <a:pPr lvl="1" eaLnBrk="1" hangingPunct="1"/>
            <a:r>
              <a:rPr lang="en-US" dirty="0" smtClean="0"/>
              <a:t>Starchy vegetables</a:t>
            </a:r>
          </a:p>
          <a:p>
            <a:pPr lvl="1" eaLnBrk="1" hangingPunct="1"/>
            <a:r>
              <a:rPr lang="en-US" dirty="0" smtClean="0"/>
              <a:t>Other vegetables</a:t>
            </a:r>
          </a:p>
        </p:txBody>
      </p:sp>
      <p:pic>
        <p:nvPicPr>
          <p:cNvPr id="34820" name="Picture 4" descr="MPj01779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0292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24D16-BCA5-401D-9A77-C19FE6E7C64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descr="myplate_green_vegetab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152399"/>
            <a:ext cx="1722120" cy="156556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6153</TotalTime>
  <Words>927</Words>
  <Application>Microsoft Office PowerPoint</Application>
  <PresentationFormat>On-screen Show (4:3)</PresentationFormat>
  <Paragraphs>217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MyPlate and Your Healthy Lifestyle</vt:lpstr>
      <vt:lpstr>New Dietary Guidance Icon   from the USDA</vt:lpstr>
      <vt:lpstr>Key Lifestyle Messages</vt:lpstr>
      <vt:lpstr>Build a Healthy Plate</vt:lpstr>
      <vt:lpstr>Cut Back on Foods High in Solid Fats, Added Sugars,  and Salt</vt:lpstr>
      <vt:lpstr>Eat the Right Amount of Calories for You</vt:lpstr>
      <vt:lpstr>Be Physically Active Your Way</vt:lpstr>
      <vt:lpstr>Food Choices within the Food Groups</vt:lpstr>
      <vt:lpstr>Vary Your Veggies</vt:lpstr>
      <vt:lpstr> Vary Your Veggies</vt:lpstr>
      <vt:lpstr> Focus on Fruits</vt:lpstr>
      <vt:lpstr> Make Half Your Grains Whole</vt:lpstr>
      <vt:lpstr>Get Your  Calcium-Rich Foods</vt:lpstr>
      <vt:lpstr>Go Lean With Protein</vt:lpstr>
      <vt:lpstr>Oils: Tips for Healthy Choices</vt:lpstr>
      <vt:lpstr>Using MyPlate in Your Life</vt:lpstr>
      <vt:lpstr>Estimate Daily Calorie Needs</vt:lpstr>
      <vt:lpstr>Daily Amount of Food from Each Food Group</vt:lpstr>
      <vt:lpstr>Slide 19</vt:lpstr>
      <vt:lpstr>Resources</vt:lpstr>
      <vt:lpstr>Increasing Physical Activity</vt:lpstr>
      <vt:lpstr>Slide set developed by:</vt:lpstr>
    </vt:vector>
  </TitlesOfParts>
  <Company>UF/IFAS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Women’s Health Issues</dc:title>
  <dc:creator>Linda Bobroff</dc:creator>
  <cp:lastModifiedBy>Linda Bobroff</cp:lastModifiedBy>
  <cp:revision>582</cp:revision>
  <dcterms:created xsi:type="dcterms:W3CDTF">2009-09-14T21:44:06Z</dcterms:created>
  <dcterms:modified xsi:type="dcterms:W3CDTF">2011-08-25T15:14:10Z</dcterms:modified>
</cp:coreProperties>
</file>