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7" r:id="rId3"/>
    <p:sldId id="301" r:id="rId4"/>
    <p:sldId id="352" r:id="rId5"/>
    <p:sldId id="353" r:id="rId6"/>
    <p:sldId id="354" r:id="rId7"/>
    <p:sldId id="360" r:id="rId8"/>
    <p:sldId id="281" r:id="rId9"/>
    <p:sldId id="355" r:id="rId10"/>
    <p:sldId id="259" r:id="rId11"/>
    <p:sldId id="261" r:id="rId12"/>
    <p:sldId id="262" r:id="rId13"/>
    <p:sldId id="265" r:id="rId14"/>
    <p:sldId id="286" r:id="rId15"/>
    <p:sldId id="273" r:id="rId16"/>
    <p:sldId id="266" r:id="rId17"/>
    <p:sldId id="288" r:id="rId18"/>
    <p:sldId id="303" r:id="rId19"/>
    <p:sldId id="348" r:id="rId20"/>
    <p:sldId id="356" r:id="rId21"/>
    <p:sldId id="349" r:id="rId22"/>
    <p:sldId id="315" r:id="rId23"/>
    <p:sldId id="316" r:id="rId24"/>
    <p:sldId id="317" r:id="rId25"/>
    <p:sldId id="318" r:id="rId26"/>
    <p:sldId id="319" r:id="rId27"/>
    <p:sldId id="320" r:id="rId28"/>
    <p:sldId id="321" r:id="rId29"/>
    <p:sldId id="327" r:id="rId30"/>
    <p:sldId id="322" r:id="rId31"/>
    <p:sldId id="324" r:id="rId32"/>
    <p:sldId id="325" r:id="rId33"/>
    <p:sldId id="289" r:id="rId34"/>
    <p:sldId id="328" r:id="rId35"/>
    <p:sldId id="298" r:id="rId36"/>
    <p:sldId id="330" r:id="rId37"/>
    <p:sldId id="345" r:id="rId38"/>
    <p:sldId id="347" r:id="rId39"/>
    <p:sldId id="357" r:id="rId40"/>
    <p:sldId id="358" r:id="rId41"/>
    <p:sldId id="359" r:id="rId42"/>
    <p:sldId id="346"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ukes"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00FFFF"/>
    <a:srgbClr val="0033CC"/>
    <a:srgbClr val="006666"/>
    <a:srgbClr val="CC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zota\Desktop\SYNC_DOCUMENTS\Conferences%20and%20Meetings\Extension%20Meetings\2011%20-%20Small%20Fruits%20and%20Veg%20Workshop%20October%202011\Zucchini%20N%20accumul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zota\Desktop\SYNC_DOCUMENTS\Conferences%20and%20Meetings\Extension%20Meetings\2011%20-%20Small%20Fruits%20and%20Veg%20Workshop%20October%202011\Zucchini%20N%20accumulati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tor\Documents\On%20going\Projects\VEGETABLES\PEPPER%20&amp;%20TOMATO\ET_paper%20-%202008-09\Weather_data\Pp2008_dailyETvsSoilmois-141-1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zucchini squash</a:t>
            </a:r>
            <a:r>
              <a:rPr lang="en-US" baseline="0"/>
              <a:t> - </a:t>
            </a:r>
            <a:r>
              <a:rPr lang="en-US"/>
              <a:t>N-plant accumulation</a:t>
            </a:r>
          </a:p>
        </c:rich>
      </c:tx>
      <c:layout/>
      <c:overlay val="0"/>
    </c:title>
    <c:autoTitleDeleted val="0"/>
    <c:plotArea>
      <c:layout>
        <c:manualLayout>
          <c:layoutTarget val="inner"/>
          <c:xMode val="edge"/>
          <c:yMode val="edge"/>
          <c:x val="0.18089129483814501"/>
          <c:y val="0.12535906969962099"/>
          <c:w val="0.76345691163604501"/>
          <c:h val="0.70664344841510196"/>
        </c:manualLayout>
      </c:layout>
      <c:scatterChart>
        <c:scatterStyle val="lineMarker"/>
        <c:varyColors val="0"/>
        <c:ser>
          <c:idx val="0"/>
          <c:order val="0"/>
          <c:tx>
            <c:strRef>
              <c:f>Sheet2!$B$4</c:f>
              <c:strCache>
                <c:ptCount val="1"/>
                <c:pt idx="0">
                  <c:v>Contr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Sheet2!$B$5:$B$81</c:f>
              <c:numCache>
                <c:formatCode>General</c:formatCode>
                <c:ptCount val="77"/>
                <c:pt idx="0">
                  <c:v>1.68051518839053E-3</c:v>
                </c:pt>
                <c:pt idx="1">
                  <c:v>3.0938373689500102E-3</c:v>
                </c:pt>
                <c:pt idx="2">
                  <c:v>5.4790967696771997E-3</c:v>
                </c:pt>
                <c:pt idx="3">
                  <c:v>9.3577871203827708E-3</c:v>
                </c:pt>
                <c:pt idx="4">
                  <c:v>1.54506328520027E-2</c:v>
                </c:pt>
                <c:pt idx="5">
                  <c:v>2.4721216718003501E-2</c:v>
                </c:pt>
                <c:pt idx="6">
                  <c:v>3.8423872470600799E-2</c:v>
                </c:pt>
                <c:pt idx="7">
                  <c:v>5.8162476576350403E-2</c:v>
                </c:pt>
                <c:pt idx="8">
                  <c:v>8.5973101876365504E-2</c:v>
                </c:pt>
                <c:pt idx="9">
                  <c:v>0.12444838153731801</c:v>
                </c:pt>
                <c:pt idx="10">
                  <c:v>0.176920421672356</c:v>
                </c:pt>
                <c:pt idx="11">
                  <c:v>0.247708140686664</c:v>
                </c:pt>
                <c:pt idx="12">
                  <c:v>0.34241321643346601</c:v>
                </c:pt>
                <c:pt idx="13">
                  <c:v>0.46822087520373301</c:v>
                </c:pt>
                <c:pt idx="14">
                  <c:v>0.63413675121375801</c:v>
                </c:pt>
                <c:pt idx="15">
                  <c:v>0.85107948278303602</c:v>
                </c:pt>
                <c:pt idx="16">
                  <c:v>1.1317577660529961</c:v>
                </c:pt>
                <c:pt idx="17">
                  <c:v>1.490290682074878</c:v>
                </c:pt>
                <c:pt idx="18">
                  <c:v>1.9415744590968149</c:v>
                </c:pt>
                <c:pt idx="19">
                  <c:v>2.5004459986239329</c:v>
                </c:pt>
                <c:pt idx="20">
                  <c:v>3.180731581967664</c:v>
                </c:pt>
                <c:pt idx="21">
                  <c:v>3.9942896475152581</c:v>
                </c:pt>
                <c:pt idx="22">
                  <c:v>4.9501562980973057</c:v>
                </c:pt>
                <c:pt idx="23">
                  <c:v>6.0538835743227466</c:v>
                </c:pt>
                <c:pt idx="24">
                  <c:v>7.3071295800685352</c:v>
                </c:pt>
                <c:pt idx="25">
                  <c:v>8.7075237900025488</c:v>
                </c:pt>
                <c:pt idx="26">
                  <c:v>10.248797198146709</c:v>
                </c:pt>
                <c:pt idx="27">
                  <c:v>11.921140306587271</c:v>
                </c:pt>
                <c:pt idx="28">
                  <c:v>13.711734785722321</c:v>
                </c:pt>
                <c:pt idx="29">
                  <c:v>15.60539721459914</c:v>
                </c:pt>
                <c:pt idx="30">
                  <c:v>17.585274273067469</c:v>
                </c:pt>
                <c:pt idx="31">
                  <c:v>19.63353587037302</c:v>
                </c:pt>
                <c:pt idx="32">
                  <c:v>21.732023493335461</c:v>
                </c:pt>
                <c:pt idx="33">
                  <c:v>23.86282331247925</c:v>
                </c:pt>
                <c:pt idx="34">
                  <c:v>26.00874555953818</c:v>
                </c:pt>
                <c:pt idx="35">
                  <c:v>28.153702222315651</c:v>
                </c:pt>
                <c:pt idx="36">
                  <c:v>30.2829835670614</c:v>
                </c:pt>
                <c:pt idx="37">
                  <c:v>32.383440200382303</c:v>
                </c:pt>
                <c:pt idx="38">
                  <c:v>34.443581433049253</c:v>
                </c:pt>
                <c:pt idx="39">
                  <c:v>36.453602901525201</c:v>
                </c:pt>
                <c:pt idx="40">
                  <c:v>38.405357119011498</c:v>
                </c:pt>
                <c:pt idx="41">
                  <c:v>40.292280258560027</c:v>
                </c:pt>
                <c:pt idx="42">
                  <c:v>42.109287375650382</c:v>
                </c:pt>
                <c:pt idx="43">
                  <c:v>43.852646758570422</c:v>
                </c:pt>
                <c:pt idx="44">
                  <c:v>45.519842388017473</c:v>
                </c:pt>
                <c:pt idx="45">
                  <c:v>47.109431764507633</c:v>
                </c:pt>
                <c:pt idx="46">
                  <c:v>48.620904738974097</c:v>
                </c:pt>
                <c:pt idx="47">
                  <c:v>50.054547527890847</c:v>
                </c:pt>
                <c:pt idx="48">
                  <c:v>51.411314843649222</c:v>
                </c:pt>
                <c:pt idx="49">
                  <c:v>52.69271203271618</c:v>
                </c:pt>
                <c:pt idx="50">
                  <c:v>53.900688280335572</c:v>
                </c:pt>
                <c:pt idx="51">
                  <c:v>55.037541292904812</c:v>
                </c:pt>
                <c:pt idx="52">
                  <c:v>56.105833384069783</c:v>
                </c:pt>
                <c:pt idx="53">
                  <c:v>57.108318542610618</c:v>
                </c:pt>
                <c:pt idx="54">
                  <c:v>58.047879824448053</c:v>
                </c:pt>
                <c:pt idx="55">
                  <c:v>58.927476264665927</c:v>
                </c:pt>
                <c:pt idx="56">
                  <c:v>59.750098428076868</c:v>
                </c:pt>
                <c:pt idx="57">
                  <c:v>60.518731691323808</c:v>
                </c:pt>
                <c:pt idx="58">
                  <c:v>61.236326361523062</c:v>
                </c:pt>
                <c:pt idx="59">
                  <c:v>61.905773774495231</c:v>
                </c:pt>
                <c:pt idx="60">
                  <c:v>62.529887570615642</c:v>
                </c:pt>
                <c:pt idx="61">
                  <c:v>63.111389411267162</c:v>
                </c:pt>
                <c:pt idx="62">
                  <c:v>63.652898468561929</c:v>
                </c:pt>
                <c:pt idx="63">
                  <c:v>64.156924091616602</c:v>
                </c:pt>
                <c:pt idx="64">
                  <c:v>64.625861121541888</c:v>
                </c:pt>
                <c:pt idx="65">
                  <c:v>65.061987392664676</c:v>
                </c:pt>
                <c:pt idx="66">
                  <c:v>65.467463018233701</c:v>
                </c:pt>
                <c:pt idx="67">
                  <c:v>65.844331114372338</c:v>
                </c:pt>
                <c:pt idx="68">
                  <c:v>66.194519666098401</c:v>
                </c:pt>
                <c:pt idx="69">
                  <c:v>66.519844283860721</c:v>
                </c:pt>
                <c:pt idx="70">
                  <c:v>66.822011638466421</c:v>
                </c:pt>
                <c:pt idx="71">
                  <c:v>67.102623396783756</c:v>
                </c:pt>
                <c:pt idx="72">
                  <c:v>67.363180510613688</c:v>
                </c:pt>
                <c:pt idx="73">
                  <c:v>67.605087737029024</c:v>
                </c:pt>
                <c:pt idx="74">
                  <c:v>67.829658290703378</c:v>
                </c:pt>
                <c:pt idx="75">
                  <c:v>68.038118547712713</c:v>
                </c:pt>
                <c:pt idx="76">
                  <c:v>68.231612736379077</c:v>
                </c:pt>
              </c:numCache>
            </c:numRef>
          </c:yVal>
          <c:smooth val="0"/>
        </c:ser>
        <c:ser>
          <c:idx val="1"/>
          <c:order val="1"/>
          <c:tx>
            <c:strRef>
              <c:f>Sheet2!$C$4</c:f>
              <c:strCache>
                <c:ptCount val="1"/>
                <c:pt idx="0">
                  <c:v>Fixed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Sheet2!$C$5:$C$81</c:f>
              <c:numCache>
                <c:formatCode>_(* #,##0.00_);_(* \(#,##0.00\);_(* "-"??_);_(@_)</c:formatCode>
                <c:ptCount val="77"/>
                <c:pt idx="0">
                  <c:v>0.73408396522356301</c:v>
                </c:pt>
                <c:pt idx="1">
                  <c:v>0.84949179797205698</c:v>
                </c:pt>
                <c:pt idx="2">
                  <c:v>0.97868742746191595</c:v>
                </c:pt>
                <c:pt idx="3">
                  <c:v>1.1228382647840409</c:v>
                </c:pt>
                <c:pt idx="4">
                  <c:v>1.283195510473234</c:v>
                </c:pt>
                <c:pt idx="5">
                  <c:v>1.461098429120502</c:v>
                </c:pt>
                <c:pt idx="6">
                  <c:v>1.65797407375655</c:v>
                </c:pt>
                <c:pt idx="7">
                  <c:v>1.8753311235722701</c:v>
                </c:pt>
                <c:pt idx="8">
                  <c:v>2.1147468759377861</c:v>
                </c:pt>
                <c:pt idx="9">
                  <c:v>2.3778469495349981</c:v>
                </c:pt>
                <c:pt idx="10">
                  <c:v>2.666277851713621</c:v>
                </c:pt>
                <c:pt idx="11">
                  <c:v>2.981673171970368</c:v>
                </c:pt>
                <c:pt idx="12">
                  <c:v>3.3256147173382029</c:v>
                </c:pt>
                <c:pt idx="13">
                  <c:v>3.6995903470294409</c:v>
                </c:pt>
                <c:pt idx="14">
                  <c:v>4.1049505523201661</c:v>
                </c:pt>
                <c:pt idx="15">
                  <c:v>4.5428659432071079</c:v>
                </c:pt>
                <c:pt idx="16">
                  <c:v>5.0142877462064659</c:v>
                </c:pt>
                <c:pt idx="17">
                  <c:v>5.5199132061270646</c:v>
                </c:pt>
                <c:pt idx="18">
                  <c:v>6.0601574504216096</c:v>
                </c:pt>
                <c:pt idx="19">
                  <c:v>6.6351329573537869</c:v>
                </c:pt>
                <c:pt idx="20">
                  <c:v>7.2446373106648601</c:v>
                </c:pt>
                <c:pt idx="21">
                  <c:v>7.8881494633129403</c:v>
                </c:pt>
                <c:pt idx="22">
                  <c:v>8.564834304965057</c:v>
                </c:pt>
                <c:pt idx="23">
                  <c:v>9.2735549579895693</c:v>
                </c:pt>
                <c:pt idx="24">
                  <c:v>10.01289193157227</c:v>
                </c:pt>
                <c:pt idx="25">
                  <c:v>10.781168051438179</c:v>
                </c:pt>
                <c:pt idx="26">
                  <c:v>11.576477954048579</c:v>
                </c:pt>
                <c:pt idx="27">
                  <c:v>12.39672088349573</c:v>
                </c:pt>
                <c:pt idx="28">
                  <c:v>13.23963554671192</c:v>
                </c:pt>
                <c:pt idx="29">
                  <c:v>14.10283585546834</c:v>
                </c:pt>
                <c:pt idx="30">
                  <c:v>14.983846498276749</c:v>
                </c:pt>
                <c:pt idx="31">
                  <c:v>15.880137428170571</c:v>
                </c:pt>
                <c:pt idx="32">
                  <c:v>16.78915651094982</c:v>
                </c:pt>
                <c:pt idx="33">
                  <c:v>17.708359742024779</c:v>
                </c:pt>
                <c:pt idx="34">
                  <c:v>18.63523859968867</c:v>
                </c:pt>
                <c:pt idx="35">
                  <c:v>19.567344251804279</c:v>
                </c:pt>
                <c:pt idx="36">
                  <c:v>20.50230846682328</c:v>
                </c:pt>
                <c:pt idx="37">
                  <c:v>21.4378611959282</c:v>
                </c:pt>
                <c:pt idx="38">
                  <c:v>22.371844889582469</c:v>
                </c:pt>
                <c:pt idx="39">
                  <c:v>23.30222568883508</c:v>
                </c:pt>
                <c:pt idx="40">
                  <c:v>24.2271016902315</c:v>
                </c:pt>
                <c:pt idx="41">
                  <c:v>25.14470852467127</c:v>
                </c:pt>
                <c:pt idx="42">
                  <c:v>26.053422516979619</c:v>
                </c:pt>
                <c:pt idx="43">
                  <c:v>26.951761706493699</c:v>
                </c:pt>
                <c:pt idx="44">
                  <c:v>27.83838501181647</c:v>
                </c:pt>
                <c:pt idx="45">
                  <c:v>28.712089817216839</c:v>
                </c:pt>
                <c:pt idx="46">
                  <c:v>29.571808245935649</c:v>
                </c:pt>
                <c:pt idx="47">
                  <c:v>30.416602368691599</c:v>
                </c:pt>
                <c:pt idx="48">
                  <c:v>31.245658575511019</c:v>
                </c:pt>
                <c:pt idx="49">
                  <c:v>32.058281316944353</c:v>
                </c:pt>
                <c:pt idx="50">
                  <c:v>32.853886397848918</c:v>
                </c:pt>
                <c:pt idx="51">
                  <c:v>33.631993984065808</c:v>
                </c:pt>
                <c:pt idx="52">
                  <c:v>34.392221460138423</c:v>
                </c:pt>
                <c:pt idx="53">
                  <c:v>35.134276255203822</c:v>
                </c:pt>
                <c:pt idx="54">
                  <c:v>35.857948734638043</c:v>
                </c:pt>
                <c:pt idx="55">
                  <c:v>36.563105237179997</c:v>
                </c:pt>
                <c:pt idx="56">
                  <c:v>37.249681321177583</c:v>
                </c:pt>
                <c:pt idx="57">
                  <c:v>37.917675269335369</c:v>
                </c:pt>
                <c:pt idx="58">
                  <c:v>38.567141888843523</c:v>
                </c:pt>
                <c:pt idx="59">
                  <c:v>39.198186632974561</c:v>
                </c:pt>
                <c:pt idx="60">
                  <c:v>39.810960061022477</c:v>
                </c:pt>
                <c:pt idx="61">
                  <c:v>40.405652645708763</c:v>
                </c:pt>
                <c:pt idx="62">
                  <c:v>40.982489930754937</c:v>
                </c:pt>
                <c:pt idx="63">
                  <c:v>41.541728036084933</c:v>
                </c:pt>
                <c:pt idx="64">
                  <c:v>42.083649503918608</c:v>
                </c:pt>
                <c:pt idx="65">
                  <c:v>42.608559475742368</c:v>
                </c:pt>
                <c:pt idx="66">
                  <c:v>43.116782187642883</c:v>
                </c:pt>
                <c:pt idx="67">
                  <c:v>43.608657769672753</c:v>
                </c:pt>
                <c:pt idx="68">
                  <c:v>44.084539333657297</c:v>
                </c:pt>
                <c:pt idx="69">
                  <c:v>44.544790333074261</c:v>
                </c:pt>
                <c:pt idx="70">
                  <c:v>44.989782178242081</c:v>
                </c:pt>
                <c:pt idx="71">
                  <c:v>45.419892089980223</c:v>
                </c:pt>
                <c:pt idx="72">
                  <c:v>45.83550117507734</c:v>
                </c:pt>
                <c:pt idx="73">
                  <c:v>46.236992707281367</c:v>
                </c:pt>
                <c:pt idx="74">
                  <c:v>46.624750598047257</c:v>
                </c:pt>
                <c:pt idx="75">
                  <c:v>46.99915804191626</c:v>
                </c:pt>
                <c:pt idx="76">
                  <c:v>47.360596322116173</c:v>
                </c:pt>
              </c:numCache>
            </c:numRef>
          </c:yVal>
          <c:smooth val="0"/>
        </c:ser>
        <c:dLbls>
          <c:showLegendKey val="0"/>
          <c:showVal val="0"/>
          <c:showCatName val="0"/>
          <c:showSerName val="0"/>
          <c:showPercent val="0"/>
          <c:showBubbleSize val="0"/>
        </c:dLbls>
        <c:axId val="54241152"/>
        <c:axId val="62947328"/>
      </c:scatterChart>
      <c:valAx>
        <c:axId val="54241152"/>
        <c:scaling>
          <c:orientation val="minMax"/>
          <c:max val="90"/>
        </c:scaling>
        <c:delete val="0"/>
        <c:axPos val="b"/>
        <c:title>
          <c:tx>
            <c:rich>
              <a:bodyPr/>
              <a:lstStyle/>
              <a:p>
                <a:pPr>
                  <a:defRPr/>
                </a:pPr>
                <a:r>
                  <a:rPr lang="en-US"/>
                  <a:t>days after sowing</a:t>
                </a:r>
              </a:p>
            </c:rich>
          </c:tx>
          <c:layout/>
          <c:overlay val="0"/>
        </c:title>
        <c:numFmt formatCode="General" sourceLinked="1"/>
        <c:majorTickMark val="out"/>
        <c:minorTickMark val="none"/>
        <c:tickLblPos val="nextTo"/>
        <c:crossAx val="62947328"/>
        <c:crosses val="autoZero"/>
        <c:crossBetween val="midCat"/>
        <c:majorUnit val="10"/>
      </c:valAx>
      <c:valAx>
        <c:axId val="62947328"/>
        <c:scaling>
          <c:orientation val="minMax"/>
        </c:scaling>
        <c:delete val="0"/>
        <c:axPos val="l"/>
        <c:majorGridlines/>
        <c:title>
          <c:tx>
            <c:rich>
              <a:bodyPr/>
              <a:lstStyle/>
              <a:p>
                <a:pPr>
                  <a:defRPr/>
                </a:pPr>
                <a:r>
                  <a:rPr lang="en-US"/>
                  <a:t>N accumulation (plant + fruit) lb/ac</a:t>
                </a:r>
              </a:p>
            </c:rich>
          </c:tx>
          <c:layout>
            <c:manualLayout>
              <c:xMode val="edge"/>
              <c:yMode val="edge"/>
              <c:x val="2.85895841967122E-2"/>
              <c:y val="8.0288639976341003E-2"/>
            </c:manualLayout>
          </c:layout>
          <c:overlay val="0"/>
        </c:title>
        <c:numFmt formatCode="General" sourceLinked="1"/>
        <c:majorTickMark val="out"/>
        <c:minorTickMark val="none"/>
        <c:tickLblPos val="nextTo"/>
        <c:crossAx val="54241152"/>
        <c:crosses val="autoZero"/>
        <c:crossBetween val="midCat"/>
      </c:valAx>
    </c:plotArea>
    <c:legend>
      <c:legendPos val="r"/>
      <c:layout>
        <c:manualLayout>
          <c:xMode val="edge"/>
          <c:yMode val="edge"/>
          <c:x val="0.67178043534031895"/>
          <c:y val="0.55358130937858097"/>
          <c:w val="0.22063801399825"/>
          <c:h val="0.184296624893719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zucchini squash</a:t>
            </a:r>
            <a:r>
              <a:rPr lang="en-US" baseline="0"/>
              <a:t> - </a:t>
            </a:r>
            <a:r>
              <a:rPr lang="en-US"/>
              <a:t>dialy N uptake</a:t>
            </a:r>
          </a:p>
        </c:rich>
      </c:tx>
      <c:overlay val="0"/>
    </c:title>
    <c:autoTitleDeleted val="0"/>
    <c:plotArea>
      <c:layout>
        <c:manualLayout>
          <c:layoutTarget val="inner"/>
          <c:xMode val="edge"/>
          <c:yMode val="edge"/>
          <c:x val="0.14197915701713801"/>
          <c:y val="0.115972222222222"/>
          <c:w val="0.78698070094179395"/>
          <c:h val="0.74269992618110303"/>
        </c:manualLayout>
      </c:layout>
      <c:scatterChart>
        <c:scatterStyle val="lineMarker"/>
        <c:varyColors val="0"/>
        <c:ser>
          <c:idx val="0"/>
          <c:order val="0"/>
          <c:tx>
            <c:strRef>
              <c:f>Sheet2!$F$4</c:f>
              <c:strCache>
                <c:ptCount val="1"/>
                <c:pt idx="0">
                  <c:v>Contr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Sheet2!$F$5:$F$81</c:f>
              <c:numCache>
                <c:formatCode>General</c:formatCode>
                <c:ptCount val="77"/>
                <c:pt idx="0">
                  <c:v>1.68051518839053E-3</c:v>
                </c:pt>
                <c:pt idx="1">
                  <c:v>1.41332218055947E-3</c:v>
                </c:pt>
                <c:pt idx="2">
                  <c:v>2.38525940072719E-3</c:v>
                </c:pt>
                <c:pt idx="3">
                  <c:v>3.8786903507055802E-3</c:v>
                </c:pt>
                <c:pt idx="4">
                  <c:v>6.0928457316199299E-3</c:v>
                </c:pt>
                <c:pt idx="5">
                  <c:v>9.2705838660007405E-3</c:v>
                </c:pt>
                <c:pt idx="6">
                  <c:v>1.37026557525974E-2</c:v>
                </c:pt>
                <c:pt idx="7">
                  <c:v>1.97386041057496E-2</c:v>
                </c:pt>
                <c:pt idx="8">
                  <c:v>2.7810625300015102E-2</c:v>
                </c:pt>
                <c:pt idx="9">
                  <c:v>3.8475279660953002E-2</c:v>
                </c:pt>
                <c:pt idx="10">
                  <c:v>5.2472040135037402E-2</c:v>
                </c:pt>
                <c:pt idx="11">
                  <c:v>7.0787719014307804E-2</c:v>
                </c:pt>
                <c:pt idx="12">
                  <c:v>9.4705075746802495E-2</c:v>
                </c:pt>
                <c:pt idx="13">
                  <c:v>0.12580765877026701</c:v>
                </c:pt>
                <c:pt idx="14">
                  <c:v>0.165915876010025</c:v>
                </c:pt>
                <c:pt idx="15">
                  <c:v>0.21694273156927699</c:v>
                </c:pt>
                <c:pt idx="16">
                  <c:v>0.28067828326996103</c:v>
                </c:pt>
                <c:pt idx="17">
                  <c:v>0.35853291602188297</c:v>
                </c:pt>
                <c:pt idx="18">
                  <c:v>0.45128377702193601</c:v>
                </c:pt>
                <c:pt idx="19">
                  <c:v>0.55887153952711799</c:v>
                </c:pt>
                <c:pt idx="20">
                  <c:v>0.68028558334373002</c:v>
                </c:pt>
                <c:pt idx="21">
                  <c:v>0.81355806554759602</c:v>
                </c:pt>
                <c:pt idx="22">
                  <c:v>0.95586665058204801</c:v>
                </c:pt>
                <c:pt idx="23">
                  <c:v>1.1037272762254471</c:v>
                </c:pt>
                <c:pt idx="24">
                  <c:v>1.253246005745783</c:v>
                </c:pt>
                <c:pt idx="25">
                  <c:v>1.4003942099340241</c:v>
                </c:pt>
                <c:pt idx="26">
                  <c:v>1.541273408144147</c:v>
                </c:pt>
                <c:pt idx="27">
                  <c:v>1.672343108440566</c:v>
                </c:pt>
                <c:pt idx="28">
                  <c:v>1.7905944791350521</c:v>
                </c:pt>
                <c:pt idx="29">
                  <c:v>1.893662428876814</c:v>
                </c:pt>
                <c:pt idx="30">
                  <c:v>1.979877058468333</c:v>
                </c:pt>
                <c:pt idx="31">
                  <c:v>2.048261597305574</c:v>
                </c:pt>
                <c:pt idx="32">
                  <c:v>2.0984876229624221</c:v>
                </c:pt>
                <c:pt idx="33">
                  <c:v>2.130799819143788</c:v>
                </c:pt>
                <c:pt idx="34">
                  <c:v>2.1459222470589441</c:v>
                </c:pt>
                <c:pt idx="35">
                  <c:v>2.1449566627774641</c:v>
                </c:pt>
                <c:pt idx="36">
                  <c:v>2.129281344745737</c:v>
                </c:pt>
                <c:pt idx="37">
                  <c:v>2.100456633320964</c:v>
                </c:pt>
                <c:pt idx="38">
                  <c:v>2.0601412326669402</c:v>
                </c:pt>
                <c:pt idx="39">
                  <c:v>2.0100214684758941</c:v>
                </c:pt>
                <c:pt idx="40">
                  <c:v>1.951754217486297</c:v>
                </c:pt>
                <c:pt idx="41">
                  <c:v>1.88692313954853</c:v>
                </c:pt>
                <c:pt idx="42">
                  <c:v>1.8170071170904261</c:v>
                </c:pt>
                <c:pt idx="43">
                  <c:v>1.743359382920004</c:v>
                </c:pt>
                <c:pt idx="44">
                  <c:v>1.66719562944706</c:v>
                </c:pt>
                <c:pt idx="45">
                  <c:v>1.589589376490111</c:v>
                </c:pt>
                <c:pt idx="46">
                  <c:v>1.511472974466451</c:v>
                </c:pt>
                <c:pt idx="47">
                  <c:v>1.4336427889168271</c:v>
                </c:pt>
                <c:pt idx="48">
                  <c:v>1.3567673157583211</c:v>
                </c:pt>
                <c:pt idx="49">
                  <c:v>1.28139718906695</c:v>
                </c:pt>
                <c:pt idx="50">
                  <c:v>1.207976247619446</c:v>
                </c:pt>
                <c:pt idx="51">
                  <c:v>1.1368530125691809</c:v>
                </c:pt>
                <c:pt idx="52">
                  <c:v>1.0682920911649709</c:v>
                </c:pt>
                <c:pt idx="53">
                  <c:v>1.0024851585408301</c:v>
                </c:pt>
                <c:pt idx="54">
                  <c:v>0.93956128183745402</c:v>
                </c:pt>
                <c:pt idx="55">
                  <c:v>0.87959644021787098</c:v>
                </c:pt>
                <c:pt idx="56">
                  <c:v>0.82262216341093797</c:v>
                </c:pt>
                <c:pt idx="57">
                  <c:v>0.76863326324693704</c:v>
                </c:pt>
                <c:pt idx="58">
                  <c:v>0.71759467019924805</c:v>
                </c:pt>
                <c:pt idx="59">
                  <c:v>0.66944741297216703</c:v>
                </c:pt>
                <c:pt idx="60">
                  <c:v>0.62411379612050499</c:v>
                </c:pt>
                <c:pt idx="61">
                  <c:v>0.58150184065152599</c:v>
                </c:pt>
                <c:pt idx="62">
                  <c:v>0.54150905729467202</c:v>
                </c:pt>
                <c:pt idx="63">
                  <c:v>0.50402562305465404</c:v>
                </c:pt>
                <c:pt idx="64">
                  <c:v>0.46893702992542502</c:v>
                </c:pt>
                <c:pt idx="65">
                  <c:v>0.43612627112281099</c:v>
                </c:pt>
                <c:pt idx="66">
                  <c:v>0.40547562556886302</c:v>
                </c:pt>
                <c:pt idx="67">
                  <c:v>0.37686809613865602</c:v>
                </c:pt>
                <c:pt idx="68">
                  <c:v>0.35018855172598001</c:v>
                </c:pt>
                <c:pt idx="69">
                  <c:v>0.32532461776240701</c:v>
                </c:pt>
                <c:pt idx="70">
                  <c:v>0.30216735460584099</c:v>
                </c:pt>
                <c:pt idx="71">
                  <c:v>0.28061175831728102</c:v>
                </c:pt>
                <c:pt idx="72">
                  <c:v>0.26055711382993202</c:v>
                </c:pt>
                <c:pt idx="73">
                  <c:v>0.24190722641545101</c:v>
                </c:pt>
                <c:pt idx="74">
                  <c:v>0.22457055367419401</c:v>
                </c:pt>
                <c:pt idx="75">
                  <c:v>0.208460257009287</c:v>
                </c:pt>
                <c:pt idx="76">
                  <c:v>0.193494188666368</c:v>
                </c:pt>
              </c:numCache>
            </c:numRef>
          </c:yVal>
          <c:smooth val="0"/>
        </c:ser>
        <c:ser>
          <c:idx val="1"/>
          <c:order val="1"/>
          <c:tx>
            <c:strRef>
              <c:f>Sheet2!$G$4</c:f>
              <c:strCache>
                <c:ptCount val="1"/>
                <c:pt idx="0">
                  <c:v>Fixed Irr</c:v>
                </c:pt>
              </c:strCache>
            </c:strRef>
          </c:tx>
          <c:spPr>
            <a:ln w="28575">
              <a:noFill/>
            </a:ln>
          </c:spPr>
          <c:xVal>
            <c:numRef>
              <c:f>Sheet2!$A$5:$A$81</c:f>
              <c:numCache>
                <c:formatCode>General</c:formatCode>
                <c:ptCount val="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numCache>
            </c:numRef>
          </c:xVal>
          <c:yVal>
            <c:numRef>
              <c:f>Sheet2!$G$5:$G$81</c:f>
              <c:numCache>
                <c:formatCode>_(* #,##0.00_);_(* \(#,##0.00\);_(* "-"??_);_(@_)</c:formatCode>
                <c:ptCount val="77"/>
                <c:pt idx="0">
                  <c:v>6.2815869722621098E-2</c:v>
                </c:pt>
                <c:pt idx="1">
                  <c:v>0.115407832748494</c:v>
                </c:pt>
                <c:pt idx="2">
                  <c:v>0.12919562948985799</c:v>
                </c:pt>
                <c:pt idx="3">
                  <c:v>0.144150837322125</c:v>
                </c:pt>
                <c:pt idx="4">
                  <c:v>0.16035724568919199</c:v>
                </c:pt>
                <c:pt idx="5">
                  <c:v>0.17790291864726901</c:v>
                </c:pt>
                <c:pt idx="6">
                  <c:v>0.19687564463604801</c:v>
                </c:pt>
                <c:pt idx="7">
                  <c:v>0.21735704981571899</c:v>
                </c:pt>
                <c:pt idx="8">
                  <c:v>0.23941575236551699</c:v>
                </c:pt>
                <c:pt idx="9">
                  <c:v>0.26310007359721499</c:v>
                </c:pt>
                <c:pt idx="10">
                  <c:v>0.288430902178621</c:v>
                </c:pt>
                <c:pt idx="11">
                  <c:v>0.31539532025674699</c:v>
                </c:pt>
                <c:pt idx="12">
                  <c:v>0.343941545367835</c:v>
                </c:pt>
                <c:pt idx="13">
                  <c:v>0.37397562969123799</c:v>
                </c:pt>
                <c:pt idx="14">
                  <c:v>0.40536020529073202</c:v>
                </c:pt>
                <c:pt idx="15">
                  <c:v>0.43791539088693499</c:v>
                </c:pt>
                <c:pt idx="16">
                  <c:v>0.47142180299936498</c:v>
                </c:pt>
                <c:pt idx="17">
                  <c:v>0.50562545992059604</c:v>
                </c:pt>
                <c:pt idx="18">
                  <c:v>0.54024424429454299</c:v>
                </c:pt>
                <c:pt idx="19">
                  <c:v>0.57497550693218302</c:v>
                </c:pt>
                <c:pt idx="20">
                  <c:v>0.60950435331106501</c:v>
                </c:pt>
                <c:pt idx="21">
                  <c:v>0.64351215264808004</c:v>
                </c:pt>
                <c:pt idx="22">
                  <c:v>0.67668484165210596</c:v>
                </c:pt>
                <c:pt idx="23">
                  <c:v>0.70872065302452003</c:v>
                </c:pt>
                <c:pt idx="24">
                  <c:v>0.73933697358270301</c:v>
                </c:pt>
                <c:pt idx="25">
                  <c:v>0.76827611986591804</c:v>
                </c:pt>
                <c:pt idx="26">
                  <c:v>0.79530990261039303</c:v>
                </c:pt>
                <c:pt idx="27">
                  <c:v>0.82024292944715405</c:v>
                </c:pt>
                <c:pt idx="28">
                  <c:v>0.84291466321618902</c:v>
                </c:pt>
                <c:pt idx="29">
                  <c:v>0.86320030875641096</c:v>
                </c:pt>
                <c:pt idx="30">
                  <c:v>0.88101064280841601</c:v>
                </c:pt>
                <c:pt idx="31">
                  <c:v>0.89629092989382297</c:v>
                </c:pt>
                <c:pt idx="32">
                  <c:v>0.909019082779291</c:v>
                </c:pt>
                <c:pt idx="33">
                  <c:v>0.91920323107491497</c:v>
                </c:pt>
                <c:pt idx="34">
                  <c:v>0.926878857663885</c:v>
                </c:pt>
                <c:pt idx="35">
                  <c:v>0.93210565211561802</c:v>
                </c:pt>
                <c:pt idx="36">
                  <c:v>0.93496421501900095</c:v>
                </c:pt>
                <c:pt idx="37">
                  <c:v>0.93555272910491605</c:v>
                </c:pt>
                <c:pt idx="38">
                  <c:v>0.93398369365426803</c:v>
                </c:pt>
                <c:pt idx="39">
                  <c:v>0.93038079925260997</c:v>
                </c:pt>
                <c:pt idx="40">
                  <c:v>0.924876001396428</c:v>
                </c:pt>
                <c:pt idx="41">
                  <c:v>0.91760683443976698</c:v>
                </c:pt>
                <c:pt idx="42">
                  <c:v>0.90871399230838401</c:v>
                </c:pt>
                <c:pt idx="43">
                  <c:v>0.89833918951403102</c:v>
                </c:pt>
                <c:pt idx="44">
                  <c:v>0.88662330532278</c:v>
                </c:pt>
                <c:pt idx="45">
                  <c:v>0.87370480540037498</c:v>
                </c:pt>
                <c:pt idx="46">
                  <c:v>0.85971842871880499</c:v>
                </c:pt>
                <c:pt idx="47">
                  <c:v>0.844794122755951</c:v>
                </c:pt>
                <c:pt idx="48">
                  <c:v>0.82905620681945702</c:v>
                </c:pt>
                <c:pt idx="49">
                  <c:v>0.81262274143329705</c:v>
                </c:pt>
                <c:pt idx="50">
                  <c:v>0.79560508090464099</c:v>
                </c:pt>
                <c:pt idx="51">
                  <c:v>0.77810758621681897</c:v>
                </c:pt>
                <c:pt idx="52">
                  <c:v>0.76022747607263896</c:v>
                </c:pt>
                <c:pt idx="53">
                  <c:v>0.74205479506540695</c:v>
                </c:pt>
                <c:pt idx="54">
                  <c:v>0.72367247943422996</c:v>
                </c:pt>
                <c:pt idx="55">
                  <c:v>0.70515650254184103</c:v>
                </c:pt>
                <c:pt idx="56">
                  <c:v>0.68657608399766101</c:v>
                </c:pt>
                <c:pt idx="57">
                  <c:v>0.66799394815784396</c:v>
                </c:pt>
                <c:pt idx="58">
                  <c:v>0.64946661950809403</c:v>
                </c:pt>
                <c:pt idx="59">
                  <c:v>0.63104474413103395</c:v>
                </c:pt>
                <c:pt idx="60">
                  <c:v>0.61277342804802104</c:v>
                </c:pt>
                <c:pt idx="61">
                  <c:v>0.59469258468618202</c:v>
                </c:pt>
                <c:pt idx="62">
                  <c:v>0.57683728504617904</c:v>
                </c:pt>
                <c:pt idx="63">
                  <c:v>0.55923810532999196</c:v>
                </c:pt>
                <c:pt idx="64">
                  <c:v>0.54192146783376804</c:v>
                </c:pt>
                <c:pt idx="65">
                  <c:v>0.524909971823732</c:v>
                </c:pt>
                <c:pt idx="66">
                  <c:v>0.50822271190051505</c:v>
                </c:pt>
                <c:pt idx="67">
                  <c:v>0.49187558202980802</c:v>
                </c:pt>
                <c:pt idx="68">
                  <c:v>0.475881563984559</c:v>
                </c:pt>
                <c:pt idx="69">
                  <c:v>0.46025099941694603</c:v>
                </c:pt>
                <c:pt idx="70">
                  <c:v>0.44499184516789098</c:v>
                </c:pt>
                <c:pt idx="71">
                  <c:v>0.43010991173810498</c:v>
                </c:pt>
                <c:pt idx="72">
                  <c:v>0.415609085097085</c:v>
                </c:pt>
                <c:pt idx="73">
                  <c:v>0.401491532204029</c:v>
                </c:pt>
                <c:pt idx="74">
                  <c:v>0.38775789076588801</c:v>
                </c:pt>
                <c:pt idx="75">
                  <c:v>0.37440744386900499</c:v>
                </c:pt>
                <c:pt idx="76">
                  <c:v>0.36143828019989999</c:v>
                </c:pt>
              </c:numCache>
            </c:numRef>
          </c:yVal>
          <c:smooth val="0"/>
        </c:ser>
        <c:dLbls>
          <c:showLegendKey val="0"/>
          <c:showVal val="0"/>
          <c:showCatName val="0"/>
          <c:showSerName val="0"/>
          <c:showPercent val="0"/>
          <c:showBubbleSize val="0"/>
        </c:dLbls>
        <c:axId val="62994688"/>
        <c:axId val="63074688"/>
      </c:scatterChart>
      <c:valAx>
        <c:axId val="62994688"/>
        <c:scaling>
          <c:orientation val="minMax"/>
          <c:max val="90"/>
        </c:scaling>
        <c:delete val="0"/>
        <c:axPos val="b"/>
        <c:title>
          <c:tx>
            <c:rich>
              <a:bodyPr/>
              <a:lstStyle/>
              <a:p>
                <a:pPr>
                  <a:defRPr/>
                </a:pPr>
                <a:r>
                  <a:rPr lang="en-US"/>
                  <a:t>Days after sowing </a:t>
                </a:r>
              </a:p>
            </c:rich>
          </c:tx>
          <c:overlay val="0"/>
        </c:title>
        <c:numFmt formatCode="General" sourceLinked="1"/>
        <c:majorTickMark val="out"/>
        <c:minorTickMark val="none"/>
        <c:tickLblPos val="nextTo"/>
        <c:crossAx val="63074688"/>
        <c:crosses val="autoZero"/>
        <c:crossBetween val="midCat"/>
        <c:majorUnit val="10"/>
      </c:valAx>
      <c:valAx>
        <c:axId val="63074688"/>
        <c:scaling>
          <c:orientation val="minMax"/>
        </c:scaling>
        <c:delete val="0"/>
        <c:axPos val="l"/>
        <c:majorGridlines/>
        <c:title>
          <c:tx>
            <c:rich>
              <a:bodyPr/>
              <a:lstStyle/>
              <a:p>
                <a:pPr>
                  <a:defRPr/>
                </a:pPr>
                <a:r>
                  <a:rPr lang="en-US"/>
                  <a:t>Daily N uptake rate (lb/ac/day)</a:t>
                </a:r>
              </a:p>
            </c:rich>
          </c:tx>
          <c:layout>
            <c:manualLayout>
              <c:xMode val="edge"/>
              <c:yMode val="edge"/>
              <c:x val="1.4754784865375001E-2"/>
              <c:y val="0.14277712469039999"/>
            </c:manualLayout>
          </c:layout>
          <c:overlay val="0"/>
        </c:title>
        <c:numFmt formatCode="General" sourceLinked="1"/>
        <c:majorTickMark val="out"/>
        <c:minorTickMark val="none"/>
        <c:tickLblPos val="nextTo"/>
        <c:crossAx val="62994688"/>
        <c:crosses val="autoZero"/>
        <c:crossBetween val="midCat"/>
      </c:valAx>
    </c:plotArea>
    <c:legend>
      <c:legendPos val="r"/>
      <c:layout>
        <c:manualLayout>
          <c:xMode val="edge"/>
          <c:yMode val="edge"/>
          <c:x val="0.75878616296558399"/>
          <c:y val="0.469327714317401"/>
          <c:w val="0.173798106697337"/>
          <c:h val="0.172161324904809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41797900262496E-2"/>
          <c:y val="9.9994655618918807E-2"/>
          <c:w val="0.87908496732026098"/>
          <c:h val="0.76243093922652005"/>
        </c:manualLayout>
      </c:layout>
      <c:barChart>
        <c:barDir val="col"/>
        <c:grouping val="clustered"/>
        <c:varyColors val="0"/>
        <c:ser>
          <c:idx val="1"/>
          <c:order val="0"/>
          <c:spPr>
            <a:solidFill>
              <a:srgbClr val="993366"/>
            </a:solidFill>
            <a:ln w="12700">
              <a:solidFill>
                <a:srgbClr val="000000"/>
              </a:solidFill>
              <a:prstDash val="solid"/>
            </a:ln>
          </c:spPr>
          <c:invertIfNegative val="0"/>
          <c:val>
            <c:numRef>
              <c:f>Sheet1!$G$4:$G$33</c:f>
              <c:numCache>
                <c:formatCode>General</c:formatCode>
                <c:ptCount val="30"/>
                <c:pt idx="0">
                  <c:v>0.32000000000000101</c:v>
                </c:pt>
                <c:pt idx="1">
                  <c:v>0</c:v>
                </c:pt>
                <c:pt idx="2">
                  <c:v>0.23</c:v>
                </c:pt>
                <c:pt idx="3">
                  <c:v>0</c:v>
                </c:pt>
                <c:pt idx="4">
                  <c:v>0</c:v>
                </c:pt>
                <c:pt idx="5">
                  <c:v>0.09</c:v>
                </c:pt>
                <c:pt idx="6">
                  <c:v>0.19</c:v>
                </c:pt>
                <c:pt idx="7">
                  <c:v>0</c:v>
                </c:pt>
                <c:pt idx="8">
                  <c:v>1.31</c:v>
                </c:pt>
                <c:pt idx="9">
                  <c:v>0</c:v>
                </c:pt>
                <c:pt idx="10">
                  <c:v>0</c:v>
                </c:pt>
                <c:pt idx="11">
                  <c:v>0.48</c:v>
                </c:pt>
                <c:pt idx="12">
                  <c:v>0</c:v>
                </c:pt>
                <c:pt idx="13">
                  <c:v>0</c:v>
                </c:pt>
                <c:pt idx="14">
                  <c:v>1.32</c:v>
                </c:pt>
                <c:pt idx="15">
                  <c:v>0.22</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er>
        <c:dLbls>
          <c:showLegendKey val="0"/>
          <c:showVal val="0"/>
          <c:showCatName val="0"/>
          <c:showSerName val="0"/>
          <c:showPercent val="0"/>
          <c:showBubbleSize val="0"/>
        </c:dLbls>
        <c:gapWidth val="150"/>
        <c:axId val="66748800"/>
        <c:axId val="66750720"/>
      </c:barChart>
      <c:catAx>
        <c:axId val="66748800"/>
        <c:scaling>
          <c:orientation val="minMax"/>
        </c:scaling>
        <c:delete val="0"/>
        <c:axPos val="b"/>
        <c:title>
          <c:tx>
            <c:rich>
              <a:bodyPr/>
              <a:lstStyle/>
              <a:p>
                <a:pPr>
                  <a:defRPr b="1"/>
                </a:pPr>
                <a:r>
                  <a:rPr lang="en-US" b="1"/>
                  <a:t>Day of the Month (April 1961)</a:t>
                </a:r>
              </a:p>
            </c:rich>
          </c:tx>
          <c:layout>
            <c:manualLayout>
              <c:xMode val="edge"/>
              <c:yMode val="edge"/>
              <c:x val="0.39379084967320299"/>
              <c:y val="0.9060773480662980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6750720"/>
        <c:crosses val="autoZero"/>
        <c:auto val="1"/>
        <c:lblAlgn val="ctr"/>
        <c:lblOffset val="100"/>
        <c:tickLblSkip val="2"/>
        <c:tickMarkSkip val="1"/>
        <c:noMultiLvlLbl val="0"/>
      </c:catAx>
      <c:valAx>
        <c:axId val="66750720"/>
        <c:scaling>
          <c:orientation val="minMax"/>
        </c:scaling>
        <c:delete val="0"/>
        <c:axPos val="l"/>
        <c:title>
          <c:tx>
            <c:rich>
              <a:bodyPr/>
              <a:lstStyle/>
              <a:p>
                <a:pPr>
                  <a:defRPr b="1"/>
                </a:pPr>
                <a:r>
                  <a:rPr lang="en-US" b="1"/>
                  <a:t>Rainfall Depth (inches)</a:t>
                </a:r>
              </a:p>
            </c:rich>
          </c:tx>
          <c:layout>
            <c:manualLayout>
              <c:xMode val="edge"/>
              <c:yMode val="edge"/>
              <c:x val="1.7973856209150402E-2"/>
              <c:y val="0.2375690607734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674880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0">
      <a:no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Evapotranspiration</a:t>
            </a:r>
            <a:r>
              <a:rPr lang="en-US" baseline="0" dirty="0"/>
              <a:t> </a:t>
            </a:r>
            <a:r>
              <a:rPr lang="en-US" baseline="0" dirty="0" smtClean="0"/>
              <a:t>(inches)</a:t>
            </a:r>
            <a:endParaRPr lang="en-US" dirty="0"/>
          </a:p>
        </c:rich>
      </c:tx>
      <c:overlay val="0"/>
    </c:title>
    <c:autoTitleDeleted val="0"/>
    <c:plotArea>
      <c:layout>
        <c:manualLayout>
          <c:layoutTarget val="inner"/>
          <c:xMode val="edge"/>
          <c:yMode val="edge"/>
          <c:x val="0.103289153406325"/>
          <c:y val="0.19480351414406499"/>
          <c:w val="0.79081528431381998"/>
          <c:h val="0.62146544181977303"/>
        </c:manualLayout>
      </c:layout>
      <c:scatterChart>
        <c:scatterStyle val="smoothMarker"/>
        <c:varyColors val="0"/>
        <c:ser>
          <c:idx val="0"/>
          <c:order val="0"/>
          <c:tx>
            <c:strRef>
              <c:f>'J146'!$AH$1</c:f>
              <c:strCache>
                <c:ptCount val="1"/>
                <c:pt idx="0">
                  <c:v>ET0 (mm h-1)</c:v>
                </c:pt>
              </c:strCache>
            </c:strRef>
          </c:tx>
          <c:spPr>
            <a:ln>
              <a:solidFill>
                <a:srgbClr val="00FF00"/>
              </a:solidFill>
            </a:ln>
          </c:spPr>
          <c:marker>
            <c:spPr>
              <a:solidFill>
                <a:srgbClr val="00FF00"/>
              </a:solidFill>
              <a:ln>
                <a:solidFill>
                  <a:schemeClr val="accent1"/>
                </a:solidFill>
              </a:ln>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pt idx="23">
                  <c:v>39594.0002550926</c:v>
                </c:pt>
              </c:numCache>
            </c:numRef>
          </c:xVal>
          <c:yVal>
            <c:numRef>
              <c:f>'J146'!$AH$2:$AH$25</c:f>
              <c:numCache>
                <c:formatCode>0.000</c:formatCode>
                <c:ptCount val="24"/>
                <c:pt idx="0">
                  <c:v>1.7273840971436302E-2</c:v>
                </c:pt>
                <c:pt idx="1">
                  <c:v>1.2130326286078699E-2</c:v>
                </c:pt>
                <c:pt idx="2">
                  <c:v>1.3875340961888199E-2</c:v>
                </c:pt>
                <c:pt idx="3">
                  <c:v>1.3401034834497999E-2</c:v>
                </c:pt>
                <c:pt idx="4">
                  <c:v>1.48942998369267E-2</c:v>
                </c:pt>
                <c:pt idx="5">
                  <c:v>4.6635428682870399E-2</c:v>
                </c:pt>
                <c:pt idx="6">
                  <c:v>0.117320345851621</c:v>
                </c:pt>
                <c:pt idx="7">
                  <c:v>0.207719623829767</c:v>
                </c:pt>
                <c:pt idx="8">
                  <c:v>0.39892239149549502</c:v>
                </c:pt>
                <c:pt idx="9">
                  <c:v>0.54506806839552702</c:v>
                </c:pt>
                <c:pt idx="10">
                  <c:v>0.64572781565775195</c:v>
                </c:pt>
                <c:pt idx="11">
                  <c:v>0.63832542008707505</c:v>
                </c:pt>
                <c:pt idx="12">
                  <c:v>0.64257746036743402</c:v>
                </c:pt>
                <c:pt idx="13">
                  <c:v>0.66791851046906503</c:v>
                </c:pt>
                <c:pt idx="14">
                  <c:v>0.56312333655678604</c:v>
                </c:pt>
                <c:pt idx="15">
                  <c:v>0.473289931504636</c:v>
                </c:pt>
                <c:pt idx="16">
                  <c:v>0.21254673769266499</c:v>
                </c:pt>
                <c:pt idx="17">
                  <c:v>0.13529970521415699</c:v>
                </c:pt>
                <c:pt idx="18">
                  <c:v>7.3616600845379701E-2</c:v>
                </c:pt>
                <c:pt idx="19">
                  <c:v>4.4488752003667503E-2</c:v>
                </c:pt>
                <c:pt idx="20">
                  <c:v>3.3151209750373598E-2</c:v>
                </c:pt>
                <c:pt idx="21">
                  <c:v>1.74389574783257E-2</c:v>
                </c:pt>
                <c:pt idx="22">
                  <c:v>1.2992882377448899E-2</c:v>
                </c:pt>
                <c:pt idx="23">
                  <c:v>2.9819507750071502E-3</c:v>
                </c:pt>
              </c:numCache>
            </c:numRef>
          </c:yVal>
          <c:smooth val="1"/>
        </c:ser>
        <c:dLbls>
          <c:showLegendKey val="0"/>
          <c:showVal val="0"/>
          <c:showCatName val="0"/>
          <c:showSerName val="0"/>
          <c:showPercent val="0"/>
          <c:showBubbleSize val="0"/>
        </c:dLbls>
        <c:axId val="63137280"/>
        <c:axId val="63148032"/>
      </c:scatterChart>
      <c:scatterChart>
        <c:scatterStyle val="smoothMarker"/>
        <c:varyColors val="0"/>
        <c:ser>
          <c:idx val="1"/>
          <c:order val="1"/>
          <c:tx>
            <c:strRef>
              <c:f>'J146'!$AI$1</c:f>
              <c:strCache>
                <c:ptCount val="1"/>
                <c:pt idx="0">
                  <c:v>ET0 cum(mm h-1)</c:v>
                </c:pt>
              </c:strCache>
            </c:strRef>
          </c:tx>
          <c:spPr>
            <a:ln>
              <a:solidFill>
                <a:srgbClr val="FF00FF"/>
              </a:solidFill>
            </a:ln>
          </c:spPr>
          <c:marker>
            <c:symbol val="square"/>
            <c:size val="5"/>
            <c:spPr>
              <a:solidFill>
                <a:srgbClr val="FF00FF"/>
              </a:solidFill>
              <a:ln>
                <a:solidFill>
                  <a:srgbClr val="FF00FF"/>
                </a:solidFill>
              </a:ln>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pt idx="23">
                  <c:v>39594.0002550926</c:v>
                </c:pt>
              </c:numCache>
            </c:numRef>
          </c:xVal>
          <c:yVal>
            <c:numRef>
              <c:f>'J146'!$AI$2:$AI$25</c:f>
              <c:numCache>
                <c:formatCode>0.000</c:formatCode>
                <c:ptCount val="24"/>
                <c:pt idx="0">
                  <c:v>1.7273840971436302E-2</c:v>
                </c:pt>
                <c:pt idx="1">
                  <c:v>2.9404167257515001E-2</c:v>
                </c:pt>
                <c:pt idx="2">
                  <c:v>4.3279508219403198E-2</c:v>
                </c:pt>
                <c:pt idx="3">
                  <c:v>5.6680543053901099E-2</c:v>
                </c:pt>
                <c:pt idx="4">
                  <c:v>7.1574842890827897E-2</c:v>
                </c:pt>
                <c:pt idx="5">
                  <c:v>0.118210271573698</c:v>
                </c:pt>
                <c:pt idx="6">
                  <c:v>0.23553061742532</c:v>
                </c:pt>
                <c:pt idx="7">
                  <c:v>0.443250241255087</c:v>
                </c:pt>
                <c:pt idx="8">
                  <c:v>0.84217263275058196</c:v>
                </c:pt>
                <c:pt idx="9">
                  <c:v>1.3872407011461101</c:v>
                </c:pt>
                <c:pt idx="10">
                  <c:v>2.0329685168038578</c:v>
                </c:pt>
                <c:pt idx="11">
                  <c:v>2.671293936890935</c:v>
                </c:pt>
                <c:pt idx="12">
                  <c:v>3.31387139725837</c:v>
                </c:pt>
                <c:pt idx="13">
                  <c:v>3.981789907727435</c:v>
                </c:pt>
                <c:pt idx="14">
                  <c:v>4.5449132442842206</c:v>
                </c:pt>
                <c:pt idx="15">
                  <c:v>5.018203175788857</c:v>
                </c:pt>
                <c:pt idx="16">
                  <c:v>5.2307499134815263</c:v>
                </c:pt>
                <c:pt idx="17">
                  <c:v>5.366049618695679</c:v>
                </c:pt>
                <c:pt idx="18">
                  <c:v>5.4396662195410599</c:v>
                </c:pt>
                <c:pt idx="19">
                  <c:v>5.4841549715447266</c:v>
                </c:pt>
                <c:pt idx="20">
                  <c:v>5.5173061812951003</c:v>
                </c:pt>
                <c:pt idx="21">
                  <c:v>5.5347451387734257</c:v>
                </c:pt>
                <c:pt idx="22">
                  <c:v>5.5477380211508747</c:v>
                </c:pt>
                <c:pt idx="23">
                  <c:v>5.5507199719258793</c:v>
                </c:pt>
              </c:numCache>
            </c:numRef>
          </c:yVal>
          <c:smooth val="1"/>
        </c:ser>
        <c:dLbls>
          <c:showLegendKey val="0"/>
          <c:showVal val="0"/>
          <c:showCatName val="0"/>
          <c:showSerName val="0"/>
          <c:showPercent val="0"/>
          <c:showBubbleSize val="0"/>
        </c:dLbls>
        <c:axId val="63151104"/>
        <c:axId val="63149568"/>
      </c:scatterChart>
      <c:valAx>
        <c:axId val="63137280"/>
        <c:scaling>
          <c:orientation val="minMax"/>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3148032"/>
        <c:crosses val="autoZero"/>
        <c:crossBetween val="midCat"/>
        <c:majorUnit val="0.125"/>
      </c:valAx>
      <c:valAx>
        <c:axId val="63148032"/>
        <c:scaling>
          <c:orientation val="minMax"/>
          <c:max val="0.70000000000000095"/>
          <c:min val="0"/>
        </c:scaling>
        <c:delete val="0"/>
        <c:axPos val="l"/>
        <c:majorGridlines/>
        <c:numFmt formatCode="0.0" sourceLinked="0"/>
        <c:majorTickMark val="out"/>
        <c:minorTickMark val="none"/>
        <c:tickLblPos val="nextTo"/>
        <c:crossAx val="63137280"/>
        <c:crosses val="autoZero"/>
        <c:crossBetween val="midCat"/>
      </c:valAx>
      <c:valAx>
        <c:axId val="63149568"/>
        <c:scaling>
          <c:orientation val="minMax"/>
          <c:max val="7"/>
          <c:min val="0"/>
        </c:scaling>
        <c:delete val="0"/>
        <c:axPos val="r"/>
        <c:numFmt formatCode="0.0" sourceLinked="0"/>
        <c:majorTickMark val="out"/>
        <c:minorTickMark val="none"/>
        <c:tickLblPos val="nextTo"/>
        <c:crossAx val="63151104"/>
        <c:crosses val="max"/>
        <c:crossBetween val="midCat"/>
        <c:majorUnit val="1"/>
      </c:valAx>
      <c:valAx>
        <c:axId val="63151104"/>
        <c:scaling>
          <c:orientation val="minMax"/>
        </c:scaling>
        <c:delete val="1"/>
        <c:axPos val="b"/>
        <c:numFmt formatCode="m/d/yy\ h:mm;@" sourceLinked="1"/>
        <c:majorTickMark val="out"/>
        <c:minorTickMark val="none"/>
        <c:tickLblPos val="none"/>
        <c:crossAx val="63149568"/>
        <c:crosses val="autoZero"/>
        <c:crossBetween val="midCat"/>
      </c:valAx>
    </c:plotArea>
    <c:legend>
      <c:legendPos val="r"/>
      <c:layout>
        <c:manualLayout>
          <c:xMode val="edge"/>
          <c:yMode val="edge"/>
          <c:x val="0.12095144356955381"/>
          <c:y val="0.18412243608437834"/>
          <c:w val="0.30936343899841301"/>
          <c:h val="0.16749654107568401"/>
        </c:manualLayout>
      </c:layout>
      <c:overlay val="0"/>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Temperature (</a:t>
            </a:r>
            <a:r>
              <a:rPr lang="en-US" baseline="0">
                <a:latin typeface="Arial"/>
                <a:cs typeface="Arial"/>
              </a:rPr>
              <a:t>°</a:t>
            </a:r>
            <a:r>
              <a:rPr lang="en-US" baseline="0"/>
              <a:t>C)</a:t>
            </a:r>
            <a:endParaRPr lang="en-US"/>
          </a:p>
        </c:rich>
      </c:tx>
      <c:overlay val="0"/>
    </c:title>
    <c:autoTitleDeleted val="0"/>
    <c:plotArea>
      <c:layout>
        <c:manualLayout>
          <c:layoutTarget val="inner"/>
          <c:xMode val="edge"/>
          <c:yMode val="edge"/>
          <c:x val="0.130727021438378"/>
          <c:y val="0.17173772959448699"/>
          <c:w val="0.81622005102126305"/>
          <c:h val="0.64453110527183699"/>
        </c:manualLayout>
      </c:layout>
      <c:scatterChart>
        <c:scatterStyle val="smoothMarker"/>
        <c:varyColors val="0"/>
        <c:ser>
          <c:idx val="0"/>
          <c:order val="0"/>
          <c:tx>
            <c:strRef>
              <c:f>'J146'!$AD$1</c:f>
              <c:strCache>
                <c:ptCount val="1"/>
                <c:pt idx="0">
                  <c:v>Min Temp (°C)</c:v>
                </c:pt>
              </c:strCache>
            </c:strRef>
          </c:tx>
          <c:marker>
            <c:spPr>
              <a:noFill/>
              <a:ln>
                <a:solidFill>
                  <a:srgbClr val="00B050"/>
                </a:solidFill>
              </a:ln>
            </c:spPr>
          </c:marker>
          <c:xVal>
            <c:numRef>
              <c:f>'J146'!$U$2:$U$26</c:f>
              <c:numCache>
                <c:formatCode>m/d/yy\ h:mm;@</c:formatCode>
                <c:ptCount val="25"/>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pt idx="23">
                  <c:v>39594.0002550926</c:v>
                </c:pt>
              </c:numCache>
            </c:numRef>
          </c:xVal>
          <c:yVal>
            <c:numRef>
              <c:f>'J146'!$AD$2:$AD$25</c:f>
              <c:numCache>
                <c:formatCode>General</c:formatCode>
                <c:ptCount val="24"/>
                <c:pt idx="0">
                  <c:v>22.85</c:v>
                </c:pt>
                <c:pt idx="1">
                  <c:v>22.43</c:v>
                </c:pt>
                <c:pt idx="2">
                  <c:v>22.5</c:v>
                </c:pt>
                <c:pt idx="3">
                  <c:v>22.44</c:v>
                </c:pt>
                <c:pt idx="4">
                  <c:v>22.37</c:v>
                </c:pt>
                <c:pt idx="5">
                  <c:v>22.38</c:v>
                </c:pt>
                <c:pt idx="6">
                  <c:v>22.57</c:v>
                </c:pt>
                <c:pt idx="7">
                  <c:v>23.21</c:v>
                </c:pt>
                <c:pt idx="8">
                  <c:v>24.37</c:v>
                </c:pt>
                <c:pt idx="9">
                  <c:v>27.16</c:v>
                </c:pt>
                <c:pt idx="10">
                  <c:v>28.32</c:v>
                </c:pt>
                <c:pt idx="11">
                  <c:v>29.55</c:v>
                </c:pt>
                <c:pt idx="12">
                  <c:v>29.99</c:v>
                </c:pt>
                <c:pt idx="13">
                  <c:v>30</c:v>
                </c:pt>
                <c:pt idx="14">
                  <c:v>30.22</c:v>
                </c:pt>
                <c:pt idx="15">
                  <c:v>29.91</c:v>
                </c:pt>
                <c:pt idx="16">
                  <c:v>28.87</c:v>
                </c:pt>
                <c:pt idx="17">
                  <c:v>26.66</c:v>
                </c:pt>
                <c:pt idx="18">
                  <c:v>24.44</c:v>
                </c:pt>
                <c:pt idx="19">
                  <c:v>23.04</c:v>
                </c:pt>
                <c:pt idx="20">
                  <c:v>21.88</c:v>
                </c:pt>
                <c:pt idx="21">
                  <c:v>20.61</c:v>
                </c:pt>
                <c:pt idx="22">
                  <c:v>19.72</c:v>
                </c:pt>
                <c:pt idx="23">
                  <c:v>18.46</c:v>
                </c:pt>
              </c:numCache>
            </c:numRef>
          </c:yVal>
          <c:smooth val="1"/>
        </c:ser>
        <c:ser>
          <c:idx val="1"/>
          <c:order val="1"/>
          <c:tx>
            <c:strRef>
              <c:f>'J146'!$AC$1</c:f>
              <c:strCache>
                <c:ptCount val="1"/>
                <c:pt idx="0">
                  <c:v>Max Temp (°C)</c:v>
                </c:pt>
              </c:strCache>
            </c:strRef>
          </c:tx>
          <c:marker>
            <c:symbol val="square"/>
            <c:size val="5"/>
            <c:spPr>
              <a:noFill/>
              <a:ln>
                <a:solidFill>
                  <a:srgbClr val="FFC000"/>
                </a:solidFill>
              </a:ln>
            </c:spPr>
          </c:marker>
          <c:xVal>
            <c:numRef>
              <c:f>'J146'!$U$2:$U$24</c:f>
              <c:numCache>
                <c:formatCode>m/d/yy\ h:mm;@</c:formatCode>
                <c:ptCount val="23"/>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numCache>
            </c:numRef>
          </c:xVal>
          <c:yVal>
            <c:numRef>
              <c:f>'J146'!$AC$2:$AC$25</c:f>
              <c:numCache>
                <c:formatCode>General</c:formatCode>
                <c:ptCount val="24"/>
                <c:pt idx="0">
                  <c:v>23.16</c:v>
                </c:pt>
                <c:pt idx="1">
                  <c:v>22.66</c:v>
                </c:pt>
                <c:pt idx="2">
                  <c:v>22.61</c:v>
                </c:pt>
                <c:pt idx="3">
                  <c:v>22.53</c:v>
                </c:pt>
                <c:pt idx="4">
                  <c:v>22.46</c:v>
                </c:pt>
                <c:pt idx="5">
                  <c:v>22.42</c:v>
                </c:pt>
                <c:pt idx="6">
                  <c:v>23.06</c:v>
                </c:pt>
                <c:pt idx="7">
                  <c:v>24.05</c:v>
                </c:pt>
                <c:pt idx="8">
                  <c:v>26.78</c:v>
                </c:pt>
                <c:pt idx="9">
                  <c:v>27.94</c:v>
                </c:pt>
                <c:pt idx="10">
                  <c:v>29.81</c:v>
                </c:pt>
                <c:pt idx="11">
                  <c:v>30.12</c:v>
                </c:pt>
                <c:pt idx="12">
                  <c:v>30.36</c:v>
                </c:pt>
                <c:pt idx="13">
                  <c:v>31.07</c:v>
                </c:pt>
                <c:pt idx="14">
                  <c:v>31.49</c:v>
                </c:pt>
                <c:pt idx="15">
                  <c:v>30.21</c:v>
                </c:pt>
                <c:pt idx="16">
                  <c:v>29.79</c:v>
                </c:pt>
                <c:pt idx="17">
                  <c:v>28.38</c:v>
                </c:pt>
                <c:pt idx="18">
                  <c:v>26.15</c:v>
                </c:pt>
                <c:pt idx="19">
                  <c:v>23.87</c:v>
                </c:pt>
                <c:pt idx="20">
                  <c:v>22.82</c:v>
                </c:pt>
                <c:pt idx="21">
                  <c:v>21.52</c:v>
                </c:pt>
                <c:pt idx="22">
                  <c:v>20.5</c:v>
                </c:pt>
                <c:pt idx="23">
                  <c:v>19.260000000000002</c:v>
                </c:pt>
              </c:numCache>
            </c:numRef>
          </c:yVal>
          <c:smooth val="1"/>
        </c:ser>
        <c:dLbls>
          <c:showLegendKey val="0"/>
          <c:showVal val="0"/>
          <c:showCatName val="0"/>
          <c:showSerName val="0"/>
          <c:showPercent val="0"/>
          <c:showBubbleSize val="0"/>
        </c:dLbls>
        <c:axId val="63171968"/>
        <c:axId val="63199104"/>
      </c:scatterChart>
      <c:valAx>
        <c:axId val="63171968"/>
        <c:scaling>
          <c:orientation val="minMax"/>
          <c:max val="39594"/>
          <c:min val="39593"/>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3199104"/>
        <c:crosses val="autoZero"/>
        <c:crossBetween val="midCat"/>
        <c:majorUnit val="0.125"/>
      </c:valAx>
      <c:valAx>
        <c:axId val="63199104"/>
        <c:scaling>
          <c:orientation val="minMax"/>
          <c:min val="10"/>
        </c:scaling>
        <c:delete val="0"/>
        <c:axPos val="l"/>
        <c:majorGridlines/>
        <c:title>
          <c:tx>
            <c:rich>
              <a:bodyPr/>
              <a:lstStyle/>
              <a:p>
                <a:pPr>
                  <a:defRPr/>
                </a:pPr>
                <a:r>
                  <a:rPr lang="en-US"/>
                  <a:t>Temperature</a:t>
                </a:r>
                <a:r>
                  <a:rPr lang="en-US" baseline="0"/>
                  <a:t> (C)</a:t>
                </a:r>
                <a:endParaRPr lang="en-US"/>
              </a:p>
            </c:rich>
          </c:tx>
          <c:overlay val="0"/>
        </c:title>
        <c:numFmt formatCode="General" sourceLinked="1"/>
        <c:majorTickMark val="out"/>
        <c:minorTickMark val="none"/>
        <c:tickLblPos val="nextTo"/>
        <c:crossAx val="63171968"/>
        <c:crosses val="autoZero"/>
        <c:crossBetween val="midCat"/>
      </c:valAx>
    </c:plotArea>
    <c:legend>
      <c:legendPos val="r"/>
      <c:layout>
        <c:manualLayout>
          <c:xMode val="edge"/>
          <c:yMode val="edge"/>
          <c:x val="0.55270319986519401"/>
          <c:y val="0.53891003207932398"/>
          <c:w val="0.38659434365567302"/>
          <c:h val="0.18595290172061801"/>
        </c:manualLayout>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Solar Radiation</a:t>
            </a:r>
          </a:p>
        </c:rich>
      </c:tx>
      <c:overlay val="0"/>
    </c:title>
    <c:autoTitleDeleted val="0"/>
    <c:plotArea>
      <c:layout>
        <c:manualLayout>
          <c:layoutTarget val="inner"/>
          <c:xMode val="edge"/>
          <c:yMode val="edge"/>
          <c:x val="0.16040866141732299"/>
          <c:y val="0.162396106736658"/>
          <c:w val="0.78000813648293899"/>
          <c:h val="0.65387284922718303"/>
        </c:manualLayout>
      </c:layout>
      <c:scatterChart>
        <c:scatterStyle val="smoothMarker"/>
        <c:varyColors val="0"/>
        <c:ser>
          <c:idx val="1"/>
          <c:order val="0"/>
          <c:tx>
            <c:strRef>
              <c:f>'J146'!$AE$1</c:f>
              <c:strCache>
                <c:ptCount val="1"/>
                <c:pt idx="0">
                  <c:v>RS (MJ m-2 h-1)</c:v>
                </c:pt>
              </c:strCache>
            </c:strRef>
          </c:tx>
          <c:spPr>
            <a:ln w="34925">
              <a:solidFill>
                <a:srgbClr val="FFC000"/>
              </a:solidFill>
            </a:ln>
          </c:spPr>
          <c:marker>
            <c:symbol val="square"/>
            <c:size val="5"/>
            <c:spPr>
              <a:noFill/>
            </c:spPr>
          </c:marker>
          <c:xVal>
            <c:numRef>
              <c:f>'J146'!$U$2:$U$24</c:f>
              <c:numCache>
                <c:formatCode>m/d/yy\ h:mm;@</c:formatCode>
                <c:ptCount val="23"/>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numCache>
            </c:numRef>
          </c:xVal>
          <c:yVal>
            <c:numRef>
              <c:f>'J146'!$AE$2:$AE$25</c:f>
              <c:numCache>
                <c:formatCode>0.00</c:formatCode>
                <c:ptCount val="24"/>
                <c:pt idx="0">
                  <c:v>0</c:v>
                </c:pt>
                <c:pt idx="1">
                  <c:v>0</c:v>
                </c:pt>
                <c:pt idx="2">
                  <c:v>0</c:v>
                </c:pt>
                <c:pt idx="3">
                  <c:v>0</c:v>
                </c:pt>
                <c:pt idx="4">
                  <c:v>0</c:v>
                </c:pt>
                <c:pt idx="5">
                  <c:v>9.0225E-2</c:v>
                </c:pt>
                <c:pt idx="6">
                  <c:v>0.40131</c:v>
                </c:pt>
                <c:pt idx="7">
                  <c:v>0.89334000000000002</c:v>
                </c:pt>
                <c:pt idx="8">
                  <c:v>2.0023200000000001</c:v>
                </c:pt>
                <c:pt idx="9">
                  <c:v>2.6360999999999981</c:v>
                </c:pt>
                <c:pt idx="10">
                  <c:v>2.9876399999999999</c:v>
                </c:pt>
                <c:pt idx="11">
                  <c:v>2.6424899999999991</c:v>
                </c:pt>
                <c:pt idx="12">
                  <c:v>2.586689999999999</c:v>
                </c:pt>
                <c:pt idx="13">
                  <c:v>2.4651000000000001</c:v>
                </c:pt>
                <c:pt idx="14">
                  <c:v>2.1149100000000001</c:v>
                </c:pt>
                <c:pt idx="15">
                  <c:v>1.7658</c:v>
                </c:pt>
                <c:pt idx="16">
                  <c:v>1.18296</c:v>
                </c:pt>
                <c:pt idx="17">
                  <c:v>0.35374499999999998</c:v>
                </c:pt>
                <c:pt idx="18">
                  <c:v>4.9330800000000001E-2</c:v>
                </c:pt>
                <c:pt idx="19">
                  <c:v>0</c:v>
                </c:pt>
                <c:pt idx="20">
                  <c:v>0</c:v>
                </c:pt>
                <c:pt idx="21">
                  <c:v>0</c:v>
                </c:pt>
                <c:pt idx="22">
                  <c:v>0</c:v>
                </c:pt>
                <c:pt idx="23">
                  <c:v>0</c:v>
                </c:pt>
              </c:numCache>
            </c:numRef>
          </c:yVal>
          <c:smooth val="1"/>
        </c:ser>
        <c:dLbls>
          <c:showLegendKey val="0"/>
          <c:showVal val="0"/>
          <c:showCatName val="0"/>
          <c:showSerName val="0"/>
          <c:showPercent val="0"/>
          <c:showBubbleSize val="0"/>
        </c:dLbls>
        <c:axId val="63243776"/>
        <c:axId val="63250432"/>
      </c:scatterChart>
      <c:valAx>
        <c:axId val="63243776"/>
        <c:scaling>
          <c:orientation val="minMax"/>
          <c:max val="39594"/>
          <c:min val="39593"/>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3250432"/>
        <c:crosses val="autoZero"/>
        <c:crossBetween val="midCat"/>
        <c:majorUnit val="0.125"/>
      </c:valAx>
      <c:valAx>
        <c:axId val="63250432"/>
        <c:scaling>
          <c:orientation val="minMax"/>
          <c:min val="0"/>
        </c:scaling>
        <c:delete val="0"/>
        <c:axPos val="l"/>
        <c:majorGridlines/>
        <c:title>
          <c:tx>
            <c:rich>
              <a:bodyPr/>
              <a:lstStyle/>
              <a:p>
                <a:pPr>
                  <a:defRPr/>
                </a:pPr>
                <a:r>
                  <a:rPr lang="en-US"/>
                  <a:t>MJ m-2 h-1</a:t>
                </a:r>
              </a:p>
            </c:rich>
          </c:tx>
          <c:overlay val="0"/>
        </c:title>
        <c:numFmt formatCode="0.00" sourceLinked="1"/>
        <c:majorTickMark val="out"/>
        <c:minorTickMark val="none"/>
        <c:tickLblPos val="nextTo"/>
        <c:crossAx val="63243776"/>
        <c:crosses val="autoZero"/>
        <c:crossBetween val="midCat"/>
      </c:valAx>
    </c:plotArea>
    <c:legend>
      <c:legendPos val="r"/>
      <c:layout>
        <c:manualLayout>
          <c:xMode val="edge"/>
          <c:yMode val="edge"/>
          <c:x val="0.53744514435695534"/>
          <c:y val="0.14280825398660765"/>
          <c:w val="0.40638950131233598"/>
          <c:h val="0.13965660542432201"/>
        </c:manualLayout>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Wind speed</a:t>
            </a:r>
            <a:endParaRPr lang="en-US"/>
          </a:p>
        </c:rich>
      </c:tx>
      <c:overlay val="0"/>
    </c:title>
    <c:autoTitleDeleted val="0"/>
    <c:plotArea>
      <c:layout>
        <c:manualLayout>
          <c:layoutTarget val="inner"/>
          <c:xMode val="edge"/>
          <c:yMode val="edge"/>
          <c:x val="0.130727021438378"/>
          <c:y val="0.17173772959448699"/>
          <c:w val="0.81622005102126305"/>
          <c:h val="0.64453110527183699"/>
        </c:manualLayout>
      </c:layout>
      <c:scatterChart>
        <c:scatterStyle val="smoothMarker"/>
        <c:varyColors val="0"/>
        <c:ser>
          <c:idx val="1"/>
          <c:order val="0"/>
          <c:tx>
            <c:strRef>
              <c:f>'J146'!$AF$1</c:f>
              <c:strCache>
                <c:ptCount val="1"/>
                <c:pt idx="0">
                  <c:v>Aver Wind Speed (m s-1)</c:v>
                </c:pt>
              </c:strCache>
            </c:strRef>
          </c:tx>
          <c:spPr>
            <a:ln w="34925">
              <a:solidFill>
                <a:srgbClr val="00FFFF"/>
              </a:solidFill>
            </a:ln>
          </c:spPr>
          <c:marker>
            <c:symbol val="square"/>
            <c:size val="3"/>
            <c:spPr>
              <a:noFill/>
              <a:ln cap="sq">
                <a:solidFill>
                  <a:schemeClr val="tx2">
                    <a:lumMod val="50000"/>
                  </a:schemeClr>
                </a:solidFill>
                <a:prstDash val="solid"/>
                <a:bevel/>
              </a:ln>
            </c:spPr>
          </c:marker>
          <c:xVal>
            <c:numRef>
              <c:f>'J146'!$U$2:$U$25</c:f>
              <c:numCache>
                <c:formatCode>m/d/yy\ h:mm;@</c:formatCode>
                <c:ptCount val="24"/>
                <c:pt idx="0">
                  <c:v>39593.041916435199</c:v>
                </c:pt>
                <c:pt idx="1">
                  <c:v>39593.083583333333</c:v>
                </c:pt>
                <c:pt idx="2">
                  <c:v>39593.125250231467</c:v>
                </c:pt>
                <c:pt idx="3">
                  <c:v>39593.166917129631</c:v>
                </c:pt>
                <c:pt idx="4">
                  <c:v>39593.20858402778</c:v>
                </c:pt>
                <c:pt idx="5">
                  <c:v>39593.250250925928</c:v>
                </c:pt>
                <c:pt idx="6">
                  <c:v>39593.291917824077</c:v>
                </c:pt>
                <c:pt idx="7">
                  <c:v>39593.333584722197</c:v>
                </c:pt>
                <c:pt idx="8">
                  <c:v>39593.375251620368</c:v>
                </c:pt>
                <c:pt idx="9">
                  <c:v>39593.416918518531</c:v>
                </c:pt>
                <c:pt idx="10">
                  <c:v>39593.458585416673</c:v>
                </c:pt>
                <c:pt idx="11">
                  <c:v>39593.500252314821</c:v>
                </c:pt>
                <c:pt idx="12">
                  <c:v>39593.541919212963</c:v>
                </c:pt>
                <c:pt idx="13">
                  <c:v>39593.583586111097</c:v>
                </c:pt>
                <c:pt idx="14">
                  <c:v>39593.625253009253</c:v>
                </c:pt>
                <c:pt idx="15">
                  <c:v>39593.666919907409</c:v>
                </c:pt>
                <c:pt idx="16">
                  <c:v>39593.708586805558</c:v>
                </c:pt>
                <c:pt idx="17">
                  <c:v>39593.750253703707</c:v>
                </c:pt>
                <c:pt idx="18">
                  <c:v>39593.79192060179</c:v>
                </c:pt>
                <c:pt idx="19">
                  <c:v>39593.833587499998</c:v>
                </c:pt>
                <c:pt idx="20">
                  <c:v>39593.875254398197</c:v>
                </c:pt>
                <c:pt idx="21">
                  <c:v>39593.916921296302</c:v>
                </c:pt>
                <c:pt idx="22">
                  <c:v>39593.958588194473</c:v>
                </c:pt>
                <c:pt idx="23">
                  <c:v>39594.0002550926</c:v>
                </c:pt>
              </c:numCache>
            </c:numRef>
          </c:xVal>
          <c:yVal>
            <c:numRef>
              <c:f>'J146'!$AF$2:$AF$25</c:f>
              <c:numCache>
                <c:formatCode>General</c:formatCode>
                <c:ptCount val="24"/>
                <c:pt idx="0">
                  <c:v>1.10575344</c:v>
                </c:pt>
                <c:pt idx="1">
                  <c:v>0.83261200000000002</c:v>
                </c:pt>
                <c:pt idx="2">
                  <c:v>1.0427207999999999</c:v>
                </c:pt>
                <c:pt idx="3">
                  <c:v>1.0807192000000001</c:v>
                </c:pt>
                <c:pt idx="4">
                  <c:v>1.1265407999999999</c:v>
                </c:pt>
                <c:pt idx="5">
                  <c:v>1.7673726400000001</c:v>
                </c:pt>
                <c:pt idx="6">
                  <c:v>2.2877272</c:v>
                </c:pt>
                <c:pt idx="7">
                  <c:v>2.9482287999999999</c:v>
                </c:pt>
                <c:pt idx="8">
                  <c:v>2.8566973600000001</c:v>
                </c:pt>
                <c:pt idx="9">
                  <c:v>2.8927958399999998</c:v>
                </c:pt>
                <c:pt idx="10">
                  <c:v>2.6884985600000002</c:v>
                </c:pt>
                <c:pt idx="11">
                  <c:v>3.12860944</c:v>
                </c:pt>
                <c:pt idx="12">
                  <c:v>3.336036</c:v>
                </c:pt>
                <c:pt idx="13">
                  <c:v>4.3832272000000003</c:v>
                </c:pt>
                <c:pt idx="14">
                  <c:v>3.308095999999999</c:v>
                </c:pt>
                <c:pt idx="15">
                  <c:v>3.10134</c:v>
                </c:pt>
                <c:pt idx="16">
                  <c:v>2.9921504799999981</c:v>
                </c:pt>
                <c:pt idx="17">
                  <c:v>2.2690632800000001</c:v>
                </c:pt>
                <c:pt idx="18">
                  <c:v>1.73228</c:v>
                </c:pt>
                <c:pt idx="19">
                  <c:v>1.3888415199999999</c:v>
                </c:pt>
                <c:pt idx="20">
                  <c:v>1.23573032</c:v>
                </c:pt>
                <c:pt idx="21">
                  <c:v>0.79170784000000005</c:v>
                </c:pt>
                <c:pt idx="22">
                  <c:v>0.77706728000000003</c:v>
                </c:pt>
                <c:pt idx="23">
                  <c:v>0.32153352000000002</c:v>
                </c:pt>
              </c:numCache>
            </c:numRef>
          </c:yVal>
          <c:smooth val="0"/>
        </c:ser>
        <c:dLbls>
          <c:showLegendKey val="0"/>
          <c:showVal val="0"/>
          <c:showCatName val="0"/>
          <c:showSerName val="0"/>
          <c:showPercent val="0"/>
          <c:showBubbleSize val="0"/>
        </c:dLbls>
        <c:axId val="63275008"/>
        <c:axId val="63277312"/>
      </c:scatterChart>
      <c:valAx>
        <c:axId val="63275008"/>
        <c:scaling>
          <c:orientation val="minMax"/>
          <c:max val="39594"/>
          <c:min val="39593"/>
        </c:scaling>
        <c:delete val="0"/>
        <c:axPos val="b"/>
        <c:title>
          <c:tx>
            <c:rich>
              <a:bodyPr/>
              <a:lstStyle/>
              <a:p>
                <a:pPr>
                  <a:defRPr/>
                </a:pPr>
                <a:r>
                  <a:rPr lang="en-US"/>
                  <a:t>Time (h)</a:t>
                </a:r>
              </a:p>
            </c:rich>
          </c:tx>
          <c:layout>
            <c:manualLayout>
              <c:xMode val="edge"/>
              <c:yMode val="edge"/>
              <c:x val="0.47189182917476902"/>
              <c:y val="0.920347039953339"/>
            </c:manualLayout>
          </c:layout>
          <c:overlay val="0"/>
        </c:title>
        <c:numFmt formatCode="h:mm;@" sourceLinked="0"/>
        <c:majorTickMark val="out"/>
        <c:minorTickMark val="none"/>
        <c:tickLblPos val="nextTo"/>
        <c:crossAx val="63277312"/>
        <c:crosses val="autoZero"/>
        <c:crossBetween val="midCat"/>
        <c:majorUnit val="0.125"/>
      </c:valAx>
      <c:valAx>
        <c:axId val="63277312"/>
        <c:scaling>
          <c:orientation val="minMax"/>
          <c:max val="5"/>
        </c:scaling>
        <c:delete val="0"/>
        <c:axPos val="l"/>
        <c:majorGridlines/>
        <c:title>
          <c:tx>
            <c:rich>
              <a:bodyPr/>
              <a:lstStyle/>
              <a:p>
                <a:pPr>
                  <a:defRPr/>
                </a:pPr>
                <a:r>
                  <a:rPr lang="en-US"/>
                  <a:t>m/s</a:t>
                </a:r>
              </a:p>
            </c:rich>
          </c:tx>
          <c:overlay val="0"/>
        </c:title>
        <c:numFmt formatCode="General" sourceLinked="1"/>
        <c:majorTickMark val="out"/>
        <c:minorTickMark val="none"/>
        <c:tickLblPos val="nextTo"/>
        <c:crossAx val="63275008"/>
        <c:crosses val="autoZero"/>
        <c:crossBetween val="midCat"/>
        <c:majorUnit val="1"/>
      </c:valAx>
    </c:plotArea>
    <c:legend>
      <c:legendPos val="r"/>
      <c:layout>
        <c:manualLayout>
          <c:xMode val="edge"/>
          <c:yMode val="edge"/>
          <c:x val="0.35128929717118701"/>
          <c:y val="0.15601963817005901"/>
          <c:w val="0.59737153689122202"/>
          <c:h val="0.18595290172061801"/>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0.61616</cdr:x>
      <cdr:y>0.18659</cdr:y>
    </cdr:from>
    <cdr:to>
      <cdr:x>0.90909</cdr:x>
      <cdr:y>0.50889</cdr:y>
    </cdr:to>
    <cdr:sp macro="" textlink="">
      <cdr:nvSpPr>
        <cdr:cNvPr id="2" name="TextBox 1"/>
        <cdr:cNvSpPr txBox="1"/>
      </cdr:nvSpPr>
      <cdr:spPr>
        <a:xfrm xmlns:a="http://schemas.openxmlformats.org/drawingml/2006/main">
          <a:off x="4648200" y="838200"/>
          <a:ext cx="2209800" cy="1447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Total Monthly Rainfall = 4.16 inches</a:t>
          </a:r>
        </a:p>
        <a:p xmlns:a="http://schemas.openxmlformats.org/drawingml/2006/main">
          <a:endParaRPr lang="en-US" sz="1600" b="1" dirty="0"/>
        </a:p>
        <a:p xmlns:a="http://schemas.openxmlformats.org/drawingml/2006/main">
          <a:r>
            <a:rPr lang="en-US" sz="1600" b="1" dirty="0" smtClean="0"/>
            <a:t>&gt; 60% in two events</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0.19697</cdr:x>
      <cdr:y>0.18519</cdr:y>
    </cdr:from>
    <cdr:to>
      <cdr:x>0.40909</cdr:x>
      <cdr:y>0.3647</cdr:y>
    </cdr:to>
    <cdr:sp macro="" textlink="">
      <cdr:nvSpPr>
        <cdr:cNvPr id="4" name="TextBox 4"/>
        <cdr:cNvSpPr txBox="1"/>
      </cdr:nvSpPr>
      <cdr:spPr>
        <a:xfrm xmlns:a="http://schemas.openxmlformats.org/drawingml/2006/main">
          <a:off x="990600" y="762000"/>
          <a:ext cx="1066800" cy="73866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inch/h</a:t>
          </a:r>
        </a:p>
        <a:p xmlns:a="http://schemas.openxmlformats.org/drawingml/2006/main">
          <a:endParaRPr lang="en-US" sz="1400" dirty="0" smtClean="0"/>
        </a:p>
        <a:p xmlns:a="http://schemas.openxmlformats.org/drawingml/2006/main">
          <a:r>
            <a:rPr lang="en-US" sz="1400" dirty="0" smtClean="0"/>
            <a:t>inch/day</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B6A0E-4021-4263-BF07-7DB3A47C523F}" type="datetimeFigureOut">
              <a:rPr lang="en-US" smtClean="0"/>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95B13-0598-4250-B44C-BEEBF74A03A4}" type="slidenum">
              <a:rPr lang="en-US" smtClean="0"/>
              <a:t>‹#›</a:t>
            </a:fld>
            <a:endParaRPr lang="en-US"/>
          </a:p>
        </p:txBody>
      </p:sp>
    </p:spTree>
    <p:extLst>
      <p:ext uri="{BB962C8B-B14F-4D97-AF65-F5344CB8AC3E}">
        <p14:creationId xmlns:p14="http://schemas.microsoft.com/office/powerpoint/2010/main" val="361700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a:t>
            </a:r>
            <a:r>
              <a:rPr lang="en-US" baseline="0" dirty="0" smtClean="0"/>
              <a:t> Agricultural operation have been dealing with restrictions such as water use restrictions, </a:t>
            </a:r>
          </a:p>
          <a:p>
            <a:r>
              <a:rPr lang="en-US" baseline="0" dirty="0" smtClean="0"/>
              <a:t>Like this one in South West Florida…</a:t>
            </a:r>
          </a:p>
          <a:p>
            <a:r>
              <a:rPr lang="en-US" baseline="0" dirty="0" smtClean="0"/>
              <a:t>Or dealing with fertilizer prices, like in 2008.</a:t>
            </a:r>
            <a:endParaRPr lang="en-US" dirty="0"/>
          </a:p>
        </p:txBody>
      </p:sp>
      <p:sp>
        <p:nvSpPr>
          <p:cNvPr id="4" name="Slide Number Placeholder 3"/>
          <p:cNvSpPr>
            <a:spLocks noGrp="1"/>
          </p:cNvSpPr>
          <p:nvPr>
            <p:ph type="sldNum" sz="quarter" idx="10"/>
          </p:nvPr>
        </p:nvSpPr>
        <p:spPr/>
        <p:txBody>
          <a:bodyPr/>
          <a:lstStyle/>
          <a:p>
            <a:fld id="{3002FB3D-1B42-49F2-A872-AC5E58D70F9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455FC-0C0C-4632-909A-4D49FF10F436}" type="slidenum">
              <a:rPr lang="en-US" smtClean="0"/>
              <a:pPr fontAlgn="base">
                <a:spcBef>
                  <a:spcPct val="0"/>
                </a:spcBef>
                <a:spcAft>
                  <a:spcPct val="0"/>
                </a:spcAft>
                <a:defRPr/>
              </a:pPr>
              <a:t>37</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a:t>
            </a:r>
            <a:r>
              <a:rPr lang="en-US" baseline="0" dirty="0" smtClean="0"/>
              <a:t> Agricultural operation have been dealing with restrictions such as water use restrictions, </a:t>
            </a:r>
          </a:p>
          <a:p>
            <a:r>
              <a:rPr lang="en-US" baseline="0" dirty="0" smtClean="0"/>
              <a:t>Like this one in South West Florida…</a:t>
            </a:r>
          </a:p>
          <a:p>
            <a:r>
              <a:rPr lang="en-US" baseline="0" dirty="0" smtClean="0"/>
              <a:t>Or dealing with fertilizer prices, like in 2008.</a:t>
            </a:r>
            <a:endParaRPr lang="en-US" dirty="0"/>
          </a:p>
        </p:txBody>
      </p:sp>
      <p:sp>
        <p:nvSpPr>
          <p:cNvPr id="4" name="Slide Number Placeholder 3"/>
          <p:cNvSpPr>
            <a:spLocks noGrp="1"/>
          </p:cNvSpPr>
          <p:nvPr>
            <p:ph type="sldNum" sz="quarter" idx="10"/>
          </p:nvPr>
        </p:nvSpPr>
        <p:spPr/>
        <p:txBody>
          <a:bodyPr/>
          <a:lstStyle/>
          <a:p>
            <a:fld id="{3002FB3D-1B42-49F2-A872-AC5E58D70F9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a:t>
            </a:r>
            <a:r>
              <a:rPr lang="en-US" baseline="0" dirty="0" smtClean="0"/>
              <a:t> Agricultural operation have been dealing with restrictions such as water use restrictions, </a:t>
            </a:r>
          </a:p>
          <a:p>
            <a:r>
              <a:rPr lang="en-US" baseline="0" dirty="0" smtClean="0"/>
              <a:t>Like this one in South West Florida…</a:t>
            </a:r>
          </a:p>
          <a:p>
            <a:r>
              <a:rPr lang="en-US" baseline="0" dirty="0" smtClean="0"/>
              <a:t>Or dealing with fertilizer prices, like in 2008.</a:t>
            </a:r>
            <a:endParaRPr lang="en-US" dirty="0"/>
          </a:p>
        </p:txBody>
      </p:sp>
      <p:sp>
        <p:nvSpPr>
          <p:cNvPr id="4" name="Slide Number Placeholder 3"/>
          <p:cNvSpPr>
            <a:spLocks noGrp="1"/>
          </p:cNvSpPr>
          <p:nvPr>
            <p:ph type="sldNum" sz="quarter" idx="10"/>
          </p:nvPr>
        </p:nvSpPr>
        <p:spPr/>
        <p:txBody>
          <a:bodyPr/>
          <a:lstStyle/>
          <a:p>
            <a:fld id="{3002FB3D-1B42-49F2-A872-AC5E58D70F9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9AE2F-27A7-4463-B080-BD0E7279052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4EF03-5863-4EB1-876D-A25C02733A66}" type="slidenum">
              <a:rPr lang="en-US"/>
              <a:pPr/>
              <a:t>27</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r>
              <a:rPr lang="en-US"/>
              <a:t>Lysimeter method is considered to be the standard methods for all other methods. The calculation seems very simple, however, the environmental factors that control the ET process are complicated and need to be carefully considered. These environmental parameters are extremely difficult to interpret over humid environment, while hazard weathers are frequent.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C9D0D-3085-4D47-8ECF-EFD69F83F214}" type="slidenum">
              <a:rPr lang="en-US"/>
              <a:pPr/>
              <a:t>30</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07D-AB36-4DC9-9086-65DC3BFE32BC}" type="slidenum">
              <a:rPr lang="en-US"/>
              <a:pPr/>
              <a:t>31</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I want to focus my talk in two important aspects of the vegetable production… Irrigation and Fertilizer.</a:t>
            </a:r>
          </a:p>
          <a:p>
            <a:r>
              <a:rPr lang="en-US" baseline="0" dirty="0" smtClean="0"/>
              <a:t>Our research program have been focusing on an essential part of the vegetable production systems </a:t>
            </a:r>
            <a:endParaRPr lang="en-US" dirty="0"/>
          </a:p>
        </p:txBody>
      </p:sp>
      <p:sp>
        <p:nvSpPr>
          <p:cNvPr id="4" name="Slide Number Placeholder 3"/>
          <p:cNvSpPr>
            <a:spLocks noGrp="1"/>
          </p:cNvSpPr>
          <p:nvPr>
            <p:ph type="sldNum" sz="quarter" idx="10"/>
          </p:nvPr>
        </p:nvSpPr>
        <p:spPr/>
        <p:txBody>
          <a:bodyPr/>
          <a:lstStyle/>
          <a:p>
            <a:fld id="{3002FB3D-1B42-49F2-A872-AC5E58D70F9F}"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09F53A-16C5-45A2-9E8B-1C6FC68AB9FA}" type="slidenum">
              <a:rPr lang="en-US"/>
              <a:pPr fontAlgn="base">
                <a:spcBef>
                  <a:spcPct val="0"/>
                </a:spcBef>
                <a:spcAft>
                  <a:spcPct val="0"/>
                </a:spcAft>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F49CE0-CAEB-4697-803F-53C39BEFADFD}" type="datetimeFigureOut">
              <a:rPr lang="en-US" smtClean="0"/>
              <a:t>4/4/2013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2DBC8BF-DD12-4E1A-88C9-2D68849810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58EE3-41A0-482D-AAF0-D52C09400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522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933AB7-2CA5-417C-80AD-108F8C081A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588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A55B04-044A-449F-A4C9-D4ABD71147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91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624516-8FFF-4C78-ABD0-DCF341DF1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268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B0280C9-AE69-4D9F-A545-B54ABBEB9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86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7118680-A96C-4713-A5A1-B17A86AA8D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3690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281875-4EBB-4FCF-8716-92DCBAF15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983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0A641E-B59C-4463-927E-BBD2795ADA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846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7E44AE-9D6D-4E9A-AB52-56BEEA7E00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924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3D28B4-551B-4E46-911A-F63A26A26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36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EF5120-8442-4220-9DFB-4E7868F58E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493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F49CE0-CAEB-4697-803F-53C39BEFADFD}" type="datetimeFigureOut">
              <a:rPr lang="en-US" smtClean="0"/>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BC8BF-DD12-4E1A-88C9-2D68849810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F49CE0-CAEB-4697-803F-53C39BEFADFD}" type="datetimeFigureOut">
              <a:rPr lang="en-US" smtClean="0"/>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F49CE0-CAEB-4697-803F-53C39BEFADFD}" type="datetimeFigureOut">
              <a:rPr lang="en-US" smtClean="0"/>
              <a:t>4/4/2013</a:t>
            </a:fld>
            <a:endParaRPr lang="en-US"/>
          </a:p>
        </p:txBody>
      </p:sp>
      <p:sp>
        <p:nvSpPr>
          <p:cNvPr id="8" name="Slide Number Placeholder 7"/>
          <p:cNvSpPr>
            <a:spLocks noGrp="1"/>
          </p:cNvSpPr>
          <p:nvPr>
            <p:ph type="sldNum" sz="quarter" idx="11"/>
          </p:nvPr>
        </p:nvSpPr>
        <p:spPr/>
        <p:txBody>
          <a:bodyPr/>
          <a:lstStyle/>
          <a:p>
            <a:fld id="{F2DBC8BF-DD12-4E1A-88C9-2D68849810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49CE0-CAEB-4697-803F-53C39BEFADFD}" type="datetimeFigureOut">
              <a:rPr lang="en-US" smtClean="0"/>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2DBC8BF-DD12-4E1A-88C9-2D68849810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4F49CE0-CAEB-4697-803F-53C39BEFADFD}" type="datetimeFigureOut">
              <a:rPr lang="en-US" smtClean="0"/>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BC8BF-DD12-4E1A-88C9-2D6884981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4F49CE0-CAEB-4697-803F-53C39BEFADFD}" type="datetimeFigureOut">
              <a:rPr lang="en-US" smtClean="0"/>
              <a:t>4/4/2013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2DBC8BF-DD12-4E1A-88C9-2D68849810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DA008BD-964E-479A-BB7E-7A9F678E27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12128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gif"/><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400"/>
            <a:ext cx="9144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noChangeArrowheads="1"/>
          </p:cNvSpPr>
          <p:nvPr>
            <p:ph type="ctrTitle"/>
          </p:nvPr>
        </p:nvSpPr>
        <p:spPr>
          <a:xfrm>
            <a:off x="533400" y="228600"/>
            <a:ext cx="8077200" cy="3352800"/>
          </a:xfrm>
          <a:ln>
            <a:noFill/>
          </a:ln>
        </p:spPr>
        <p:txBody>
          <a:bodyPr>
            <a:normAutofit fontScale="90000"/>
          </a:bodyPr>
          <a:lstStyle/>
          <a:p>
            <a:r>
              <a:rPr lang="en-US" dirty="0" smtClean="0">
                <a:solidFill>
                  <a:schemeClr val="tx1"/>
                </a:solidFill>
                <a:effectLst/>
              </a:rPr>
              <a:t>Young Farmers educational series</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IRRIGATION and nutrient management</a:t>
            </a:r>
            <a:r>
              <a:rPr lang="en-US" dirty="0">
                <a:effectLst/>
              </a:rPr>
              <a:t/>
            </a:r>
            <a:br>
              <a:rPr lang="en-US" dirty="0">
                <a:effectLst/>
              </a:rPr>
            </a:br>
            <a:r>
              <a:rPr lang="en-US" dirty="0">
                <a:effectLst/>
              </a:rPr>
              <a:t/>
            </a:r>
            <a:br>
              <a:rPr lang="en-US" dirty="0">
                <a:effectLst/>
              </a:rPr>
            </a:br>
            <a:endParaRPr lang="en-US" dirty="0"/>
          </a:p>
        </p:txBody>
      </p:sp>
      <p:sp>
        <p:nvSpPr>
          <p:cNvPr id="3" name="Subtitle 2"/>
          <p:cNvSpPr>
            <a:spLocks noGrp="1"/>
          </p:cNvSpPr>
          <p:nvPr>
            <p:ph type="subTitle" idx="1"/>
          </p:nvPr>
        </p:nvSpPr>
        <p:spPr>
          <a:xfrm>
            <a:off x="457200" y="3048000"/>
            <a:ext cx="7162800" cy="2362200"/>
          </a:xfrm>
        </p:spPr>
        <p:txBody>
          <a:bodyPr>
            <a:normAutofit/>
          </a:bodyPr>
          <a:lstStyle/>
          <a:p>
            <a:pPr algn="l"/>
            <a:r>
              <a:rPr lang="en-US" dirty="0" smtClean="0"/>
              <a:t>Lincoln Zotarelli, Ph.D.</a:t>
            </a:r>
          </a:p>
          <a:p>
            <a:pPr algn="l"/>
            <a:r>
              <a:rPr lang="en-US" dirty="0" smtClean="0"/>
              <a:t>Assistant Professor, Horticultural Sciences Dept.</a:t>
            </a:r>
          </a:p>
          <a:p>
            <a:pPr algn="l"/>
            <a:r>
              <a:rPr lang="en-US" dirty="0" smtClean="0"/>
              <a:t>Gainesville, FL – lzota@ufl.edu</a:t>
            </a:r>
          </a:p>
          <a:p>
            <a:pPr algn="l"/>
            <a:endParaRPr lang="en-US" dirty="0" smtClean="0"/>
          </a:p>
          <a:p>
            <a:pPr algn="l"/>
            <a:r>
              <a:rPr lang="en-US" dirty="0" smtClean="0"/>
              <a:t>Hastings, FL, November 27, 2012</a:t>
            </a:r>
            <a:endParaRPr lang="en-US" dirty="0"/>
          </a:p>
        </p:txBody>
      </p:sp>
      <p:pic>
        <p:nvPicPr>
          <p:cNvPr id="5" name="Picture 2" descr="UF_IF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3048" y="5791200"/>
            <a:ext cx="2258552" cy="762000"/>
          </a:xfrm>
          <a:prstGeom prst="rect">
            <a:avLst/>
          </a:prstGeom>
          <a:noFill/>
          <a:ln w="9525">
            <a:noFill/>
            <a:miter lim="800000"/>
            <a:headEnd/>
            <a:tailEnd/>
          </a:ln>
        </p:spPr>
      </p:pic>
    </p:spTree>
    <p:extLst>
      <p:ext uri="{BB962C8B-B14F-4D97-AF65-F5344CB8AC3E}">
        <p14:creationId xmlns:p14="http://schemas.microsoft.com/office/powerpoint/2010/main" val="347681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447800" y="685800"/>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smtClean="0">
                <a:solidFill>
                  <a:srgbClr val="FFFF00"/>
                </a:solidFill>
              </a:rPr>
              <a:t>lbN</a:t>
            </a:r>
            <a:r>
              <a:rPr lang="en-US" dirty="0" smtClean="0">
                <a:solidFill>
                  <a:srgbClr val="FFFF00"/>
                </a:solidFill>
              </a:rPr>
              <a:t>/ac</a:t>
            </a:r>
            <a:endParaRPr lang="en-US" dirty="0">
              <a:solidFill>
                <a:srgbClr val="FFFF00"/>
              </a:solidFill>
            </a:endParaRPr>
          </a:p>
        </p:txBody>
      </p:sp>
      <p:sp>
        <p:nvSpPr>
          <p:cNvPr id="8" name="TextBox 7"/>
          <p:cNvSpPr txBox="1"/>
          <p:nvPr/>
        </p:nvSpPr>
        <p:spPr>
          <a:xfrm>
            <a:off x="5943600" y="685800"/>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rPr>
              <a:t>225 </a:t>
            </a:r>
            <a:r>
              <a:rPr lang="en-US" dirty="0" err="1">
                <a:solidFill>
                  <a:srgbClr val="FFFF00"/>
                </a:solidFill>
              </a:rPr>
              <a:t>lbN</a:t>
            </a:r>
            <a:r>
              <a:rPr lang="en-US" dirty="0">
                <a:solidFill>
                  <a:srgbClr val="FFFF00"/>
                </a:solidFill>
              </a:rPr>
              <a:t>/ac</a:t>
            </a:r>
          </a:p>
          <a:p>
            <a:pPr fontAlgn="base">
              <a:spcBef>
                <a:spcPct val="0"/>
              </a:spcBef>
              <a:spcAft>
                <a:spcPct val="0"/>
              </a:spcAft>
            </a:pPr>
            <a:endParaRPr lang="en-US" dirty="0">
              <a:solidFill>
                <a:srgbClr val="FFFF00"/>
              </a:solidFill>
            </a:endParaRPr>
          </a:p>
        </p:txBody>
      </p:sp>
      <p:sp>
        <p:nvSpPr>
          <p:cNvPr id="9" name="TextBox 8"/>
          <p:cNvSpPr txBox="1"/>
          <p:nvPr/>
        </p:nvSpPr>
        <p:spPr>
          <a:xfrm>
            <a:off x="1295400" y="10668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11" name="TextBox 10"/>
          <p:cNvSpPr txBox="1"/>
          <p:nvPr/>
        </p:nvSpPr>
        <p:spPr>
          <a:xfrm>
            <a:off x="5943600" y="9906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12" name="TextBox 11"/>
          <p:cNvSpPr txBox="1"/>
          <p:nvPr/>
        </p:nvSpPr>
        <p:spPr>
          <a:xfrm>
            <a:off x="4258913" y="1100738"/>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FF"/>
                </a:solidFill>
              </a:rPr>
              <a:t>75 </a:t>
            </a:r>
            <a:r>
              <a:rPr lang="en-US" dirty="0" err="1" smtClean="0">
                <a:solidFill>
                  <a:srgbClr val="FFFFFF"/>
                </a:solidFill>
              </a:rPr>
              <a:t>lbN</a:t>
            </a:r>
            <a:r>
              <a:rPr lang="en-US" dirty="0" smtClean="0">
                <a:solidFill>
                  <a:srgbClr val="FFFFFF"/>
                </a:solidFill>
              </a:rPr>
              <a:t>/ac</a:t>
            </a:r>
            <a:endParaRPr lang="en-US" dirty="0">
              <a:solidFill>
                <a:srgbClr val="FFFFFF"/>
              </a:solidFill>
            </a:endParaRPr>
          </a:p>
        </p:txBody>
      </p:sp>
      <p:sp>
        <p:nvSpPr>
          <p:cNvPr id="13" name="Rectangle 12"/>
          <p:cNvSpPr/>
          <p:nvPr/>
        </p:nvSpPr>
        <p:spPr>
          <a:xfrm>
            <a:off x="4267200" y="1371600"/>
            <a:ext cx="1107332" cy="646331"/>
          </a:xfrm>
          <a:prstGeom prst="rect">
            <a:avLst/>
          </a:prstGeom>
        </p:spPr>
        <p:txBody>
          <a:bodyPr wrap="square">
            <a:spAutoFit/>
          </a:bodyPr>
          <a:lstStyle/>
          <a:p>
            <a:pPr fontAlgn="base">
              <a:spcBef>
                <a:spcPct val="0"/>
              </a:spcBef>
              <a:spcAft>
                <a:spcPct val="0"/>
              </a:spcAft>
            </a:pPr>
            <a:r>
              <a:rPr lang="en-US" dirty="0" smtClean="0">
                <a:solidFill>
                  <a:srgbClr val="FFFFFF"/>
                </a:solidFill>
              </a:rPr>
              <a:t>2h fixed irrigation</a:t>
            </a:r>
            <a:endParaRPr lang="en-US" dirty="0">
              <a:solidFill>
                <a:srgbClr val="FFFFFF"/>
              </a:solidFill>
            </a:endParaRPr>
          </a:p>
        </p:txBody>
      </p:sp>
      <p:pic>
        <p:nvPicPr>
          <p:cNvPr id="14"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15" name="Left-Right Arrow 14"/>
          <p:cNvSpPr/>
          <p:nvPr/>
        </p:nvSpPr>
        <p:spPr>
          <a:xfrm>
            <a:off x="2971800" y="1143000"/>
            <a:ext cx="914400" cy="4572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127557" y="824842"/>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00"/>
                </a:solidFill>
              </a:rPr>
              <a:t>150 </a:t>
            </a:r>
            <a:r>
              <a:rPr lang="en-US" dirty="0" err="1">
                <a:solidFill>
                  <a:srgbClr val="FFFF00"/>
                </a:solidFill>
              </a:rPr>
              <a:t>lbN</a:t>
            </a:r>
            <a:r>
              <a:rPr lang="en-US" dirty="0">
                <a:solidFill>
                  <a:srgbClr val="FFFF00"/>
                </a:solidFill>
              </a:rPr>
              <a:t>/ac</a:t>
            </a:r>
          </a:p>
          <a:p>
            <a:pPr fontAlgn="base">
              <a:spcBef>
                <a:spcPct val="0"/>
              </a:spcBef>
              <a:spcAft>
                <a:spcPct val="0"/>
              </a:spcAft>
            </a:pPr>
            <a:r>
              <a:rPr lang="en-US" dirty="0">
                <a:solidFill>
                  <a:srgbClr val="FFFF00"/>
                </a:solidFill>
              </a:rPr>
              <a:t>Controlled irrigation</a:t>
            </a:r>
          </a:p>
          <a:p>
            <a:pPr fontAlgn="base">
              <a:spcBef>
                <a:spcPct val="0"/>
              </a:spcBef>
              <a:spcAft>
                <a:spcPct val="0"/>
              </a:spcAft>
            </a:pPr>
            <a:endParaRPr lang="en-US" dirty="0">
              <a:solidFill>
                <a:srgbClr val="FFFF00"/>
              </a:solidFill>
            </a:endParaRPr>
          </a:p>
        </p:txBody>
      </p:sp>
      <p:sp>
        <p:nvSpPr>
          <p:cNvPr id="7" name="TextBox 6"/>
          <p:cNvSpPr txBox="1"/>
          <p:nvPr/>
        </p:nvSpPr>
        <p:spPr>
          <a:xfrm>
            <a:off x="3709615" y="821877"/>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FF"/>
                </a:solidFill>
              </a:rPr>
              <a:t>75 </a:t>
            </a:r>
            <a:r>
              <a:rPr lang="en-US" dirty="0" err="1">
                <a:solidFill>
                  <a:srgbClr val="FFFFFF"/>
                </a:solidFill>
              </a:rPr>
              <a:t>lbN</a:t>
            </a:r>
            <a:r>
              <a:rPr lang="en-US" dirty="0">
                <a:solidFill>
                  <a:srgbClr val="FFFFFF"/>
                </a:solidFill>
              </a:rPr>
              <a:t>/ac</a:t>
            </a:r>
          </a:p>
          <a:p>
            <a:pPr fontAlgn="base">
              <a:spcBef>
                <a:spcPct val="0"/>
              </a:spcBef>
              <a:spcAft>
                <a:spcPct val="0"/>
              </a:spcAft>
            </a:pPr>
            <a:r>
              <a:rPr lang="en-US" dirty="0">
                <a:solidFill>
                  <a:srgbClr val="FFFFFF"/>
                </a:solidFill>
              </a:rPr>
              <a:t>2h fixed irrigation</a:t>
            </a:r>
          </a:p>
          <a:p>
            <a:pPr fontAlgn="base">
              <a:spcBef>
                <a:spcPct val="0"/>
              </a:spcBef>
              <a:spcAft>
                <a:spcPct val="0"/>
              </a:spcAft>
            </a:pPr>
            <a:endParaRPr lang="en-US" dirty="0">
              <a:solidFill>
                <a:srgbClr val="FFFFFF"/>
              </a:solidFill>
            </a:endParaRPr>
          </a:p>
        </p:txBody>
      </p:sp>
      <p:sp>
        <p:nvSpPr>
          <p:cNvPr id="8" name="TextBox 7"/>
          <p:cNvSpPr txBox="1"/>
          <p:nvPr/>
        </p:nvSpPr>
        <p:spPr>
          <a:xfrm>
            <a:off x="5794149" y="821877"/>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FF"/>
                </a:solidFill>
              </a:rPr>
              <a:t>150 </a:t>
            </a:r>
            <a:r>
              <a:rPr lang="en-US" dirty="0" err="1">
                <a:solidFill>
                  <a:srgbClr val="FFFFFF"/>
                </a:solidFill>
              </a:rPr>
              <a:t>lbN</a:t>
            </a:r>
            <a:r>
              <a:rPr lang="en-US" dirty="0">
                <a:solidFill>
                  <a:srgbClr val="FFFFFF"/>
                </a:solidFill>
              </a:rPr>
              <a:t>/ac</a:t>
            </a:r>
          </a:p>
          <a:p>
            <a:pPr fontAlgn="base">
              <a:spcBef>
                <a:spcPct val="0"/>
              </a:spcBef>
              <a:spcAft>
                <a:spcPct val="0"/>
              </a:spcAft>
            </a:pPr>
            <a:r>
              <a:rPr lang="en-US" dirty="0">
                <a:solidFill>
                  <a:srgbClr val="FFFFFF"/>
                </a:solidFill>
              </a:rPr>
              <a:t>2h fixed irrigation</a:t>
            </a:r>
          </a:p>
          <a:p>
            <a:pPr fontAlgn="base">
              <a:spcBef>
                <a:spcPct val="0"/>
              </a:spcBef>
              <a:spcAft>
                <a:spcPct val="0"/>
              </a:spcAft>
            </a:pPr>
            <a:endParaRPr lang="en-US" dirty="0">
              <a:solidFill>
                <a:srgbClr val="FFFFFF"/>
              </a:solidFill>
            </a:endParaRPr>
          </a:p>
        </p:txBody>
      </p:sp>
      <p:sp>
        <p:nvSpPr>
          <p:cNvPr id="9" name="TextBox 8"/>
          <p:cNvSpPr txBox="1"/>
          <p:nvPr/>
        </p:nvSpPr>
        <p:spPr>
          <a:xfrm>
            <a:off x="7467600" y="762000"/>
            <a:ext cx="1384930" cy="1200329"/>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a:solidFill>
                  <a:srgbClr val="FFFF00"/>
                </a:solidFill>
              </a:rPr>
              <a:t>lbN</a:t>
            </a:r>
            <a:r>
              <a:rPr lang="en-US" dirty="0">
                <a:solidFill>
                  <a:srgbClr val="FFFF00"/>
                </a:solidFill>
              </a:rPr>
              <a:t>/ac</a:t>
            </a:r>
          </a:p>
          <a:p>
            <a:pPr fontAlgn="base">
              <a:spcBef>
                <a:spcPct val="0"/>
              </a:spcBef>
              <a:spcAft>
                <a:spcPct val="0"/>
              </a:spcAft>
            </a:pPr>
            <a:r>
              <a:rPr lang="en-US" dirty="0">
                <a:solidFill>
                  <a:srgbClr val="FFFF00"/>
                </a:solidFill>
              </a:rPr>
              <a:t>Controlled irrigation</a:t>
            </a:r>
          </a:p>
          <a:p>
            <a:pPr fontAlgn="base">
              <a:spcBef>
                <a:spcPct val="0"/>
              </a:spcBef>
              <a:spcAft>
                <a:spcPct val="0"/>
              </a:spcAft>
            </a:pPr>
            <a:endParaRPr lang="en-US" dirty="0">
              <a:solidFill>
                <a:srgbClr val="FFFFFF"/>
              </a:solidFill>
            </a:endParaRPr>
          </a:p>
        </p:txBody>
      </p:sp>
      <p:pic>
        <p:nvPicPr>
          <p:cNvPr id="10"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6" name="Curved Down Arrow 5"/>
          <p:cNvSpPr/>
          <p:nvPr/>
        </p:nvSpPr>
        <p:spPr>
          <a:xfrm>
            <a:off x="4572000" y="0"/>
            <a:ext cx="3505200" cy="8382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flipV="1">
            <a:off x="1219200" y="1828800"/>
            <a:ext cx="5334000" cy="9144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Right Arrow 12"/>
          <p:cNvSpPr/>
          <p:nvPr/>
        </p:nvSpPr>
        <p:spPr>
          <a:xfrm>
            <a:off x="6781800" y="1143000"/>
            <a:ext cx="685800" cy="3048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Zucchini plant N accumulation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013524007"/>
              </p:ext>
            </p:extLst>
          </p:nvPr>
        </p:nvGraphicFramePr>
        <p:xfrm>
          <a:off x="762000" y="1447800"/>
          <a:ext cx="7391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40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Zucchini daily N uptake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55664749"/>
              </p:ext>
            </p:extLst>
          </p:nvPr>
        </p:nvGraphicFramePr>
        <p:xfrm>
          <a:off x="838200" y="1295400"/>
          <a:ext cx="7010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20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Irrigation vs. N-fertilization on zucchini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460044"/>
              </p:ext>
            </p:extLst>
          </p:nvPr>
        </p:nvGraphicFramePr>
        <p:xfrm>
          <a:off x="729035" y="1905000"/>
          <a:ext cx="7467600" cy="4307840"/>
        </p:xfrm>
        <a:graphic>
          <a:graphicData uri="http://schemas.openxmlformats.org/drawingml/2006/table">
            <a:tbl>
              <a:tblPr firstRow="1" bandRow="1">
                <a:tableStyleId>{5C22544A-7EE6-4342-B048-85BDC9FD1C3A}</a:tableStyleId>
              </a:tblPr>
              <a:tblGrid>
                <a:gridCol w="2209800"/>
                <a:gridCol w="1219200"/>
                <a:gridCol w="1371600"/>
                <a:gridCol w="1524000"/>
                <a:gridCol w="1143000"/>
              </a:tblGrid>
              <a:tr h="370840">
                <a:tc>
                  <a:txBody>
                    <a:bodyPr/>
                    <a:lstStyle/>
                    <a:p>
                      <a:endParaRPr lang="en-US" dirty="0"/>
                    </a:p>
                  </a:txBody>
                  <a:tcPr/>
                </a:tc>
                <a:tc>
                  <a:txBody>
                    <a:bodyPr/>
                    <a:lstStyle/>
                    <a:p>
                      <a:pPr algn="ctr"/>
                      <a:r>
                        <a:rPr lang="en-US" dirty="0" smtClean="0"/>
                        <a:t>75 </a:t>
                      </a:r>
                      <a:r>
                        <a:rPr lang="en-US" dirty="0" err="1" smtClean="0"/>
                        <a:t>lbN</a:t>
                      </a:r>
                      <a:r>
                        <a:rPr lang="en-US" dirty="0" smtClean="0"/>
                        <a:t>/ac</a:t>
                      </a:r>
                      <a:endParaRPr lang="en-US" dirty="0"/>
                    </a:p>
                  </a:txBody>
                  <a:tcPr/>
                </a:tc>
                <a:tc>
                  <a:txBody>
                    <a:bodyPr/>
                    <a:lstStyle/>
                    <a:p>
                      <a:pPr algn="ctr"/>
                      <a:r>
                        <a:rPr lang="en-US" dirty="0" smtClean="0"/>
                        <a:t>150 </a:t>
                      </a:r>
                      <a:r>
                        <a:rPr lang="en-US" dirty="0" err="1" smtClean="0"/>
                        <a:t>lbN</a:t>
                      </a:r>
                      <a:r>
                        <a:rPr lang="en-US" dirty="0" smtClean="0"/>
                        <a:t>/ac</a:t>
                      </a:r>
                      <a:endParaRPr lang="en-US" dirty="0"/>
                    </a:p>
                  </a:txBody>
                  <a:tcPr/>
                </a:tc>
                <a:tc>
                  <a:txBody>
                    <a:bodyPr/>
                    <a:lstStyle/>
                    <a:p>
                      <a:pPr algn="ctr"/>
                      <a:r>
                        <a:rPr lang="en-US" dirty="0" smtClean="0"/>
                        <a:t>225</a:t>
                      </a:r>
                      <a:r>
                        <a:rPr lang="en-US" baseline="0" dirty="0" smtClean="0"/>
                        <a:t> </a:t>
                      </a:r>
                      <a:r>
                        <a:rPr lang="en-US" baseline="0" dirty="0" err="1" smtClean="0"/>
                        <a:t>lbN</a:t>
                      </a:r>
                      <a:r>
                        <a:rPr lang="en-US" baseline="0" dirty="0" smtClean="0"/>
                        <a:t>/ac</a:t>
                      </a:r>
                      <a:endParaRPr lang="en-US" dirty="0"/>
                    </a:p>
                  </a:txBody>
                  <a:tcPr/>
                </a:tc>
                <a:tc>
                  <a:txBody>
                    <a:bodyPr/>
                    <a:lstStyle/>
                    <a:p>
                      <a:pPr algn="ctr"/>
                      <a:r>
                        <a:rPr lang="en-US" b="1" dirty="0" smtClean="0">
                          <a:solidFill>
                            <a:srgbClr val="002060"/>
                          </a:solidFill>
                        </a:rPr>
                        <a:t>Average</a:t>
                      </a:r>
                      <a:endParaRPr lang="en-US" b="1" dirty="0">
                        <a:solidFill>
                          <a:srgbClr val="002060"/>
                        </a:solidFill>
                      </a:endParaRPr>
                    </a:p>
                  </a:txBody>
                  <a:tcPr/>
                </a:tc>
              </a:tr>
              <a:tr h="370840">
                <a:tc>
                  <a:txBody>
                    <a:bodyPr/>
                    <a:lstStyle/>
                    <a:p>
                      <a:endParaRPr lang="en-US" dirty="0"/>
                    </a:p>
                  </a:txBody>
                  <a:tcPr/>
                </a:tc>
                <a:tc gridSpan="3">
                  <a:txBody>
                    <a:bodyPr/>
                    <a:lstStyle/>
                    <a:p>
                      <a:pPr algn="ctr"/>
                      <a:r>
                        <a:rPr lang="en-US" dirty="0" smtClean="0"/>
                        <a:t>Zucchini marketable</a:t>
                      </a:r>
                      <a:r>
                        <a:rPr lang="en-US" baseline="0" dirty="0" smtClean="0"/>
                        <a:t> yield (</a:t>
                      </a:r>
                      <a:r>
                        <a:rPr lang="en-US" baseline="0" dirty="0" err="1" smtClean="0"/>
                        <a:t>lb</a:t>
                      </a:r>
                      <a:r>
                        <a:rPr lang="en-US" baseline="0" dirty="0" smtClean="0"/>
                        <a:t>/ac)</a:t>
                      </a: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b="1" dirty="0">
                        <a:solidFill>
                          <a:srgbClr val="002060"/>
                        </a:solidFill>
                      </a:endParaRPr>
                    </a:p>
                  </a:txBody>
                  <a:tcPr/>
                </a:tc>
              </a:tr>
              <a:tr h="370840">
                <a:tc>
                  <a:txBody>
                    <a:bodyPr/>
                    <a:lstStyle/>
                    <a:p>
                      <a:r>
                        <a:rPr lang="en-US" dirty="0" smtClean="0"/>
                        <a:t>Controlled irrigation – up</a:t>
                      </a:r>
                      <a:r>
                        <a:rPr lang="en-US" baseline="0" dirty="0" smtClean="0"/>
                        <a:t> to 5 </a:t>
                      </a:r>
                      <a:r>
                        <a:rPr lang="en-US" baseline="0" dirty="0" err="1" smtClean="0"/>
                        <a:t>irrig</a:t>
                      </a:r>
                      <a:r>
                        <a:rPr lang="en-US" baseline="0" dirty="0" smtClean="0"/>
                        <a:t>. </a:t>
                      </a:r>
                      <a:r>
                        <a:rPr lang="en-US" dirty="0" smtClean="0"/>
                        <a:t>windows</a:t>
                      </a:r>
                      <a:r>
                        <a:rPr lang="en-US" baseline="0" dirty="0" smtClean="0"/>
                        <a:t>/day</a:t>
                      </a:r>
                    </a:p>
                    <a:p>
                      <a:endParaRPr lang="en-US" dirty="0"/>
                    </a:p>
                  </a:txBody>
                  <a:tcPr/>
                </a:tc>
                <a:tc>
                  <a:txBody>
                    <a:bodyPr/>
                    <a:lstStyle/>
                    <a:p>
                      <a:pPr algn="ctr"/>
                      <a:r>
                        <a:rPr lang="en-US" dirty="0" smtClean="0"/>
                        <a:t>22,389 </a:t>
                      </a:r>
                      <a:endParaRPr lang="en-US" dirty="0"/>
                    </a:p>
                  </a:txBody>
                  <a:tcPr/>
                </a:tc>
                <a:tc>
                  <a:txBody>
                    <a:bodyPr/>
                    <a:lstStyle/>
                    <a:p>
                      <a:pPr algn="ctr"/>
                      <a:r>
                        <a:rPr lang="en-US" dirty="0" smtClean="0"/>
                        <a:t>25,422</a:t>
                      </a:r>
                      <a:endParaRPr lang="en-US" dirty="0"/>
                    </a:p>
                  </a:txBody>
                  <a:tcPr/>
                </a:tc>
                <a:tc>
                  <a:txBody>
                    <a:bodyPr/>
                    <a:lstStyle/>
                    <a:p>
                      <a:pPr algn="ctr"/>
                      <a:r>
                        <a:rPr lang="en-US" dirty="0" smtClean="0"/>
                        <a:t>26,135</a:t>
                      </a:r>
                      <a:endParaRPr lang="en-US" dirty="0"/>
                    </a:p>
                  </a:txBody>
                  <a:tcPr/>
                </a:tc>
                <a:tc>
                  <a:txBody>
                    <a:bodyPr/>
                    <a:lstStyle/>
                    <a:p>
                      <a:pPr algn="ctr"/>
                      <a:r>
                        <a:rPr lang="en-US" b="1" dirty="0" smtClean="0">
                          <a:solidFill>
                            <a:srgbClr val="002060"/>
                          </a:solidFill>
                        </a:rPr>
                        <a:t>24,649 A</a:t>
                      </a:r>
                      <a:endParaRPr lang="en-US" b="1" dirty="0">
                        <a:solidFill>
                          <a:srgbClr val="002060"/>
                        </a:solidFill>
                      </a:endParaRPr>
                    </a:p>
                  </a:txBody>
                  <a:tcPr/>
                </a:tc>
              </a:tr>
              <a:tr h="370840">
                <a:tc>
                  <a:txBody>
                    <a:bodyPr/>
                    <a:lstStyle/>
                    <a:p>
                      <a:r>
                        <a:rPr lang="en-US" dirty="0" smtClean="0"/>
                        <a:t>Fixed irrigation of 2h/day</a:t>
                      </a:r>
                    </a:p>
                    <a:p>
                      <a:endParaRPr lang="en-US" dirty="0" smtClean="0"/>
                    </a:p>
                    <a:p>
                      <a:endParaRPr lang="en-US" dirty="0"/>
                    </a:p>
                  </a:txBody>
                  <a:tcPr/>
                </a:tc>
                <a:tc>
                  <a:txBody>
                    <a:bodyPr/>
                    <a:lstStyle/>
                    <a:p>
                      <a:pPr algn="ctr"/>
                      <a:r>
                        <a:rPr lang="en-US" dirty="0" smtClean="0"/>
                        <a:t>15,525</a:t>
                      </a:r>
                      <a:endParaRPr lang="en-US" dirty="0"/>
                    </a:p>
                  </a:txBody>
                  <a:tcPr/>
                </a:tc>
                <a:tc>
                  <a:txBody>
                    <a:bodyPr/>
                    <a:lstStyle/>
                    <a:p>
                      <a:pPr algn="ctr"/>
                      <a:r>
                        <a:rPr lang="en-US" dirty="0" smtClean="0"/>
                        <a:t>19,535</a:t>
                      </a:r>
                      <a:endParaRPr lang="en-US" dirty="0"/>
                    </a:p>
                  </a:txBody>
                  <a:tcPr/>
                </a:tc>
                <a:tc>
                  <a:txBody>
                    <a:bodyPr/>
                    <a:lstStyle/>
                    <a:p>
                      <a:pPr algn="ctr"/>
                      <a:r>
                        <a:rPr lang="en-US" dirty="0" smtClean="0"/>
                        <a:t>19,891</a:t>
                      </a:r>
                      <a:endParaRPr lang="en-US" dirty="0"/>
                    </a:p>
                  </a:txBody>
                  <a:tcPr/>
                </a:tc>
                <a:tc>
                  <a:txBody>
                    <a:bodyPr/>
                    <a:lstStyle/>
                    <a:p>
                      <a:pPr algn="ctr"/>
                      <a:r>
                        <a:rPr lang="en-US" b="1" dirty="0" smtClean="0">
                          <a:solidFill>
                            <a:srgbClr val="002060"/>
                          </a:solidFill>
                        </a:rPr>
                        <a:t>18,316 B</a:t>
                      </a:r>
                      <a:endParaRPr lang="en-US" b="1" dirty="0">
                        <a:solidFill>
                          <a:srgbClr val="002060"/>
                        </a:solidFill>
                      </a:endParaRPr>
                    </a:p>
                  </a:txBody>
                  <a:tcPr/>
                </a:tc>
              </a:tr>
              <a:tr h="370840">
                <a:tc>
                  <a:txBody>
                    <a:bodyPr/>
                    <a:lstStyle/>
                    <a:p>
                      <a:r>
                        <a:rPr lang="en-US" b="1" dirty="0" smtClean="0">
                          <a:solidFill>
                            <a:srgbClr val="FF0000"/>
                          </a:solidFill>
                        </a:rPr>
                        <a:t>Average</a:t>
                      </a:r>
                      <a:endParaRPr lang="en-US" b="1" dirty="0">
                        <a:solidFill>
                          <a:srgbClr val="FF0000"/>
                        </a:solidFill>
                      </a:endParaRPr>
                    </a:p>
                  </a:txBody>
                  <a:tcPr/>
                </a:tc>
                <a:tc>
                  <a:txBody>
                    <a:bodyPr/>
                    <a:lstStyle/>
                    <a:p>
                      <a:pPr algn="ctr"/>
                      <a:r>
                        <a:rPr lang="en-US" b="1" dirty="0" smtClean="0">
                          <a:solidFill>
                            <a:srgbClr val="FF0000"/>
                          </a:solidFill>
                        </a:rPr>
                        <a:t>19,955 B</a:t>
                      </a:r>
                      <a:endParaRPr lang="en-US" b="1" dirty="0">
                        <a:solidFill>
                          <a:srgbClr val="FF0000"/>
                        </a:solidFill>
                      </a:endParaRPr>
                    </a:p>
                  </a:txBody>
                  <a:tcPr/>
                </a:tc>
                <a:tc>
                  <a:txBody>
                    <a:bodyPr/>
                    <a:lstStyle/>
                    <a:p>
                      <a:pPr algn="ctr"/>
                      <a:r>
                        <a:rPr lang="en-US" b="1" dirty="0" smtClean="0">
                          <a:solidFill>
                            <a:srgbClr val="FF0000"/>
                          </a:solidFill>
                        </a:rPr>
                        <a:t>22,478 A</a:t>
                      </a:r>
                      <a:endParaRPr lang="en-US" b="1" dirty="0">
                        <a:solidFill>
                          <a:srgbClr val="FF0000"/>
                        </a:solidFill>
                      </a:endParaRPr>
                    </a:p>
                  </a:txBody>
                  <a:tcPr/>
                </a:tc>
                <a:tc>
                  <a:txBody>
                    <a:bodyPr/>
                    <a:lstStyle/>
                    <a:p>
                      <a:pPr algn="ctr"/>
                      <a:r>
                        <a:rPr lang="en-US" b="1" dirty="0" smtClean="0">
                          <a:solidFill>
                            <a:srgbClr val="FF0000"/>
                          </a:solidFill>
                        </a:rPr>
                        <a:t>23,013 A</a:t>
                      </a:r>
                      <a:endParaRPr lang="en-US" b="1" dirty="0">
                        <a:solidFill>
                          <a:srgbClr val="FF0000"/>
                        </a:solidFill>
                      </a:endParaRPr>
                    </a:p>
                  </a:txBody>
                  <a:tcPr/>
                </a:tc>
                <a:tc>
                  <a:txBody>
                    <a:bodyPr/>
                    <a:lstStyle/>
                    <a:p>
                      <a:pPr algn="ctr"/>
                      <a:endParaRPr lang="en-US" b="1" dirty="0" smtClean="0">
                        <a:solidFill>
                          <a:srgbClr val="002060"/>
                        </a:solidFill>
                      </a:endParaRPr>
                    </a:p>
                    <a:p>
                      <a:pPr algn="ctr"/>
                      <a:endParaRPr lang="en-US" b="1" dirty="0" smtClean="0">
                        <a:solidFill>
                          <a:srgbClr val="002060"/>
                        </a:solidFill>
                      </a:endParaRPr>
                    </a:p>
                    <a:p>
                      <a:pPr algn="ctr"/>
                      <a:endParaRPr lang="en-US" b="1" dirty="0" smtClean="0">
                        <a:solidFill>
                          <a:srgbClr val="002060"/>
                        </a:solidFill>
                      </a:endParaRPr>
                    </a:p>
                    <a:p>
                      <a:pPr algn="ctr"/>
                      <a:endParaRPr lang="en-US" b="1" dirty="0">
                        <a:solidFill>
                          <a:srgbClr val="002060"/>
                        </a:solidFill>
                      </a:endParaRPr>
                    </a:p>
                  </a:txBody>
                  <a:tcPr/>
                </a:tc>
              </a:tr>
            </a:tbl>
          </a:graphicData>
        </a:graphic>
      </p:graphicFrame>
      <p:sp>
        <p:nvSpPr>
          <p:cNvPr id="3" name="Rectangle 1"/>
          <p:cNvSpPr>
            <a:spLocks noChangeArrowheads="1"/>
          </p:cNvSpPr>
          <p:nvPr/>
        </p:nvSpPr>
        <p:spPr bwMode="auto">
          <a:xfrm>
            <a:off x="152400" y="6430089"/>
            <a:ext cx="86998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Means within columns/lines followed by the same lowercase letters are not significantly different (</a:t>
            </a:r>
            <a:r>
              <a:rPr kumimoji="0" 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0.05) according to Duncan’s multiple range test.</a:t>
            </a:r>
            <a:r>
              <a:rPr kumimoji="0" lang="en-US" sz="1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7628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Irrigation vs. N-fertilization on zucchini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3843484"/>
              </p:ext>
            </p:extLst>
          </p:nvPr>
        </p:nvGraphicFramePr>
        <p:xfrm>
          <a:off x="729035" y="1905000"/>
          <a:ext cx="7467600" cy="4307840"/>
        </p:xfrm>
        <a:graphic>
          <a:graphicData uri="http://schemas.openxmlformats.org/drawingml/2006/table">
            <a:tbl>
              <a:tblPr firstRow="1" bandRow="1">
                <a:tableStyleId>{5C22544A-7EE6-4342-B048-85BDC9FD1C3A}</a:tableStyleId>
              </a:tblPr>
              <a:tblGrid>
                <a:gridCol w="2209800"/>
                <a:gridCol w="1219200"/>
                <a:gridCol w="1371600"/>
                <a:gridCol w="1524000"/>
                <a:gridCol w="1143000"/>
              </a:tblGrid>
              <a:tr h="370840">
                <a:tc>
                  <a:txBody>
                    <a:bodyPr/>
                    <a:lstStyle/>
                    <a:p>
                      <a:endParaRPr lang="en-US" dirty="0"/>
                    </a:p>
                  </a:txBody>
                  <a:tcPr/>
                </a:tc>
                <a:tc>
                  <a:txBody>
                    <a:bodyPr/>
                    <a:lstStyle/>
                    <a:p>
                      <a:pPr algn="ctr"/>
                      <a:r>
                        <a:rPr lang="en-US" dirty="0" smtClean="0"/>
                        <a:t>75 </a:t>
                      </a:r>
                      <a:r>
                        <a:rPr lang="en-US" dirty="0" err="1" smtClean="0"/>
                        <a:t>lbN</a:t>
                      </a:r>
                      <a:r>
                        <a:rPr lang="en-US" dirty="0" smtClean="0"/>
                        <a:t>/ac</a:t>
                      </a:r>
                      <a:endParaRPr lang="en-US" dirty="0"/>
                    </a:p>
                  </a:txBody>
                  <a:tcPr/>
                </a:tc>
                <a:tc>
                  <a:txBody>
                    <a:bodyPr/>
                    <a:lstStyle/>
                    <a:p>
                      <a:pPr algn="ctr"/>
                      <a:r>
                        <a:rPr lang="en-US" dirty="0" smtClean="0"/>
                        <a:t>150 </a:t>
                      </a:r>
                      <a:r>
                        <a:rPr lang="en-US" dirty="0" err="1" smtClean="0"/>
                        <a:t>lbN</a:t>
                      </a:r>
                      <a:r>
                        <a:rPr lang="en-US" dirty="0" smtClean="0"/>
                        <a:t>/ac</a:t>
                      </a:r>
                      <a:endParaRPr lang="en-US" dirty="0"/>
                    </a:p>
                  </a:txBody>
                  <a:tcPr/>
                </a:tc>
                <a:tc>
                  <a:txBody>
                    <a:bodyPr/>
                    <a:lstStyle/>
                    <a:p>
                      <a:pPr algn="ctr"/>
                      <a:r>
                        <a:rPr lang="en-US" dirty="0" smtClean="0"/>
                        <a:t>225</a:t>
                      </a:r>
                      <a:r>
                        <a:rPr lang="en-US" baseline="0" dirty="0" smtClean="0"/>
                        <a:t> </a:t>
                      </a:r>
                      <a:r>
                        <a:rPr lang="en-US" baseline="0" dirty="0" err="1" smtClean="0"/>
                        <a:t>lbN</a:t>
                      </a:r>
                      <a:r>
                        <a:rPr lang="en-US" baseline="0" dirty="0" smtClean="0"/>
                        <a:t>/ac</a:t>
                      </a:r>
                      <a:endParaRPr lang="en-US" dirty="0"/>
                    </a:p>
                  </a:txBody>
                  <a:tcPr/>
                </a:tc>
                <a:tc>
                  <a:txBody>
                    <a:bodyPr/>
                    <a:lstStyle/>
                    <a:p>
                      <a:pPr algn="ctr"/>
                      <a:r>
                        <a:rPr lang="en-US" b="1" dirty="0" smtClean="0">
                          <a:solidFill>
                            <a:srgbClr val="002060"/>
                          </a:solidFill>
                        </a:rPr>
                        <a:t>Average</a:t>
                      </a:r>
                      <a:endParaRPr lang="en-US" b="1" dirty="0">
                        <a:solidFill>
                          <a:srgbClr val="002060"/>
                        </a:solidFill>
                      </a:endParaRPr>
                    </a:p>
                  </a:txBody>
                  <a:tcPr/>
                </a:tc>
              </a:tr>
              <a:tr h="370840">
                <a:tc>
                  <a:txBody>
                    <a:bodyPr/>
                    <a:lstStyle/>
                    <a:p>
                      <a:endParaRPr lang="en-US" dirty="0"/>
                    </a:p>
                  </a:txBody>
                  <a:tcPr/>
                </a:tc>
                <a:tc gridSpan="3">
                  <a:txBody>
                    <a:bodyPr/>
                    <a:lstStyle/>
                    <a:p>
                      <a:pPr algn="ctr"/>
                      <a:r>
                        <a:rPr lang="en-US" dirty="0" smtClean="0"/>
                        <a:t>Zucchini marketable</a:t>
                      </a:r>
                      <a:r>
                        <a:rPr lang="en-US" baseline="0" dirty="0" smtClean="0"/>
                        <a:t> yield (</a:t>
                      </a:r>
                      <a:r>
                        <a:rPr lang="en-US" baseline="0" dirty="0" err="1" smtClean="0"/>
                        <a:t>lb</a:t>
                      </a:r>
                      <a:r>
                        <a:rPr lang="en-US" baseline="0" dirty="0" smtClean="0"/>
                        <a:t>/ac)</a:t>
                      </a: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b="1" dirty="0">
                        <a:solidFill>
                          <a:srgbClr val="002060"/>
                        </a:solidFill>
                      </a:endParaRPr>
                    </a:p>
                  </a:txBody>
                  <a:tcPr/>
                </a:tc>
              </a:tr>
              <a:tr h="370840">
                <a:tc>
                  <a:txBody>
                    <a:bodyPr/>
                    <a:lstStyle/>
                    <a:p>
                      <a:r>
                        <a:rPr lang="en-US" dirty="0" smtClean="0"/>
                        <a:t>Controlled irrigation – up</a:t>
                      </a:r>
                      <a:r>
                        <a:rPr lang="en-US" baseline="0" dirty="0" smtClean="0"/>
                        <a:t> to 5 </a:t>
                      </a:r>
                      <a:r>
                        <a:rPr lang="en-US" baseline="0" dirty="0" err="1" smtClean="0"/>
                        <a:t>irrig</a:t>
                      </a:r>
                      <a:r>
                        <a:rPr lang="en-US" baseline="0" dirty="0" smtClean="0"/>
                        <a:t>. </a:t>
                      </a:r>
                      <a:r>
                        <a:rPr lang="en-US" dirty="0" smtClean="0"/>
                        <a:t>windows</a:t>
                      </a:r>
                      <a:r>
                        <a:rPr lang="en-US" baseline="0" dirty="0" smtClean="0"/>
                        <a:t>/day</a:t>
                      </a:r>
                    </a:p>
                    <a:p>
                      <a:endParaRPr lang="en-US" dirty="0"/>
                    </a:p>
                  </a:txBody>
                  <a:tcPr/>
                </a:tc>
                <a:tc>
                  <a:txBody>
                    <a:bodyPr/>
                    <a:lstStyle/>
                    <a:p>
                      <a:pPr algn="ctr"/>
                      <a:r>
                        <a:rPr lang="en-US" dirty="0" smtClean="0"/>
                        <a:t>22,389 </a:t>
                      </a:r>
                      <a:endParaRPr lang="en-US" dirty="0"/>
                    </a:p>
                  </a:txBody>
                  <a:tcPr/>
                </a:tc>
                <a:tc>
                  <a:txBody>
                    <a:bodyPr/>
                    <a:lstStyle/>
                    <a:p>
                      <a:pPr algn="ctr"/>
                      <a:r>
                        <a:rPr lang="en-US" dirty="0" smtClean="0"/>
                        <a:t>25,422</a:t>
                      </a:r>
                      <a:endParaRPr lang="en-US" dirty="0"/>
                    </a:p>
                  </a:txBody>
                  <a:tcPr/>
                </a:tc>
                <a:tc>
                  <a:txBody>
                    <a:bodyPr/>
                    <a:lstStyle/>
                    <a:p>
                      <a:pPr algn="ctr"/>
                      <a:r>
                        <a:rPr lang="en-US" dirty="0" smtClean="0"/>
                        <a:t>26,135</a:t>
                      </a:r>
                      <a:endParaRPr lang="en-US" dirty="0"/>
                    </a:p>
                  </a:txBody>
                  <a:tcPr/>
                </a:tc>
                <a:tc>
                  <a:txBody>
                    <a:bodyPr/>
                    <a:lstStyle/>
                    <a:p>
                      <a:pPr algn="ctr"/>
                      <a:r>
                        <a:rPr lang="en-US" b="1" dirty="0" smtClean="0">
                          <a:solidFill>
                            <a:srgbClr val="002060"/>
                          </a:solidFill>
                        </a:rPr>
                        <a:t>24,649 A</a:t>
                      </a:r>
                      <a:endParaRPr lang="en-US" b="1" dirty="0">
                        <a:solidFill>
                          <a:srgbClr val="002060"/>
                        </a:solidFill>
                      </a:endParaRPr>
                    </a:p>
                  </a:txBody>
                  <a:tcPr/>
                </a:tc>
              </a:tr>
              <a:tr h="370840">
                <a:tc>
                  <a:txBody>
                    <a:bodyPr/>
                    <a:lstStyle/>
                    <a:p>
                      <a:r>
                        <a:rPr lang="en-US" dirty="0" smtClean="0"/>
                        <a:t>Fixed irrigation of 2h/day</a:t>
                      </a:r>
                    </a:p>
                    <a:p>
                      <a:endParaRPr lang="en-US" dirty="0" smtClean="0"/>
                    </a:p>
                    <a:p>
                      <a:endParaRPr lang="en-US" dirty="0"/>
                    </a:p>
                  </a:txBody>
                  <a:tcPr/>
                </a:tc>
                <a:tc>
                  <a:txBody>
                    <a:bodyPr/>
                    <a:lstStyle/>
                    <a:p>
                      <a:pPr algn="ctr"/>
                      <a:r>
                        <a:rPr lang="en-US" dirty="0" smtClean="0"/>
                        <a:t>15,525</a:t>
                      </a:r>
                      <a:endParaRPr lang="en-US" dirty="0"/>
                    </a:p>
                  </a:txBody>
                  <a:tcPr/>
                </a:tc>
                <a:tc>
                  <a:txBody>
                    <a:bodyPr/>
                    <a:lstStyle/>
                    <a:p>
                      <a:pPr algn="ctr"/>
                      <a:r>
                        <a:rPr lang="en-US" dirty="0" smtClean="0"/>
                        <a:t>19,535</a:t>
                      </a:r>
                      <a:endParaRPr lang="en-US" dirty="0"/>
                    </a:p>
                  </a:txBody>
                  <a:tcPr/>
                </a:tc>
                <a:tc>
                  <a:txBody>
                    <a:bodyPr/>
                    <a:lstStyle/>
                    <a:p>
                      <a:pPr algn="ctr"/>
                      <a:r>
                        <a:rPr lang="en-US" dirty="0" smtClean="0"/>
                        <a:t>19,891</a:t>
                      </a:r>
                      <a:endParaRPr lang="en-US" dirty="0"/>
                    </a:p>
                  </a:txBody>
                  <a:tcPr/>
                </a:tc>
                <a:tc>
                  <a:txBody>
                    <a:bodyPr/>
                    <a:lstStyle/>
                    <a:p>
                      <a:pPr algn="ctr"/>
                      <a:r>
                        <a:rPr lang="en-US" b="1" dirty="0" smtClean="0">
                          <a:solidFill>
                            <a:srgbClr val="002060"/>
                          </a:solidFill>
                        </a:rPr>
                        <a:t>18,316 B</a:t>
                      </a:r>
                      <a:endParaRPr lang="en-US" b="1" dirty="0">
                        <a:solidFill>
                          <a:srgbClr val="002060"/>
                        </a:solidFill>
                      </a:endParaRPr>
                    </a:p>
                  </a:txBody>
                  <a:tcPr/>
                </a:tc>
              </a:tr>
              <a:tr h="370840">
                <a:tc>
                  <a:txBody>
                    <a:bodyPr/>
                    <a:lstStyle/>
                    <a:p>
                      <a:r>
                        <a:rPr lang="en-US" b="1" dirty="0" smtClean="0">
                          <a:solidFill>
                            <a:srgbClr val="FF0000"/>
                          </a:solidFill>
                        </a:rPr>
                        <a:t>Average</a:t>
                      </a:r>
                      <a:endParaRPr lang="en-US" b="1" dirty="0">
                        <a:solidFill>
                          <a:srgbClr val="FF0000"/>
                        </a:solidFill>
                      </a:endParaRPr>
                    </a:p>
                  </a:txBody>
                  <a:tcPr/>
                </a:tc>
                <a:tc>
                  <a:txBody>
                    <a:bodyPr/>
                    <a:lstStyle/>
                    <a:p>
                      <a:pPr algn="ctr"/>
                      <a:r>
                        <a:rPr lang="en-US" b="1" dirty="0" smtClean="0">
                          <a:solidFill>
                            <a:srgbClr val="FF0000"/>
                          </a:solidFill>
                        </a:rPr>
                        <a:t>19,955 B</a:t>
                      </a:r>
                      <a:endParaRPr lang="en-US" b="1" dirty="0">
                        <a:solidFill>
                          <a:srgbClr val="FF0000"/>
                        </a:solidFill>
                      </a:endParaRPr>
                    </a:p>
                  </a:txBody>
                  <a:tcPr/>
                </a:tc>
                <a:tc>
                  <a:txBody>
                    <a:bodyPr/>
                    <a:lstStyle/>
                    <a:p>
                      <a:pPr algn="ctr"/>
                      <a:r>
                        <a:rPr lang="en-US" b="1" dirty="0" smtClean="0">
                          <a:solidFill>
                            <a:srgbClr val="FF0000"/>
                          </a:solidFill>
                        </a:rPr>
                        <a:t>22,478 A</a:t>
                      </a:r>
                      <a:endParaRPr lang="en-US" b="1" dirty="0">
                        <a:solidFill>
                          <a:srgbClr val="FF0000"/>
                        </a:solidFill>
                      </a:endParaRPr>
                    </a:p>
                  </a:txBody>
                  <a:tcPr/>
                </a:tc>
                <a:tc>
                  <a:txBody>
                    <a:bodyPr/>
                    <a:lstStyle/>
                    <a:p>
                      <a:pPr algn="ctr"/>
                      <a:r>
                        <a:rPr lang="en-US" b="1" dirty="0" smtClean="0">
                          <a:solidFill>
                            <a:srgbClr val="FF0000"/>
                          </a:solidFill>
                        </a:rPr>
                        <a:t>23,013 A</a:t>
                      </a:r>
                      <a:endParaRPr lang="en-US" b="1" dirty="0">
                        <a:solidFill>
                          <a:srgbClr val="FF0000"/>
                        </a:solidFill>
                      </a:endParaRPr>
                    </a:p>
                  </a:txBody>
                  <a:tcPr/>
                </a:tc>
                <a:tc>
                  <a:txBody>
                    <a:bodyPr/>
                    <a:lstStyle/>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b="1" dirty="0">
                        <a:solidFill>
                          <a:srgbClr val="FF0000"/>
                        </a:solidFill>
                      </a:endParaRPr>
                    </a:p>
                  </a:txBody>
                  <a:tcPr/>
                </a:tc>
              </a:tr>
            </a:tbl>
          </a:graphicData>
        </a:graphic>
      </p:graphicFrame>
      <p:sp>
        <p:nvSpPr>
          <p:cNvPr id="5" name="Curved Up Arrow 4"/>
          <p:cNvSpPr/>
          <p:nvPr/>
        </p:nvSpPr>
        <p:spPr>
          <a:xfrm>
            <a:off x="4909643" y="5715000"/>
            <a:ext cx="1509841" cy="304800"/>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flipH="1">
            <a:off x="3448562" y="5715000"/>
            <a:ext cx="1295400" cy="304800"/>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50757" y="5369675"/>
            <a:ext cx="646331" cy="369332"/>
          </a:xfrm>
          <a:prstGeom prst="rect">
            <a:avLst/>
          </a:prstGeom>
          <a:noFill/>
        </p:spPr>
        <p:txBody>
          <a:bodyPr wrap="none" rtlCol="0">
            <a:spAutoFit/>
          </a:bodyPr>
          <a:lstStyle/>
          <a:p>
            <a:r>
              <a:rPr lang="en-US" dirty="0" smtClean="0">
                <a:solidFill>
                  <a:srgbClr val="0033CC"/>
                </a:solidFill>
              </a:rPr>
              <a:t>84%</a:t>
            </a:r>
            <a:endParaRPr lang="en-US" dirty="0">
              <a:solidFill>
                <a:srgbClr val="0033CC"/>
              </a:solidFill>
            </a:endParaRPr>
          </a:p>
        </p:txBody>
      </p:sp>
      <p:sp>
        <p:nvSpPr>
          <p:cNvPr id="8" name="TextBox 7"/>
          <p:cNvSpPr txBox="1"/>
          <p:nvPr/>
        </p:nvSpPr>
        <p:spPr>
          <a:xfrm>
            <a:off x="4522357" y="5369675"/>
            <a:ext cx="774571" cy="369332"/>
          </a:xfrm>
          <a:prstGeom prst="rect">
            <a:avLst/>
          </a:prstGeom>
          <a:noFill/>
        </p:spPr>
        <p:txBody>
          <a:bodyPr wrap="none" rtlCol="0">
            <a:spAutoFit/>
          </a:bodyPr>
          <a:lstStyle/>
          <a:p>
            <a:r>
              <a:rPr lang="en-US" dirty="0" smtClean="0">
                <a:solidFill>
                  <a:srgbClr val="0033CC"/>
                </a:solidFill>
              </a:rPr>
              <a:t>100%</a:t>
            </a:r>
            <a:endParaRPr lang="en-US" dirty="0">
              <a:solidFill>
                <a:srgbClr val="0033CC"/>
              </a:solidFill>
            </a:endParaRPr>
          </a:p>
        </p:txBody>
      </p:sp>
      <p:sp>
        <p:nvSpPr>
          <p:cNvPr id="9" name="TextBox 8"/>
          <p:cNvSpPr txBox="1"/>
          <p:nvPr/>
        </p:nvSpPr>
        <p:spPr>
          <a:xfrm>
            <a:off x="5873513" y="5369675"/>
            <a:ext cx="774571" cy="369332"/>
          </a:xfrm>
          <a:prstGeom prst="rect">
            <a:avLst/>
          </a:prstGeom>
          <a:noFill/>
        </p:spPr>
        <p:txBody>
          <a:bodyPr wrap="none" rtlCol="0">
            <a:spAutoFit/>
          </a:bodyPr>
          <a:lstStyle/>
          <a:p>
            <a:r>
              <a:rPr lang="en-US" dirty="0" smtClean="0">
                <a:solidFill>
                  <a:srgbClr val="0033CC"/>
                </a:solidFill>
              </a:rPr>
              <a:t>102%</a:t>
            </a:r>
            <a:endParaRPr lang="en-US" dirty="0">
              <a:solidFill>
                <a:srgbClr val="0033CC"/>
              </a:solidFill>
            </a:endParaRPr>
          </a:p>
        </p:txBody>
      </p:sp>
      <p:sp>
        <p:nvSpPr>
          <p:cNvPr id="10" name="TextBox 9"/>
          <p:cNvSpPr txBox="1"/>
          <p:nvPr/>
        </p:nvSpPr>
        <p:spPr>
          <a:xfrm>
            <a:off x="7206035" y="3124200"/>
            <a:ext cx="774571" cy="369332"/>
          </a:xfrm>
          <a:prstGeom prst="rect">
            <a:avLst/>
          </a:prstGeom>
          <a:noFill/>
        </p:spPr>
        <p:txBody>
          <a:bodyPr wrap="none" rtlCol="0">
            <a:spAutoFit/>
          </a:bodyPr>
          <a:lstStyle/>
          <a:p>
            <a:r>
              <a:rPr lang="en-US" dirty="0" smtClean="0">
                <a:solidFill>
                  <a:srgbClr val="0033CC"/>
                </a:solidFill>
              </a:rPr>
              <a:t>100%</a:t>
            </a:r>
            <a:endParaRPr lang="en-US" dirty="0">
              <a:solidFill>
                <a:srgbClr val="0033CC"/>
              </a:solidFill>
            </a:endParaRPr>
          </a:p>
        </p:txBody>
      </p:sp>
      <p:sp>
        <p:nvSpPr>
          <p:cNvPr id="11" name="TextBox 10"/>
          <p:cNvSpPr txBox="1"/>
          <p:nvPr/>
        </p:nvSpPr>
        <p:spPr>
          <a:xfrm>
            <a:off x="7282235" y="4343400"/>
            <a:ext cx="646331" cy="369332"/>
          </a:xfrm>
          <a:prstGeom prst="rect">
            <a:avLst/>
          </a:prstGeom>
          <a:noFill/>
        </p:spPr>
        <p:txBody>
          <a:bodyPr wrap="none" rtlCol="0">
            <a:spAutoFit/>
          </a:bodyPr>
          <a:lstStyle/>
          <a:p>
            <a:r>
              <a:rPr lang="en-US" dirty="0" smtClean="0">
                <a:solidFill>
                  <a:srgbClr val="0033CC"/>
                </a:solidFill>
              </a:rPr>
              <a:t>74%</a:t>
            </a:r>
            <a:endParaRPr lang="en-US" dirty="0">
              <a:solidFill>
                <a:srgbClr val="0033CC"/>
              </a:solidFill>
            </a:endParaRPr>
          </a:p>
        </p:txBody>
      </p:sp>
      <p:sp>
        <p:nvSpPr>
          <p:cNvPr id="12" name="Curved Up Arrow 11"/>
          <p:cNvSpPr/>
          <p:nvPr/>
        </p:nvSpPr>
        <p:spPr>
          <a:xfrm rot="5400000" flipV="1">
            <a:off x="7526117" y="3667899"/>
            <a:ext cx="1512332" cy="577334"/>
          </a:xfrm>
          <a:prstGeom prst="curvedUp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2699843" y="1295400"/>
            <a:ext cx="4419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1776607"/>
            <a:ext cx="2362200" cy="396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31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75 - I1N2 - 3 day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5" y="1322388"/>
            <a:ext cx="2101850" cy="2524125"/>
          </a:xfrm>
          <a:prstGeom prst="rect">
            <a:avLst/>
          </a:prstGeom>
          <a:noFill/>
          <a:ln w="9525">
            <a:noFill/>
            <a:miter lim="800000"/>
            <a:headEnd/>
            <a:tailEnd/>
          </a:ln>
        </p:spPr>
      </p:pic>
      <p:pic>
        <p:nvPicPr>
          <p:cNvPr id="20483" name="Picture 5" descr="114 - I1N2 - 7day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7038" y="1371600"/>
            <a:ext cx="1905000" cy="2479675"/>
          </a:xfrm>
          <a:prstGeom prst="rect">
            <a:avLst/>
          </a:prstGeom>
          <a:noFill/>
          <a:ln w="9525">
            <a:noFill/>
            <a:miter lim="800000"/>
            <a:headEnd/>
            <a:tailEnd/>
          </a:ln>
        </p:spPr>
      </p:pic>
      <p:pic>
        <p:nvPicPr>
          <p:cNvPr id="20484" name="Picture 6" descr="36 - I1N2 - 24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5100" y="1360488"/>
            <a:ext cx="1851025" cy="2492375"/>
          </a:xfrm>
          <a:prstGeom prst="rect">
            <a:avLst/>
          </a:prstGeom>
          <a:noFill/>
          <a:ln w="9525">
            <a:noFill/>
            <a:miter lim="800000"/>
            <a:headEnd/>
            <a:tailEnd/>
          </a:ln>
        </p:spPr>
      </p:pic>
      <p:pic>
        <p:nvPicPr>
          <p:cNvPr id="20485" name="Picture 7" descr="111 - I5N2 - 7day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7038" y="4038600"/>
            <a:ext cx="1878012" cy="2647950"/>
          </a:xfrm>
          <a:prstGeom prst="rect">
            <a:avLst/>
          </a:prstGeom>
          <a:noFill/>
          <a:ln w="9525">
            <a:noFill/>
            <a:miter lim="800000"/>
            <a:headEnd/>
            <a:tailEnd/>
          </a:ln>
        </p:spPr>
      </p:pic>
      <p:pic>
        <p:nvPicPr>
          <p:cNvPr id="20486" name="Picture 10" descr="33 - I5N2 - 24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7000" y="4038600"/>
            <a:ext cx="1905000" cy="2614613"/>
          </a:xfrm>
          <a:prstGeom prst="rect">
            <a:avLst/>
          </a:prstGeom>
          <a:noFill/>
          <a:ln w="9525">
            <a:noFill/>
            <a:miter lim="800000"/>
            <a:headEnd/>
            <a:tailEnd/>
          </a:ln>
        </p:spPr>
      </p:pic>
      <p:pic>
        <p:nvPicPr>
          <p:cNvPr id="20487" name="Picture 11" descr="72 - I5N2 - 3 day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43450" y="4022725"/>
            <a:ext cx="1881188" cy="2682875"/>
          </a:xfrm>
          <a:prstGeom prst="rect">
            <a:avLst/>
          </a:prstGeom>
          <a:noFill/>
          <a:ln w="9525">
            <a:noFill/>
            <a:miter lim="800000"/>
            <a:headEnd/>
            <a:tailEnd/>
          </a:ln>
        </p:spPr>
      </p:pic>
      <p:sp>
        <p:nvSpPr>
          <p:cNvPr id="20488" name="Text Box 12"/>
          <p:cNvSpPr txBox="1">
            <a:spLocks noChangeArrowheads="1"/>
          </p:cNvSpPr>
          <p:nvPr/>
        </p:nvSpPr>
        <p:spPr bwMode="auto">
          <a:xfrm>
            <a:off x="3271838" y="990600"/>
            <a:ext cx="1447800" cy="457200"/>
          </a:xfrm>
          <a:prstGeom prst="rect">
            <a:avLst/>
          </a:prstGeom>
          <a:noFill/>
          <a:ln w="9525">
            <a:noFill/>
            <a:miter lim="800000"/>
            <a:headEnd/>
            <a:tailEnd/>
          </a:ln>
        </p:spPr>
        <p:txBody>
          <a:bodyPr>
            <a:spAutoFit/>
          </a:bodyPr>
          <a:lstStyle/>
          <a:p>
            <a:r>
              <a:rPr lang="en-US" sz="2400" b="1">
                <a:solidFill>
                  <a:srgbClr val="FF3300"/>
                </a:solidFill>
                <a:latin typeface="Lucida Sans Unicode" pitchFamily="34" charset="0"/>
              </a:rPr>
              <a:t>24 hrs</a:t>
            </a:r>
          </a:p>
        </p:txBody>
      </p:sp>
      <p:sp>
        <p:nvSpPr>
          <p:cNvPr id="20489" name="Text Box 13"/>
          <p:cNvSpPr txBox="1">
            <a:spLocks noChangeArrowheads="1"/>
          </p:cNvSpPr>
          <p:nvPr/>
        </p:nvSpPr>
        <p:spPr bwMode="auto">
          <a:xfrm>
            <a:off x="5024438" y="990600"/>
            <a:ext cx="1133475" cy="457200"/>
          </a:xfrm>
          <a:prstGeom prst="rect">
            <a:avLst/>
          </a:prstGeom>
          <a:noFill/>
          <a:ln w="9525">
            <a:noFill/>
            <a:miter lim="800000"/>
            <a:headEnd/>
            <a:tailEnd/>
          </a:ln>
        </p:spPr>
        <p:txBody>
          <a:bodyPr wrap="none">
            <a:spAutoFit/>
          </a:bodyPr>
          <a:lstStyle/>
          <a:p>
            <a:r>
              <a:rPr lang="en-US" sz="2400" b="1">
                <a:solidFill>
                  <a:srgbClr val="FF3300"/>
                </a:solidFill>
                <a:latin typeface="Lucida Sans Unicode" pitchFamily="34" charset="0"/>
              </a:rPr>
              <a:t>3 days</a:t>
            </a:r>
          </a:p>
        </p:txBody>
      </p:sp>
      <p:sp>
        <p:nvSpPr>
          <p:cNvPr id="20490" name="Text Box 14"/>
          <p:cNvSpPr txBox="1">
            <a:spLocks noChangeArrowheads="1"/>
          </p:cNvSpPr>
          <p:nvPr/>
        </p:nvSpPr>
        <p:spPr bwMode="auto">
          <a:xfrm>
            <a:off x="7081838" y="990600"/>
            <a:ext cx="1133475" cy="457200"/>
          </a:xfrm>
          <a:prstGeom prst="rect">
            <a:avLst/>
          </a:prstGeom>
          <a:noFill/>
          <a:ln w="9525">
            <a:noFill/>
            <a:miter lim="800000"/>
            <a:headEnd/>
            <a:tailEnd/>
          </a:ln>
        </p:spPr>
        <p:txBody>
          <a:bodyPr wrap="none">
            <a:spAutoFit/>
          </a:bodyPr>
          <a:lstStyle/>
          <a:p>
            <a:r>
              <a:rPr lang="en-US" sz="2400" b="1">
                <a:solidFill>
                  <a:srgbClr val="FF3300"/>
                </a:solidFill>
                <a:latin typeface="Lucida Sans Unicode" pitchFamily="34" charset="0"/>
              </a:rPr>
              <a:t>7 days</a:t>
            </a:r>
          </a:p>
        </p:txBody>
      </p:sp>
      <p:sp>
        <p:nvSpPr>
          <p:cNvPr id="20491" name="Text Box 15"/>
          <p:cNvSpPr txBox="1">
            <a:spLocks noChangeArrowheads="1"/>
          </p:cNvSpPr>
          <p:nvPr/>
        </p:nvSpPr>
        <p:spPr bwMode="auto">
          <a:xfrm>
            <a:off x="152400" y="0"/>
            <a:ext cx="9144000" cy="1066800"/>
          </a:xfrm>
          <a:prstGeom prst="rect">
            <a:avLst/>
          </a:prstGeom>
          <a:noFill/>
          <a:ln w="9525">
            <a:noFill/>
            <a:miter lim="800000"/>
            <a:headEnd/>
            <a:tailEnd/>
          </a:ln>
        </p:spPr>
        <p:txBody>
          <a:bodyPr>
            <a:spAutoFit/>
          </a:bodyPr>
          <a:lstStyle/>
          <a:p>
            <a:pPr algn="ctr"/>
            <a:r>
              <a:rPr lang="en-US" sz="3200" b="1" dirty="0">
                <a:solidFill>
                  <a:srgbClr val="FFFF00"/>
                </a:solidFill>
                <a:latin typeface="Lucida Sans Unicode" pitchFamily="34" charset="0"/>
              </a:rPr>
              <a:t>Effect of irrigation on solute displacement</a:t>
            </a:r>
          </a:p>
          <a:p>
            <a:pPr algn="ctr"/>
            <a:r>
              <a:rPr lang="en-US" sz="3200" b="1" dirty="0">
                <a:solidFill>
                  <a:srgbClr val="FFFF00"/>
                </a:solidFill>
                <a:latin typeface="Lucida Sans Unicode" pitchFamily="34" charset="0"/>
              </a:rPr>
              <a:t>(injecting dye in fertigation lines)</a:t>
            </a:r>
          </a:p>
        </p:txBody>
      </p:sp>
      <p:sp>
        <p:nvSpPr>
          <p:cNvPr id="20492" name="Rectangle 18"/>
          <p:cNvSpPr>
            <a:spLocks noChangeArrowheads="1"/>
          </p:cNvSpPr>
          <p:nvPr/>
        </p:nvSpPr>
        <p:spPr bwMode="auto">
          <a:xfrm>
            <a:off x="300038" y="1905000"/>
            <a:ext cx="2209800" cy="1373188"/>
          </a:xfrm>
          <a:prstGeom prst="rect">
            <a:avLst/>
          </a:prstGeom>
          <a:noFill/>
          <a:ln w="9525">
            <a:noFill/>
            <a:miter lim="800000"/>
            <a:headEnd/>
            <a:tailEnd/>
          </a:ln>
        </p:spPr>
        <p:txBody>
          <a:bodyPr>
            <a:spAutoFit/>
          </a:bodyPr>
          <a:lstStyle/>
          <a:p>
            <a:pPr algn="ctr"/>
            <a:r>
              <a:rPr lang="en-US" sz="2800" b="1">
                <a:solidFill>
                  <a:srgbClr val="FFFF00"/>
                </a:solidFill>
                <a:latin typeface="Lucida Sans Unicode" pitchFamily="34" charset="0"/>
              </a:rPr>
              <a:t>soil sensor based</a:t>
            </a:r>
          </a:p>
          <a:p>
            <a:pPr algn="ctr"/>
            <a:r>
              <a:rPr lang="en-US" sz="2800" b="1">
                <a:solidFill>
                  <a:srgbClr val="FFFF00"/>
                </a:solidFill>
                <a:latin typeface="Lucida Sans Unicode" pitchFamily="34" charset="0"/>
              </a:rPr>
              <a:t>irrigation</a:t>
            </a:r>
          </a:p>
        </p:txBody>
      </p:sp>
      <p:sp>
        <p:nvSpPr>
          <p:cNvPr id="20493" name="Rectangle 19"/>
          <p:cNvSpPr>
            <a:spLocks noChangeArrowheads="1"/>
          </p:cNvSpPr>
          <p:nvPr/>
        </p:nvSpPr>
        <p:spPr bwMode="auto">
          <a:xfrm>
            <a:off x="300038" y="4572000"/>
            <a:ext cx="2286000" cy="1373188"/>
          </a:xfrm>
          <a:prstGeom prst="rect">
            <a:avLst/>
          </a:prstGeom>
          <a:noFill/>
          <a:ln w="9525">
            <a:noFill/>
            <a:miter lim="800000"/>
            <a:headEnd/>
            <a:tailEnd/>
          </a:ln>
        </p:spPr>
        <p:txBody>
          <a:bodyPr>
            <a:spAutoFit/>
          </a:bodyPr>
          <a:lstStyle/>
          <a:p>
            <a:pPr algn="ctr"/>
            <a:r>
              <a:rPr lang="en-US" sz="2800" b="1">
                <a:solidFill>
                  <a:srgbClr val="FF0000"/>
                </a:solidFill>
                <a:latin typeface="Lucida Sans Unicode" pitchFamily="34" charset="0"/>
              </a:rPr>
              <a:t>fixed time irrigation schedule</a:t>
            </a:r>
          </a:p>
        </p:txBody>
      </p:sp>
      <p:sp>
        <p:nvSpPr>
          <p:cNvPr id="20494" name="Line 20"/>
          <p:cNvSpPr>
            <a:spLocks noChangeShapeType="1"/>
          </p:cNvSpPr>
          <p:nvPr/>
        </p:nvSpPr>
        <p:spPr bwMode="auto">
          <a:xfrm>
            <a:off x="7767638" y="1676400"/>
            <a:ext cx="0" cy="1828800"/>
          </a:xfrm>
          <a:prstGeom prst="line">
            <a:avLst/>
          </a:prstGeom>
          <a:noFill/>
          <a:ln w="38100">
            <a:solidFill>
              <a:srgbClr val="FFFF00"/>
            </a:solidFill>
            <a:round/>
            <a:headEnd type="triangle" w="med" len="med"/>
            <a:tailEnd type="triangle" w="med" len="med"/>
          </a:ln>
        </p:spPr>
        <p:txBody>
          <a:bodyPr/>
          <a:lstStyle/>
          <a:p>
            <a:endParaRPr lang="en-US"/>
          </a:p>
        </p:txBody>
      </p:sp>
      <p:sp>
        <p:nvSpPr>
          <p:cNvPr id="20495" name="Text Box 21"/>
          <p:cNvSpPr txBox="1">
            <a:spLocks noChangeArrowheads="1"/>
          </p:cNvSpPr>
          <p:nvPr/>
        </p:nvSpPr>
        <p:spPr bwMode="auto">
          <a:xfrm>
            <a:off x="7691438" y="3429000"/>
            <a:ext cx="1219200" cy="461665"/>
          </a:xfrm>
          <a:prstGeom prst="rect">
            <a:avLst/>
          </a:prstGeom>
          <a:noFill/>
          <a:ln w="9525">
            <a:noFill/>
            <a:miter lim="800000"/>
            <a:headEnd/>
            <a:tailEnd/>
          </a:ln>
        </p:spPr>
        <p:txBody>
          <a:bodyPr>
            <a:spAutoFit/>
          </a:bodyPr>
          <a:lstStyle/>
          <a:p>
            <a:r>
              <a:rPr lang="en-US" sz="2400" b="1" dirty="0" smtClean="0">
                <a:solidFill>
                  <a:srgbClr val="FFFF00"/>
                </a:solidFill>
                <a:latin typeface="Lucida Sans Unicode" pitchFamily="34" charset="0"/>
              </a:rPr>
              <a:t>16in</a:t>
            </a:r>
            <a:endParaRPr lang="en-US" sz="2400" b="1" dirty="0">
              <a:solidFill>
                <a:srgbClr val="FFFF00"/>
              </a:solidFill>
              <a:latin typeface="Lucida Sans Unicode" pitchFamily="34" charset="0"/>
            </a:endParaRPr>
          </a:p>
        </p:txBody>
      </p:sp>
      <p:sp>
        <p:nvSpPr>
          <p:cNvPr id="20496" name="Line 22"/>
          <p:cNvSpPr>
            <a:spLocks noChangeShapeType="1"/>
          </p:cNvSpPr>
          <p:nvPr/>
        </p:nvSpPr>
        <p:spPr bwMode="auto">
          <a:xfrm>
            <a:off x="7615238" y="4419600"/>
            <a:ext cx="0" cy="1905000"/>
          </a:xfrm>
          <a:prstGeom prst="line">
            <a:avLst/>
          </a:prstGeom>
          <a:noFill/>
          <a:ln w="38100">
            <a:solidFill>
              <a:srgbClr val="FFFF00"/>
            </a:solidFill>
            <a:round/>
            <a:headEnd type="triangle" w="med" len="med"/>
            <a:tailEnd type="triangle" w="med" len="med"/>
          </a:ln>
        </p:spPr>
        <p:txBody>
          <a:bodyPr/>
          <a:lstStyle/>
          <a:p>
            <a:endParaRPr lang="en-US"/>
          </a:p>
        </p:txBody>
      </p:sp>
      <p:sp>
        <p:nvSpPr>
          <p:cNvPr id="20497" name="Text Box 23"/>
          <p:cNvSpPr txBox="1">
            <a:spLocks noChangeArrowheads="1"/>
          </p:cNvSpPr>
          <p:nvPr/>
        </p:nvSpPr>
        <p:spPr bwMode="auto">
          <a:xfrm>
            <a:off x="7539038" y="5029200"/>
            <a:ext cx="1371600" cy="461665"/>
          </a:xfrm>
          <a:prstGeom prst="rect">
            <a:avLst/>
          </a:prstGeom>
          <a:noFill/>
          <a:ln w="9525">
            <a:noFill/>
            <a:miter lim="800000"/>
            <a:headEnd/>
            <a:tailEnd/>
          </a:ln>
        </p:spPr>
        <p:txBody>
          <a:bodyPr>
            <a:spAutoFit/>
          </a:bodyPr>
          <a:lstStyle/>
          <a:p>
            <a:r>
              <a:rPr lang="en-US" sz="2400" b="1" dirty="0" smtClean="0">
                <a:solidFill>
                  <a:srgbClr val="FFFF00"/>
                </a:solidFill>
                <a:latin typeface="Lucida Sans Unicode" pitchFamily="34" charset="0"/>
              </a:rPr>
              <a:t>+38 in</a:t>
            </a:r>
            <a:endParaRPr lang="en-US" sz="2400" b="1" dirty="0">
              <a:solidFill>
                <a:srgbClr val="FFFF00"/>
              </a:solidFill>
              <a:latin typeface="Lucida Sans Unicode" pitchFamily="34" charset="0"/>
            </a:endParaRPr>
          </a:p>
        </p:txBody>
      </p:sp>
      <p:sp>
        <p:nvSpPr>
          <p:cNvPr id="19" name="Line 24"/>
          <p:cNvSpPr>
            <a:spLocks noChangeShapeType="1"/>
          </p:cNvSpPr>
          <p:nvPr/>
        </p:nvSpPr>
        <p:spPr bwMode="auto">
          <a:xfrm>
            <a:off x="223838" y="39624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0" name="Line 25"/>
          <p:cNvSpPr>
            <a:spLocks noChangeShapeType="1"/>
          </p:cNvSpPr>
          <p:nvPr/>
        </p:nvSpPr>
        <p:spPr bwMode="auto">
          <a:xfrm>
            <a:off x="46434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1" name="Line 26"/>
          <p:cNvSpPr>
            <a:spLocks noChangeShapeType="1"/>
          </p:cNvSpPr>
          <p:nvPr/>
        </p:nvSpPr>
        <p:spPr bwMode="auto">
          <a:xfrm>
            <a:off x="67008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2" name="Line 27"/>
          <p:cNvSpPr>
            <a:spLocks noChangeShapeType="1"/>
          </p:cNvSpPr>
          <p:nvPr/>
        </p:nvSpPr>
        <p:spPr bwMode="auto">
          <a:xfrm>
            <a:off x="25860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3" name="Line 28"/>
          <p:cNvSpPr>
            <a:spLocks noChangeShapeType="1"/>
          </p:cNvSpPr>
          <p:nvPr/>
        </p:nvSpPr>
        <p:spPr bwMode="auto">
          <a:xfrm>
            <a:off x="223838" y="9906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4" name="Line 29"/>
          <p:cNvSpPr>
            <a:spLocks noChangeShapeType="1"/>
          </p:cNvSpPr>
          <p:nvPr/>
        </p:nvSpPr>
        <p:spPr bwMode="auto">
          <a:xfrm>
            <a:off x="223838" y="6781800"/>
            <a:ext cx="8534400" cy="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5" name="Line 30"/>
          <p:cNvSpPr>
            <a:spLocks noChangeShapeType="1"/>
          </p:cNvSpPr>
          <p:nvPr/>
        </p:nvSpPr>
        <p:spPr bwMode="auto">
          <a:xfrm>
            <a:off x="87582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sp>
        <p:nvSpPr>
          <p:cNvPr id="26" name="Line 31"/>
          <p:cNvSpPr>
            <a:spLocks noChangeShapeType="1"/>
          </p:cNvSpPr>
          <p:nvPr/>
        </p:nvSpPr>
        <p:spPr bwMode="auto">
          <a:xfrm>
            <a:off x="223838" y="990600"/>
            <a:ext cx="0" cy="5791200"/>
          </a:xfrm>
          <a:prstGeom prst="line">
            <a:avLst/>
          </a:prstGeom>
          <a:noFill/>
          <a:ln w="28575">
            <a:solidFill>
              <a:schemeClr val="tx2">
                <a:lumMod val="75000"/>
              </a:schemeClr>
            </a:solidFill>
            <a:round/>
            <a:headEnd/>
            <a:tailEnd/>
          </a:ln>
          <a:effectLst/>
        </p:spPr>
        <p:txBody>
          <a:bodyPr/>
          <a:lstStyle/>
          <a:p>
            <a:pPr fontAlgn="auto">
              <a:spcBef>
                <a:spcPts val="0"/>
              </a:spcBef>
              <a:spcAft>
                <a:spcPts val="0"/>
              </a:spcAft>
              <a:defRPr/>
            </a:pPr>
            <a:endParaRPr lang="en-US">
              <a:latin typeface="+mn-lt"/>
            </a:endParaRPr>
          </a:p>
        </p:txBody>
      </p:sp>
      <p:cxnSp>
        <p:nvCxnSpPr>
          <p:cNvPr id="28" name="Straight Connector 27"/>
          <p:cNvCxnSpPr/>
          <p:nvPr/>
        </p:nvCxnSpPr>
        <p:spPr>
          <a:xfrm flipV="1">
            <a:off x="3048000" y="3200400"/>
            <a:ext cx="1524000" cy="609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4724400" y="33528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629400" y="34290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743200" y="6019800"/>
            <a:ext cx="1828800" cy="533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724400" y="5715000"/>
            <a:ext cx="1828800" cy="381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781800" y="5181600"/>
            <a:ext cx="1905000" cy="457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56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381000"/>
            <a:ext cx="7620000" cy="603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3298672"/>
            <a:ext cx="3619500" cy="1384995"/>
          </a:xfrm>
          <a:prstGeom prst="rect">
            <a:avLst/>
          </a:prstGeom>
          <a:noFill/>
        </p:spPr>
        <p:txBody>
          <a:bodyPr wrap="square" rtlCol="0">
            <a:spAutoFit/>
          </a:bodyPr>
          <a:lstStyle/>
          <a:p>
            <a:pPr algn="ctr"/>
            <a:r>
              <a:rPr lang="en-US" sz="2800" dirty="0" smtClean="0">
                <a:solidFill>
                  <a:srgbClr val="C00000"/>
                </a:solidFill>
              </a:rPr>
              <a:t>Keeping </a:t>
            </a:r>
          </a:p>
          <a:p>
            <a:pPr algn="ctr"/>
            <a:r>
              <a:rPr lang="en-US" sz="2800" b="1" dirty="0" smtClean="0">
                <a:solidFill>
                  <a:srgbClr val="C00000"/>
                </a:solidFill>
              </a:rPr>
              <a:t>water and nutrients </a:t>
            </a:r>
            <a:r>
              <a:rPr lang="en-US" sz="2800" dirty="0" smtClean="0">
                <a:solidFill>
                  <a:srgbClr val="C00000"/>
                </a:solidFill>
              </a:rPr>
              <a:t>in the plant root zone</a:t>
            </a:r>
            <a:endParaRPr lang="en-US" sz="2800" dirty="0">
              <a:solidFill>
                <a:srgbClr val="C00000"/>
              </a:solidFill>
            </a:endParaRPr>
          </a:p>
        </p:txBody>
      </p:sp>
    </p:spTree>
    <p:extLst>
      <p:ext uri="{BB962C8B-B14F-4D97-AF65-F5344CB8AC3E}">
        <p14:creationId xmlns:p14="http://schemas.microsoft.com/office/powerpoint/2010/main" val="2917021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p:nvPr/>
        </p:nvPicPr>
        <p:blipFill>
          <a:blip r:embed="rId2" cstate="email">
            <a:extLst>
              <a:ext uri="{28A0092B-C50C-407E-A947-70E740481C1C}">
                <a14:useLocalDpi xmlns:a14="http://schemas.microsoft.com/office/drawing/2010/main"/>
              </a:ext>
            </a:extLst>
          </a:blip>
          <a:stretch>
            <a:fillRect/>
          </a:stretch>
        </p:blipFill>
        <p:spPr>
          <a:xfrm>
            <a:off x="409807" y="1752600"/>
            <a:ext cx="2209800" cy="1828800"/>
          </a:xfrm>
          <a:prstGeom prst="rect">
            <a:avLst/>
          </a:prstGeom>
        </p:spPr>
      </p:pic>
      <p:sp>
        <p:nvSpPr>
          <p:cNvPr id="386051" name="Rectangle 3"/>
          <p:cNvSpPr>
            <a:spLocks noChangeArrowheads="1"/>
          </p:cNvSpPr>
          <p:nvPr/>
        </p:nvSpPr>
        <p:spPr bwMode="auto">
          <a:xfrm>
            <a:off x="0" y="152400"/>
            <a:ext cx="8991600" cy="838200"/>
          </a:xfrm>
          <a:prstGeom prst="rect">
            <a:avLst/>
          </a:prstGeom>
          <a:noFill/>
          <a:ln w="9525">
            <a:noFill/>
            <a:miter lim="800000"/>
            <a:headEnd/>
            <a:tailEnd/>
          </a:ln>
          <a:effectLst/>
        </p:spPr>
        <p:txBody>
          <a:bodyPr anchor="ctr"/>
          <a:lstStyle/>
          <a:p>
            <a:pPr algn="ctr"/>
            <a:r>
              <a:rPr lang="en-US" sz="3200" b="1" dirty="0" smtClean="0">
                <a:solidFill>
                  <a:schemeClr val="tx2"/>
                </a:solidFill>
                <a:effectLst/>
                <a:latin typeface="Arial" charset="0"/>
              </a:rPr>
              <a:t>What can we do to improve water use efficiency of irrigation systems in Florida?</a:t>
            </a:r>
          </a:p>
        </p:txBody>
      </p:sp>
      <p:sp>
        <p:nvSpPr>
          <p:cNvPr id="5" name="TextBox 4"/>
          <p:cNvSpPr txBox="1"/>
          <p:nvPr/>
        </p:nvSpPr>
        <p:spPr>
          <a:xfrm>
            <a:off x="928649" y="1366541"/>
            <a:ext cx="1172116" cy="369332"/>
          </a:xfrm>
          <a:prstGeom prst="rect">
            <a:avLst/>
          </a:prstGeom>
          <a:noFill/>
        </p:spPr>
        <p:txBody>
          <a:bodyPr wrap="none" rtlCol="0">
            <a:spAutoFit/>
          </a:bodyPr>
          <a:lstStyle/>
          <a:p>
            <a:r>
              <a:rPr lang="en-US" dirty="0" smtClean="0"/>
              <a:t>Seepage </a:t>
            </a:r>
            <a:endParaRPr lang="en-US" dirty="0"/>
          </a:p>
        </p:txBody>
      </p:sp>
      <p:sp>
        <p:nvSpPr>
          <p:cNvPr id="6" name="TextBox 5"/>
          <p:cNvSpPr txBox="1"/>
          <p:nvPr/>
        </p:nvSpPr>
        <p:spPr>
          <a:xfrm>
            <a:off x="3526509" y="1395607"/>
            <a:ext cx="1633781" cy="369332"/>
          </a:xfrm>
          <a:prstGeom prst="rect">
            <a:avLst/>
          </a:prstGeom>
          <a:noFill/>
        </p:spPr>
        <p:txBody>
          <a:bodyPr wrap="none" rtlCol="0">
            <a:spAutoFit/>
          </a:bodyPr>
          <a:lstStyle/>
          <a:p>
            <a:r>
              <a:rPr lang="en-US" dirty="0" err="1" smtClean="0"/>
              <a:t>Microirrigation</a:t>
            </a:r>
            <a:endParaRPr lang="en-US" dirty="0"/>
          </a:p>
        </p:txBody>
      </p:sp>
      <p:sp>
        <p:nvSpPr>
          <p:cNvPr id="35" name="TextBox 34"/>
          <p:cNvSpPr txBox="1"/>
          <p:nvPr/>
        </p:nvSpPr>
        <p:spPr>
          <a:xfrm>
            <a:off x="6781800" y="1383268"/>
            <a:ext cx="1095172" cy="369332"/>
          </a:xfrm>
          <a:prstGeom prst="rect">
            <a:avLst/>
          </a:prstGeom>
          <a:noFill/>
        </p:spPr>
        <p:txBody>
          <a:bodyPr wrap="none" rtlCol="0">
            <a:spAutoFit/>
          </a:bodyPr>
          <a:lstStyle/>
          <a:p>
            <a:r>
              <a:rPr lang="en-US" dirty="0" smtClean="0"/>
              <a:t>Sprinkler</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163" y="1770495"/>
            <a:ext cx="2470472" cy="185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1752600"/>
            <a:ext cx="2765423" cy="18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9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p:nvPr/>
        </p:nvPicPr>
        <p:blipFill>
          <a:blip r:embed="rId2" cstate="email">
            <a:extLst>
              <a:ext uri="{28A0092B-C50C-407E-A947-70E740481C1C}">
                <a14:useLocalDpi xmlns:a14="http://schemas.microsoft.com/office/drawing/2010/main"/>
              </a:ext>
            </a:extLst>
          </a:blip>
          <a:stretch>
            <a:fillRect/>
          </a:stretch>
        </p:blipFill>
        <p:spPr>
          <a:xfrm>
            <a:off x="409807" y="1752600"/>
            <a:ext cx="2209800" cy="1828800"/>
          </a:xfrm>
          <a:prstGeom prst="rect">
            <a:avLst/>
          </a:prstGeom>
        </p:spPr>
      </p:pic>
      <p:sp>
        <p:nvSpPr>
          <p:cNvPr id="386051" name="Rectangle 3"/>
          <p:cNvSpPr>
            <a:spLocks noChangeArrowheads="1"/>
          </p:cNvSpPr>
          <p:nvPr/>
        </p:nvSpPr>
        <p:spPr bwMode="auto">
          <a:xfrm>
            <a:off x="0" y="152400"/>
            <a:ext cx="8991600" cy="838200"/>
          </a:xfrm>
          <a:prstGeom prst="rect">
            <a:avLst/>
          </a:prstGeom>
          <a:noFill/>
          <a:ln w="9525">
            <a:noFill/>
            <a:miter lim="800000"/>
            <a:headEnd/>
            <a:tailEnd/>
          </a:ln>
          <a:effectLst/>
        </p:spPr>
        <p:txBody>
          <a:bodyPr anchor="ctr"/>
          <a:lstStyle/>
          <a:p>
            <a:pPr algn="ctr"/>
            <a:r>
              <a:rPr lang="en-US" sz="3200" b="1" dirty="0" smtClean="0">
                <a:solidFill>
                  <a:schemeClr val="tx2"/>
                </a:solidFill>
                <a:effectLst/>
                <a:latin typeface="Arial" charset="0"/>
              </a:rPr>
              <a:t>What can we do to improve water use efficiency of irrigation systems in Florida?</a:t>
            </a:r>
          </a:p>
        </p:txBody>
      </p:sp>
      <p:sp>
        <p:nvSpPr>
          <p:cNvPr id="5" name="TextBox 4"/>
          <p:cNvSpPr txBox="1"/>
          <p:nvPr/>
        </p:nvSpPr>
        <p:spPr>
          <a:xfrm>
            <a:off x="928649" y="1366541"/>
            <a:ext cx="1172116" cy="369332"/>
          </a:xfrm>
          <a:prstGeom prst="rect">
            <a:avLst/>
          </a:prstGeom>
          <a:noFill/>
        </p:spPr>
        <p:txBody>
          <a:bodyPr wrap="none" rtlCol="0">
            <a:spAutoFit/>
          </a:bodyPr>
          <a:lstStyle/>
          <a:p>
            <a:r>
              <a:rPr lang="en-US" dirty="0" smtClean="0"/>
              <a:t>Seepage </a:t>
            </a:r>
            <a:endParaRPr lang="en-US" dirty="0"/>
          </a:p>
        </p:txBody>
      </p:sp>
      <p:sp>
        <p:nvSpPr>
          <p:cNvPr id="6" name="TextBox 5"/>
          <p:cNvSpPr txBox="1"/>
          <p:nvPr/>
        </p:nvSpPr>
        <p:spPr>
          <a:xfrm>
            <a:off x="3526509" y="1395607"/>
            <a:ext cx="1633781" cy="369332"/>
          </a:xfrm>
          <a:prstGeom prst="rect">
            <a:avLst/>
          </a:prstGeom>
          <a:noFill/>
        </p:spPr>
        <p:txBody>
          <a:bodyPr wrap="none" rtlCol="0">
            <a:spAutoFit/>
          </a:bodyPr>
          <a:lstStyle/>
          <a:p>
            <a:r>
              <a:rPr lang="en-US" dirty="0" err="1" smtClean="0"/>
              <a:t>Microirrigation</a:t>
            </a:r>
            <a:endParaRPr lang="en-US" dirty="0"/>
          </a:p>
        </p:txBody>
      </p:sp>
      <p:sp>
        <p:nvSpPr>
          <p:cNvPr id="35" name="TextBox 34"/>
          <p:cNvSpPr txBox="1"/>
          <p:nvPr/>
        </p:nvSpPr>
        <p:spPr>
          <a:xfrm>
            <a:off x="6781800" y="1383268"/>
            <a:ext cx="1095172" cy="369332"/>
          </a:xfrm>
          <a:prstGeom prst="rect">
            <a:avLst/>
          </a:prstGeom>
          <a:noFill/>
        </p:spPr>
        <p:txBody>
          <a:bodyPr wrap="none" rtlCol="0">
            <a:spAutoFit/>
          </a:bodyPr>
          <a:lstStyle/>
          <a:p>
            <a:r>
              <a:rPr lang="en-US" dirty="0" smtClean="0"/>
              <a:t>Sprinkler</a:t>
            </a:r>
            <a:endParaRPr lang="en-US" dirty="0"/>
          </a:p>
        </p:txBody>
      </p:sp>
      <p:sp>
        <p:nvSpPr>
          <p:cNvPr id="7" name="TextBox 6"/>
          <p:cNvSpPr txBox="1"/>
          <p:nvPr/>
        </p:nvSpPr>
        <p:spPr>
          <a:xfrm>
            <a:off x="380309" y="3660939"/>
            <a:ext cx="8276993" cy="3139321"/>
          </a:xfrm>
          <a:prstGeom prst="rect">
            <a:avLst/>
          </a:prstGeom>
          <a:noFill/>
        </p:spPr>
        <p:txBody>
          <a:bodyPr wrap="square" rtlCol="0">
            <a:spAutoFit/>
          </a:bodyPr>
          <a:lstStyle/>
          <a:p>
            <a:r>
              <a:rPr lang="en-US" dirty="0" smtClean="0"/>
              <a:t>General guidelines:</a:t>
            </a:r>
          </a:p>
          <a:p>
            <a:pPr marL="285750" indent="-285750">
              <a:buFontTx/>
              <a:buChar char="-"/>
            </a:pPr>
            <a:r>
              <a:rPr lang="en-US" dirty="0" smtClean="0"/>
              <a:t>Proper irrigation design</a:t>
            </a:r>
          </a:p>
          <a:p>
            <a:pPr marL="285750" indent="-285750">
              <a:buFontTx/>
              <a:buChar char="-"/>
            </a:pPr>
            <a:r>
              <a:rPr lang="en-US" dirty="0" smtClean="0"/>
              <a:t>Determine and record operation values and water consumption</a:t>
            </a:r>
          </a:p>
          <a:p>
            <a:pPr marL="285750" indent="-285750">
              <a:buFontTx/>
              <a:buChar char="-"/>
            </a:pPr>
            <a:r>
              <a:rPr lang="en-US" dirty="0" smtClean="0"/>
              <a:t>Check system uniformity</a:t>
            </a:r>
          </a:p>
          <a:p>
            <a:pPr marL="285750" indent="-285750">
              <a:buFontTx/>
              <a:buChar char="-"/>
            </a:pPr>
            <a:r>
              <a:rPr lang="en-US" dirty="0" smtClean="0"/>
              <a:t>Irrigation system maintenance (documented maintenance)</a:t>
            </a:r>
          </a:p>
          <a:p>
            <a:pPr marL="285750" indent="-285750">
              <a:buFontTx/>
              <a:buChar char="-"/>
            </a:pPr>
            <a:r>
              <a:rPr lang="en-US" dirty="0" smtClean="0"/>
              <a:t>Record flow rate, pressure delivered by the pump, energy consumption, etc.</a:t>
            </a:r>
          </a:p>
          <a:p>
            <a:pPr marL="285750" indent="-285750">
              <a:buFontTx/>
              <a:buChar char="-"/>
            </a:pPr>
            <a:endParaRPr lang="en-US" dirty="0"/>
          </a:p>
          <a:p>
            <a:r>
              <a:rPr lang="en-US" b="1" dirty="0" smtClean="0">
                <a:solidFill>
                  <a:srgbClr val="FFFF00"/>
                </a:solidFill>
              </a:rPr>
              <a:t>Resources: Mobile Irrigation Lab (MIL) </a:t>
            </a:r>
            <a:r>
              <a:rPr lang="en-US" dirty="0" smtClean="0">
                <a:solidFill>
                  <a:srgbClr val="FFFF00"/>
                </a:solidFill>
              </a:rPr>
              <a:t>– free of charge, provide irrigation systems evaluation with recommendation with system upgrades, irrigation scheduling, maintenance items. Contact local NRCS District Conservationist.  </a:t>
            </a:r>
          </a:p>
          <a:p>
            <a:pPr marL="285750" indent="-285750">
              <a:buFontTx/>
              <a:buChar char="-"/>
            </a:pP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163" y="1770495"/>
            <a:ext cx="2470472" cy="185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1752600"/>
            <a:ext cx="2765423" cy="18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87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457200" y="1295400"/>
            <a:ext cx="8077200" cy="4830763"/>
          </a:xfrm>
        </p:spPr>
        <p:txBody>
          <a:bodyPr>
            <a:normAutofit lnSpcReduction="10000"/>
          </a:bodyPr>
          <a:lstStyle/>
          <a:p>
            <a:pPr>
              <a:spcBef>
                <a:spcPts val="0"/>
              </a:spcBef>
              <a:spcAft>
                <a:spcPts val="1200"/>
              </a:spcAft>
              <a:buFont typeface="Wingdings" pitchFamily="2" charset="2"/>
              <a:buChar char="ü"/>
            </a:pPr>
            <a:r>
              <a:rPr lang="en-US" dirty="0" smtClean="0"/>
              <a:t>To promote adoption of efficient irrigation technologies and management practices for irrigation and fertilization</a:t>
            </a:r>
          </a:p>
          <a:p>
            <a:pPr>
              <a:buFont typeface="Wingdings" pitchFamily="2" charset="2"/>
              <a:buChar char="ü"/>
            </a:pPr>
            <a:r>
              <a:rPr lang="en-US" dirty="0" smtClean="0"/>
              <a:t>To promote the use of information currently available including </a:t>
            </a:r>
          </a:p>
          <a:p>
            <a:pPr lvl="1">
              <a:buFont typeface="Wingdings" pitchFamily="2" charset="2"/>
              <a:buChar char="Ø"/>
            </a:pPr>
            <a:r>
              <a:rPr lang="en-US" dirty="0" smtClean="0"/>
              <a:t>evapotranspiration network related tools</a:t>
            </a:r>
          </a:p>
          <a:p>
            <a:pPr lvl="1">
              <a:spcBef>
                <a:spcPts val="0"/>
              </a:spcBef>
              <a:spcAft>
                <a:spcPts val="1200"/>
              </a:spcAft>
              <a:buFont typeface="Wingdings" pitchFamily="2" charset="2"/>
              <a:buChar char="Ø"/>
            </a:pPr>
            <a:r>
              <a:rPr lang="en-US" dirty="0" smtClean="0"/>
              <a:t>improved irrigation scheduling </a:t>
            </a:r>
            <a:endParaRPr lang="en-US" dirty="0"/>
          </a:p>
          <a:p>
            <a:pPr>
              <a:buFont typeface="Wingdings" pitchFamily="2" charset="2"/>
              <a:buChar char="ü"/>
            </a:pPr>
            <a:r>
              <a:rPr lang="en-US" dirty="0" smtClean="0"/>
              <a:t>Increase public awareness of IFAS irrigation/fertilization research and extension efforts</a:t>
            </a:r>
          </a:p>
          <a:p>
            <a:endParaRPr lang="en-US" dirty="0"/>
          </a:p>
        </p:txBody>
      </p:sp>
    </p:spTree>
    <p:extLst>
      <p:ext uri="{BB962C8B-B14F-4D97-AF65-F5344CB8AC3E}">
        <p14:creationId xmlns:p14="http://schemas.microsoft.com/office/powerpoint/2010/main" val="2178068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Microirrigation</a:t>
            </a:r>
            <a:r>
              <a:rPr lang="en-US" dirty="0" smtClean="0"/>
              <a:t> systems</a:t>
            </a:r>
            <a:endParaRPr lang="en-US" dirty="0"/>
          </a:p>
        </p:txBody>
      </p:sp>
      <p:sp>
        <p:nvSpPr>
          <p:cNvPr id="3" name="TextBox 2"/>
          <p:cNvSpPr txBox="1"/>
          <p:nvPr/>
        </p:nvSpPr>
        <p:spPr>
          <a:xfrm>
            <a:off x="457200" y="1828800"/>
            <a:ext cx="8077200" cy="3385542"/>
          </a:xfrm>
          <a:prstGeom prst="rect">
            <a:avLst/>
          </a:prstGeom>
          <a:noFill/>
        </p:spPr>
        <p:txBody>
          <a:bodyPr wrap="square" rtlCol="0">
            <a:spAutoFit/>
          </a:bodyPr>
          <a:lstStyle/>
          <a:p>
            <a:pPr marL="285750" indent="-285750">
              <a:buFontTx/>
              <a:buChar char="-"/>
            </a:pPr>
            <a:r>
              <a:rPr lang="en-US" sz="2800" b="1" dirty="0" smtClean="0">
                <a:solidFill>
                  <a:srgbClr val="FFFF00"/>
                </a:solidFill>
              </a:rPr>
              <a:t>Advantages:</a:t>
            </a:r>
          </a:p>
          <a:p>
            <a:pPr marL="285750" indent="-285750">
              <a:buFontTx/>
              <a:buChar char="-"/>
            </a:pPr>
            <a:r>
              <a:rPr lang="en-US" dirty="0" smtClean="0"/>
              <a:t>Delivers water right to the plant;</a:t>
            </a:r>
          </a:p>
          <a:p>
            <a:pPr marL="285750" indent="-285750">
              <a:buFontTx/>
              <a:buChar char="-"/>
            </a:pPr>
            <a:r>
              <a:rPr lang="en-US" dirty="0" smtClean="0"/>
              <a:t>Frequent, small applications;</a:t>
            </a:r>
          </a:p>
          <a:p>
            <a:pPr marL="285750" indent="-285750">
              <a:buFontTx/>
              <a:buChar char="-"/>
            </a:pPr>
            <a:r>
              <a:rPr lang="en-US" dirty="0" smtClean="0"/>
              <a:t>Low volume required;</a:t>
            </a:r>
          </a:p>
          <a:p>
            <a:pPr marL="285750" indent="-285750">
              <a:buFontTx/>
              <a:buChar char="-"/>
            </a:pPr>
            <a:r>
              <a:rPr lang="en-US" dirty="0" smtClean="0"/>
              <a:t>Don’t wet the entire soil surface or volume;</a:t>
            </a:r>
          </a:p>
          <a:p>
            <a:pPr marL="285750" indent="-285750">
              <a:buFontTx/>
              <a:buChar char="-"/>
            </a:pPr>
            <a:r>
              <a:rPr lang="en-US" dirty="0" smtClean="0"/>
              <a:t>Perfect match with </a:t>
            </a:r>
            <a:r>
              <a:rPr lang="en-US" dirty="0" err="1" smtClean="0"/>
              <a:t>plasticulture</a:t>
            </a:r>
            <a:r>
              <a:rPr lang="en-US" dirty="0" smtClean="0"/>
              <a:t> (additional soil water conservation, up to 30%)</a:t>
            </a:r>
          </a:p>
          <a:p>
            <a:pPr marL="285750" indent="-285750">
              <a:buFontTx/>
              <a:buChar char="-"/>
            </a:pPr>
            <a:r>
              <a:rPr lang="en-US" dirty="0" smtClean="0"/>
              <a:t>Proper timing</a:t>
            </a:r>
          </a:p>
          <a:p>
            <a:pPr marL="285750" indent="-285750">
              <a:buFontTx/>
              <a:buChar char="-"/>
            </a:pPr>
            <a:endParaRPr lang="en-US" dirty="0"/>
          </a:p>
          <a:p>
            <a:pPr marL="285750" indent="-285750">
              <a:buFontTx/>
              <a:buChar char="-"/>
            </a:pPr>
            <a:r>
              <a:rPr lang="en-US" sz="2400" dirty="0" smtClean="0">
                <a:solidFill>
                  <a:srgbClr val="FFFF00"/>
                </a:solidFill>
              </a:rPr>
              <a:t>WHAT CAN BE DONE TO IMPROVE IT?</a:t>
            </a:r>
          </a:p>
          <a:p>
            <a:pPr marL="285750" indent="-285750">
              <a:buFontTx/>
              <a:buChar char="-"/>
            </a:pPr>
            <a:r>
              <a:rPr lang="en-US" dirty="0" smtClean="0"/>
              <a:t>Improve irrigation scheduling based on ET information and system capacity</a:t>
            </a:r>
            <a:endParaRPr lang="en-US" dirty="0"/>
          </a:p>
        </p:txBody>
      </p:sp>
    </p:spTree>
    <p:extLst>
      <p:ext uri="{BB962C8B-B14F-4D97-AF65-F5344CB8AC3E}">
        <p14:creationId xmlns:p14="http://schemas.microsoft.com/office/powerpoint/2010/main" val="42470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do you need to know to prepare a irrigation scheduling plan?</a:t>
            </a:r>
            <a:endParaRPr lang="en-US" dirty="0">
              <a:solidFill>
                <a:srgbClr val="FFFF00"/>
              </a:solidFill>
            </a:endParaRPr>
          </a:p>
        </p:txBody>
      </p:sp>
      <p:sp>
        <p:nvSpPr>
          <p:cNvPr id="3" name="Content Placeholder 2"/>
          <p:cNvSpPr>
            <a:spLocks noGrp="1"/>
          </p:cNvSpPr>
          <p:nvPr>
            <p:ph idx="1"/>
          </p:nvPr>
        </p:nvSpPr>
        <p:spPr>
          <a:xfrm>
            <a:off x="457200" y="2514600"/>
            <a:ext cx="8229600" cy="2895600"/>
          </a:xfrm>
        </p:spPr>
        <p:txBody>
          <a:bodyPr/>
          <a:lstStyle/>
          <a:p>
            <a:r>
              <a:rPr lang="en-US" dirty="0" smtClean="0"/>
              <a:t>1. </a:t>
            </a:r>
            <a:r>
              <a:rPr lang="en-US" dirty="0"/>
              <a:t>crop requirements and critical </a:t>
            </a:r>
            <a:r>
              <a:rPr lang="en-US" dirty="0" smtClean="0"/>
              <a:t>period </a:t>
            </a:r>
          </a:p>
          <a:p>
            <a:r>
              <a:rPr lang="en-US" dirty="0" smtClean="0"/>
              <a:t>2. cultural practices adopted</a:t>
            </a:r>
            <a:endParaRPr lang="en-US" dirty="0"/>
          </a:p>
          <a:p>
            <a:r>
              <a:rPr lang="en-US" dirty="0" smtClean="0"/>
              <a:t>3. soil </a:t>
            </a:r>
            <a:r>
              <a:rPr lang="en-US" dirty="0"/>
              <a:t>type</a:t>
            </a:r>
            <a:endParaRPr lang="en-US" dirty="0" smtClean="0"/>
          </a:p>
          <a:p>
            <a:r>
              <a:rPr lang="en-US" dirty="0" smtClean="0"/>
              <a:t>4. capabilities of the irrigation system</a:t>
            </a:r>
          </a:p>
          <a:p>
            <a:endParaRPr lang="en-US" dirty="0"/>
          </a:p>
        </p:txBody>
      </p:sp>
    </p:spTree>
    <p:extLst>
      <p:ext uri="{BB962C8B-B14F-4D97-AF65-F5344CB8AC3E}">
        <p14:creationId xmlns:p14="http://schemas.microsoft.com/office/powerpoint/2010/main" val="54330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229600" cy="990600"/>
          </a:xfrm>
        </p:spPr>
        <p:txBody>
          <a:bodyPr>
            <a:normAutofit fontScale="90000"/>
          </a:bodyPr>
          <a:lstStyle/>
          <a:p>
            <a:r>
              <a:rPr lang="en-US" dirty="0" smtClean="0"/>
              <a:t>1. Crop requirements and critical periods</a:t>
            </a:r>
            <a:endParaRPr lang="en-US" dirty="0"/>
          </a:p>
        </p:txBody>
      </p:sp>
    </p:spTree>
    <p:extLst>
      <p:ext uri="{BB962C8B-B14F-4D97-AF65-F5344CB8AC3E}">
        <p14:creationId xmlns:p14="http://schemas.microsoft.com/office/powerpoint/2010/main" val="159754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is Everything!</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432038359"/>
              </p:ext>
            </p:extLst>
          </p:nvPr>
        </p:nvGraphicFramePr>
        <p:xfrm>
          <a:off x="0" y="1413029"/>
          <a:ext cx="9144000" cy="5444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35195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Basic principles</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Rainfall is rarely uniformly distributed</a:t>
            </a:r>
          </a:p>
          <a:p>
            <a:endParaRPr lang="en-US" dirty="0" smtClean="0"/>
          </a:p>
          <a:p>
            <a:r>
              <a:rPr lang="en-US" dirty="0" smtClean="0"/>
              <a:t>Soil moisture deficiency occurring early in the crop cycle may delay maturity and yields</a:t>
            </a:r>
          </a:p>
          <a:p>
            <a:endParaRPr lang="en-US" dirty="0" smtClean="0"/>
          </a:p>
          <a:p>
            <a:r>
              <a:rPr lang="en-US" dirty="0" smtClean="0"/>
              <a:t>Shortages later in the season often lower quality and yields</a:t>
            </a:r>
          </a:p>
          <a:p>
            <a:endParaRPr lang="en-US" dirty="0" smtClean="0"/>
          </a:p>
          <a:p>
            <a:r>
              <a:rPr lang="en-US" dirty="0" smtClean="0"/>
              <a:t>Over-irrigation, especially late in the season, can reduce quality and postharvest life of the crop</a:t>
            </a:r>
            <a:endParaRPr lang="en-US" dirty="0"/>
          </a:p>
        </p:txBody>
      </p:sp>
    </p:spTree>
    <p:extLst>
      <p:ext uri="{BB962C8B-B14F-4D97-AF65-F5344CB8AC3E}">
        <p14:creationId xmlns:p14="http://schemas.microsoft.com/office/powerpoint/2010/main" val="172089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periods of water need by crops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741187"/>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2819400"/>
                <a:gridCol w="5410200"/>
              </a:tblGrid>
              <a:tr h="370840">
                <a:tc>
                  <a:txBody>
                    <a:bodyPr/>
                    <a:lstStyle/>
                    <a:p>
                      <a:r>
                        <a:rPr lang="en-US" dirty="0" smtClean="0"/>
                        <a:t>Crop</a:t>
                      </a:r>
                      <a:endParaRPr lang="en-US" dirty="0"/>
                    </a:p>
                  </a:txBody>
                  <a:tcPr/>
                </a:tc>
                <a:tc>
                  <a:txBody>
                    <a:bodyPr/>
                    <a:lstStyle/>
                    <a:p>
                      <a:r>
                        <a:rPr lang="en-US" dirty="0" smtClean="0"/>
                        <a:t>Critical</a:t>
                      </a:r>
                      <a:r>
                        <a:rPr lang="en-US" baseline="0" dirty="0" smtClean="0"/>
                        <a:t> period</a:t>
                      </a:r>
                      <a:endParaRPr lang="en-US" dirty="0"/>
                    </a:p>
                  </a:txBody>
                  <a:tcPr/>
                </a:tc>
              </a:tr>
              <a:tr h="370840">
                <a:tc>
                  <a:txBody>
                    <a:bodyPr/>
                    <a:lstStyle/>
                    <a:p>
                      <a:r>
                        <a:rPr lang="en-US" dirty="0" smtClean="0"/>
                        <a:t>Beans:</a:t>
                      </a:r>
                      <a:r>
                        <a:rPr lang="en-US" baseline="0" dirty="0" smtClean="0"/>
                        <a:t> lima</a:t>
                      </a:r>
                      <a:endParaRPr lang="en-US" dirty="0"/>
                    </a:p>
                  </a:txBody>
                  <a:tcPr/>
                </a:tc>
                <a:tc>
                  <a:txBody>
                    <a:bodyPr/>
                    <a:lstStyle/>
                    <a:p>
                      <a:r>
                        <a:rPr lang="en-US" dirty="0" smtClean="0"/>
                        <a:t>Pollination</a:t>
                      </a:r>
                      <a:r>
                        <a:rPr lang="en-US" baseline="0" dirty="0" smtClean="0"/>
                        <a:t> and pod development</a:t>
                      </a:r>
                      <a:endParaRPr lang="en-US" dirty="0"/>
                    </a:p>
                  </a:txBody>
                  <a:tcPr/>
                </a:tc>
              </a:tr>
              <a:tr h="370840">
                <a:tc>
                  <a:txBody>
                    <a:bodyPr/>
                    <a:lstStyle/>
                    <a:p>
                      <a:r>
                        <a:rPr lang="en-US" dirty="0" smtClean="0"/>
                        <a:t>          : snap</a:t>
                      </a:r>
                      <a:endParaRPr lang="en-US" dirty="0"/>
                    </a:p>
                  </a:txBody>
                  <a:tcPr/>
                </a:tc>
                <a:tc>
                  <a:txBody>
                    <a:bodyPr/>
                    <a:lstStyle/>
                    <a:p>
                      <a:r>
                        <a:rPr lang="en-US" dirty="0" smtClean="0"/>
                        <a:t>Pod development</a:t>
                      </a:r>
                      <a:endParaRPr lang="en-US" dirty="0"/>
                    </a:p>
                  </a:txBody>
                  <a:tcPr/>
                </a:tc>
              </a:tr>
              <a:tr h="370840">
                <a:tc>
                  <a:txBody>
                    <a:bodyPr/>
                    <a:lstStyle/>
                    <a:p>
                      <a:r>
                        <a:rPr lang="en-US" dirty="0" smtClean="0"/>
                        <a:t>Broccoli</a:t>
                      </a:r>
                      <a:endParaRPr lang="en-US" dirty="0"/>
                    </a:p>
                  </a:txBody>
                  <a:tcPr/>
                </a:tc>
                <a:tc>
                  <a:txBody>
                    <a:bodyPr/>
                    <a:lstStyle/>
                    <a:p>
                      <a:r>
                        <a:rPr lang="en-US" dirty="0" smtClean="0"/>
                        <a:t>Head</a:t>
                      </a:r>
                      <a:r>
                        <a:rPr lang="en-US" baseline="0" dirty="0" smtClean="0"/>
                        <a:t> development</a:t>
                      </a:r>
                      <a:endParaRPr lang="en-US" dirty="0"/>
                    </a:p>
                  </a:txBody>
                  <a:tcPr/>
                </a:tc>
              </a:tr>
              <a:tr h="370840">
                <a:tc>
                  <a:txBody>
                    <a:bodyPr/>
                    <a:lstStyle/>
                    <a:p>
                      <a:r>
                        <a:rPr lang="en-US" dirty="0" smtClean="0"/>
                        <a:t>Cabbage</a:t>
                      </a:r>
                      <a:endParaRPr lang="en-US" dirty="0"/>
                    </a:p>
                  </a:txBody>
                  <a:tcPr/>
                </a:tc>
                <a:tc>
                  <a:txBody>
                    <a:bodyPr/>
                    <a:lstStyle/>
                    <a:p>
                      <a:r>
                        <a:rPr lang="en-US" dirty="0" smtClean="0"/>
                        <a:t>Head development</a:t>
                      </a:r>
                      <a:endParaRPr lang="en-US" dirty="0"/>
                    </a:p>
                  </a:txBody>
                  <a:tcPr/>
                </a:tc>
              </a:tr>
              <a:tr h="370840">
                <a:tc>
                  <a:txBody>
                    <a:bodyPr/>
                    <a:lstStyle/>
                    <a:p>
                      <a:r>
                        <a:rPr lang="en-US" dirty="0" smtClean="0"/>
                        <a:t>Carrots</a:t>
                      </a:r>
                      <a:endParaRPr lang="en-US" dirty="0"/>
                    </a:p>
                  </a:txBody>
                  <a:tcPr/>
                </a:tc>
                <a:tc>
                  <a:txBody>
                    <a:bodyPr/>
                    <a:lstStyle/>
                    <a:p>
                      <a:r>
                        <a:rPr lang="en-US" dirty="0" smtClean="0"/>
                        <a:t>Root enlargement</a:t>
                      </a:r>
                      <a:endParaRPr lang="en-US" dirty="0"/>
                    </a:p>
                  </a:txBody>
                  <a:tcPr/>
                </a:tc>
              </a:tr>
              <a:tr h="370840">
                <a:tc>
                  <a:txBody>
                    <a:bodyPr/>
                    <a:lstStyle/>
                    <a:p>
                      <a:r>
                        <a:rPr lang="en-US" dirty="0" smtClean="0"/>
                        <a:t>Corn</a:t>
                      </a:r>
                      <a:endParaRPr lang="en-US" dirty="0"/>
                    </a:p>
                  </a:txBody>
                  <a:tcPr/>
                </a:tc>
                <a:tc>
                  <a:txBody>
                    <a:bodyPr/>
                    <a:lstStyle/>
                    <a:p>
                      <a:r>
                        <a:rPr lang="en-US" dirty="0" err="1" smtClean="0"/>
                        <a:t>Silking</a:t>
                      </a:r>
                      <a:r>
                        <a:rPr lang="en-US" baseline="0" dirty="0" smtClean="0"/>
                        <a:t> and tasseling, ear development</a:t>
                      </a:r>
                      <a:endParaRPr lang="en-US" dirty="0"/>
                    </a:p>
                  </a:txBody>
                  <a:tcPr/>
                </a:tc>
              </a:tr>
              <a:tr h="370840">
                <a:tc>
                  <a:txBody>
                    <a:bodyPr/>
                    <a:lstStyle/>
                    <a:p>
                      <a:r>
                        <a:rPr lang="en-US" dirty="0" smtClean="0"/>
                        <a:t>Cucumbers</a:t>
                      </a:r>
                      <a:r>
                        <a:rPr lang="en-US" baseline="0" dirty="0" smtClean="0"/>
                        <a:t> </a:t>
                      </a:r>
                      <a:endParaRPr lang="en-US" dirty="0"/>
                    </a:p>
                  </a:txBody>
                  <a:tcPr/>
                </a:tc>
                <a:tc>
                  <a:txBody>
                    <a:bodyPr/>
                    <a:lstStyle/>
                    <a:p>
                      <a:r>
                        <a:rPr lang="en-US" dirty="0" smtClean="0"/>
                        <a:t>Flowering</a:t>
                      </a:r>
                      <a:r>
                        <a:rPr lang="en-US" baseline="0" dirty="0" smtClean="0"/>
                        <a:t> and fruit development</a:t>
                      </a:r>
                      <a:endParaRPr lang="en-US" dirty="0"/>
                    </a:p>
                  </a:txBody>
                  <a:tcPr/>
                </a:tc>
              </a:tr>
              <a:tr h="370840">
                <a:tc>
                  <a:txBody>
                    <a:bodyPr/>
                    <a:lstStyle/>
                    <a:p>
                      <a:r>
                        <a:rPr lang="en-US" dirty="0" smtClean="0"/>
                        <a:t>Egg plant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Flowering</a:t>
                      </a:r>
                      <a:r>
                        <a:rPr lang="en-US" baseline="0" dirty="0" smtClean="0"/>
                        <a:t> and fruit development</a:t>
                      </a:r>
                      <a:endParaRPr lang="en-US" dirty="0" smtClean="0"/>
                    </a:p>
                  </a:txBody>
                  <a:tcPr/>
                </a:tc>
              </a:tr>
              <a:tr h="370840">
                <a:tc>
                  <a:txBody>
                    <a:bodyPr/>
                    <a:lstStyle/>
                    <a:p>
                      <a:r>
                        <a:rPr lang="en-US" dirty="0" smtClean="0"/>
                        <a:t>Lettuce</a:t>
                      </a:r>
                      <a:endParaRPr lang="en-US" dirty="0"/>
                    </a:p>
                  </a:txBody>
                  <a:tcPr/>
                </a:tc>
                <a:tc>
                  <a:txBody>
                    <a:bodyPr/>
                    <a:lstStyle/>
                    <a:p>
                      <a:r>
                        <a:rPr lang="en-US" dirty="0" smtClean="0"/>
                        <a:t>Head development</a:t>
                      </a:r>
                      <a:endParaRPr lang="en-US" dirty="0"/>
                    </a:p>
                  </a:txBody>
                  <a:tcPr/>
                </a:tc>
              </a:tr>
              <a:tr h="370840">
                <a:tc>
                  <a:txBody>
                    <a:bodyPr/>
                    <a:lstStyle/>
                    <a:p>
                      <a:r>
                        <a:rPr lang="en-US" dirty="0" smtClean="0"/>
                        <a:t>Onions</a:t>
                      </a:r>
                      <a:endParaRPr lang="en-US" dirty="0"/>
                    </a:p>
                  </a:txBody>
                  <a:tcPr/>
                </a:tc>
                <a:tc>
                  <a:txBody>
                    <a:bodyPr/>
                    <a:lstStyle/>
                    <a:p>
                      <a:r>
                        <a:rPr lang="en-US" dirty="0" smtClean="0"/>
                        <a:t>Bulb</a:t>
                      </a:r>
                      <a:r>
                        <a:rPr lang="en-US" baseline="0" dirty="0" smtClean="0"/>
                        <a:t> enlargement</a:t>
                      </a:r>
                      <a:endParaRPr lang="en-US" dirty="0"/>
                    </a:p>
                  </a:txBody>
                  <a:tcPr/>
                </a:tc>
              </a:tr>
              <a:tr h="370840">
                <a:tc>
                  <a:txBody>
                    <a:bodyPr/>
                    <a:lstStyle/>
                    <a:p>
                      <a:r>
                        <a:rPr lang="en-US" dirty="0" smtClean="0"/>
                        <a:t>Peppers</a:t>
                      </a:r>
                      <a:endParaRPr lang="en-US" dirty="0"/>
                    </a:p>
                  </a:txBody>
                  <a:tcPr/>
                </a:tc>
                <a:tc>
                  <a:txBody>
                    <a:bodyPr/>
                    <a:lstStyle/>
                    <a:p>
                      <a:r>
                        <a:rPr lang="en-US" dirty="0" smtClean="0"/>
                        <a:t>Flowering</a:t>
                      </a:r>
                      <a:r>
                        <a:rPr lang="en-US" baseline="0" dirty="0" smtClean="0"/>
                        <a:t> and fruit development</a:t>
                      </a:r>
                      <a:endParaRPr lang="en-US" dirty="0"/>
                    </a:p>
                  </a:txBody>
                  <a:tcPr/>
                </a:tc>
              </a:tr>
              <a:tr h="370840">
                <a:tc>
                  <a:txBody>
                    <a:bodyPr/>
                    <a:lstStyle/>
                    <a:p>
                      <a:r>
                        <a:rPr lang="en-US" dirty="0" smtClean="0"/>
                        <a:t>Potatoes</a:t>
                      </a:r>
                      <a:endParaRPr lang="en-US" dirty="0"/>
                    </a:p>
                  </a:txBody>
                  <a:tcPr/>
                </a:tc>
                <a:tc>
                  <a:txBody>
                    <a:bodyPr/>
                    <a:lstStyle/>
                    <a:p>
                      <a:r>
                        <a:rPr lang="en-US" dirty="0" smtClean="0"/>
                        <a:t>Tuber set and tuber</a:t>
                      </a:r>
                      <a:r>
                        <a:rPr lang="en-US" baseline="0" dirty="0" smtClean="0"/>
                        <a:t> enlargement</a:t>
                      </a:r>
                      <a:endParaRPr lang="en-US" dirty="0"/>
                    </a:p>
                  </a:txBody>
                  <a:tcPr/>
                </a:tc>
              </a:tr>
            </a:tbl>
          </a:graphicData>
        </a:graphic>
      </p:graphicFrame>
    </p:spTree>
    <p:extLst>
      <p:ext uri="{BB962C8B-B14F-4D97-AF65-F5344CB8AC3E}">
        <p14:creationId xmlns:p14="http://schemas.microsoft.com/office/powerpoint/2010/main" val="320498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1143000"/>
          </a:xfrm>
        </p:spPr>
        <p:txBody>
          <a:bodyPr>
            <a:normAutofit fontScale="90000"/>
          </a:bodyPr>
          <a:lstStyle/>
          <a:p>
            <a:r>
              <a:rPr lang="en-US" dirty="0" smtClean="0">
                <a:solidFill>
                  <a:srgbClr val="FFFF00"/>
                </a:solidFill>
              </a:rPr>
              <a:t>Plant factors and cultural practices that affect the crop irrigation requirements</a:t>
            </a:r>
            <a:endParaRPr lang="en-US" dirty="0">
              <a:solidFill>
                <a:srgbClr val="FFFF00"/>
              </a:solidFill>
            </a:endParaRPr>
          </a:p>
        </p:txBody>
      </p:sp>
      <p:sp>
        <p:nvSpPr>
          <p:cNvPr id="3" name="Content Placeholder 2"/>
          <p:cNvSpPr>
            <a:spLocks noGrp="1"/>
          </p:cNvSpPr>
          <p:nvPr>
            <p:ph idx="1"/>
          </p:nvPr>
        </p:nvSpPr>
        <p:spPr>
          <a:xfrm>
            <a:off x="381000" y="2743200"/>
            <a:ext cx="8229600" cy="3581400"/>
          </a:xfrm>
        </p:spPr>
        <p:txBody>
          <a:bodyPr>
            <a:normAutofit/>
          </a:bodyPr>
          <a:lstStyle/>
          <a:p>
            <a:r>
              <a:rPr lang="en-US" dirty="0" smtClean="0"/>
              <a:t>Crop species</a:t>
            </a:r>
          </a:p>
          <a:p>
            <a:r>
              <a:rPr lang="en-US" dirty="0" smtClean="0"/>
              <a:t>Canopy size and shape</a:t>
            </a:r>
          </a:p>
          <a:p>
            <a:r>
              <a:rPr lang="en-US" dirty="0" smtClean="0"/>
              <a:t>Plant population</a:t>
            </a:r>
          </a:p>
          <a:p>
            <a:r>
              <a:rPr lang="en-US" dirty="0" smtClean="0"/>
              <a:t>Rooting depth</a:t>
            </a:r>
          </a:p>
          <a:p>
            <a:r>
              <a:rPr lang="en-US" dirty="0" smtClean="0"/>
              <a:t>Stage of growth and development of the crop</a:t>
            </a:r>
          </a:p>
          <a:p>
            <a:r>
              <a:rPr lang="en-US" dirty="0" smtClean="0"/>
              <a:t>Cultivation, mulching, weeds</a:t>
            </a:r>
            <a:endParaRPr lang="en-US" dirty="0"/>
          </a:p>
        </p:txBody>
      </p:sp>
    </p:spTree>
    <p:extLst>
      <p:ext uri="{BB962C8B-B14F-4D97-AF65-F5344CB8AC3E}">
        <p14:creationId xmlns:p14="http://schemas.microsoft.com/office/powerpoint/2010/main" val="4262713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6" name="Rectangle 4"/>
          <p:cNvSpPr>
            <a:spLocks noGrp="1" noChangeArrowheads="1"/>
          </p:cNvSpPr>
          <p:nvPr>
            <p:ph type="title"/>
          </p:nvPr>
        </p:nvSpPr>
        <p:spPr/>
        <p:txBody>
          <a:bodyPr/>
          <a:lstStyle/>
          <a:p>
            <a:r>
              <a:rPr lang="en-US" dirty="0"/>
              <a:t>Irrigation Requirement</a:t>
            </a:r>
          </a:p>
        </p:txBody>
      </p:sp>
      <p:graphicFrame>
        <p:nvGraphicFramePr>
          <p:cNvPr id="622594" name="Object 2"/>
          <p:cNvGraphicFramePr>
            <a:graphicFrameLocks noGrp="1" noChangeAspect="1"/>
          </p:cNvGraphicFramePr>
          <p:nvPr>
            <p:ph idx="4294967295"/>
            <p:extLst>
              <p:ext uri="{D42A27DB-BD31-4B8C-83A1-F6EECF244321}">
                <p14:modId xmlns:p14="http://schemas.microsoft.com/office/powerpoint/2010/main" val="2522992934"/>
              </p:ext>
            </p:extLst>
          </p:nvPr>
        </p:nvGraphicFramePr>
        <p:xfrm>
          <a:off x="990600" y="1752600"/>
          <a:ext cx="3038475" cy="942975"/>
        </p:xfrm>
        <a:graphic>
          <a:graphicData uri="http://schemas.openxmlformats.org/presentationml/2006/ole">
            <mc:AlternateContent xmlns:mc="http://schemas.openxmlformats.org/markup-compatibility/2006">
              <mc:Choice xmlns:v="urn:schemas-microsoft-com:vml" Requires="v">
                <p:oleObj spid="_x0000_s1049" name="Equation" r:id="rId4" imgW="736560" imgH="228600" progId="Equation.3">
                  <p:embed/>
                </p:oleObj>
              </mc:Choice>
              <mc:Fallback>
                <p:oleObj name="Equation" r:id="rId4" imgW="7365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3038475" cy="942975"/>
                      </a:xfrm>
                      <a:prstGeom prst="rect">
                        <a:avLst/>
                      </a:prstGeom>
                      <a:solidFill>
                        <a:srgbClr val="00FFFF"/>
                      </a:solidFill>
                    </p:spPr>
                  </p:pic>
                </p:oleObj>
              </mc:Fallback>
            </mc:AlternateContent>
          </a:graphicData>
        </a:graphic>
      </p:graphicFrame>
      <p:sp>
        <p:nvSpPr>
          <p:cNvPr id="622595" name="Text Box 3"/>
          <p:cNvSpPr txBox="1">
            <a:spLocks noChangeArrowheads="1"/>
          </p:cNvSpPr>
          <p:nvPr/>
        </p:nvSpPr>
        <p:spPr bwMode="auto">
          <a:xfrm>
            <a:off x="685800" y="3657600"/>
            <a:ext cx="5882922" cy="1985159"/>
          </a:xfrm>
          <a:prstGeom prst="rect">
            <a:avLst/>
          </a:prstGeom>
          <a:noFill/>
          <a:ln w="12700">
            <a:noFill/>
            <a:miter lim="800000"/>
            <a:headEnd type="none" w="sm" len="sm"/>
            <a:tailEnd type="none" w="sm" len="sm"/>
          </a:ln>
          <a:effectLst/>
        </p:spPr>
        <p:txBody>
          <a:bodyPr>
            <a:spAutoFit/>
          </a:bodyPr>
          <a:lstStyle/>
          <a:p>
            <a:pPr lvl="1" algn="l">
              <a:spcBef>
                <a:spcPct val="50000"/>
              </a:spcBef>
            </a:pPr>
            <a:r>
              <a:rPr lang="en-US" sz="2400" dirty="0" smtClean="0"/>
              <a:t>I </a:t>
            </a:r>
            <a:r>
              <a:rPr lang="en-US" sz="2400" dirty="0"/>
              <a:t>= irrigation</a:t>
            </a:r>
          </a:p>
          <a:p>
            <a:pPr lvl="1" algn="l">
              <a:spcBef>
                <a:spcPct val="50000"/>
              </a:spcBef>
            </a:pPr>
            <a:r>
              <a:rPr lang="en-US" sz="2400" dirty="0" err="1" smtClean="0"/>
              <a:t>ETc</a:t>
            </a:r>
            <a:r>
              <a:rPr lang="en-US" sz="2400" dirty="0" smtClean="0"/>
              <a:t> </a:t>
            </a:r>
            <a:r>
              <a:rPr lang="en-US" sz="2400" dirty="0"/>
              <a:t>= </a:t>
            </a:r>
            <a:r>
              <a:rPr lang="en-US" sz="2400" dirty="0" smtClean="0"/>
              <a:t>crop evapotranspiration</a:t>
            </a:r>
            <a:endParaRPr lang="en-US" sz="2400" dirty="0"/>
          </a:p>
          <a:p>
            <a:pPr lvl="1" algn="l">
              <a:spcBef>
                <a:spcPct val="50000"/>
              </a:spcBef>
            </a:pPr>
            <a:r>
              <a:rPr lang="en-US" sz="2400" dirty="0" smtClean="0"/>
              <a:t>P = precipitation</a:t>
            </a:r>
            <a:endParaRPr lang="en-US" dirty="0"/>
          </a:p>
          <a:p>
            <a:pPr algn="l">
              <a:spcBef>
                <a:spcPct val="50000"/>
              </a:spcBef>
            </a:pPr>
            <a:r>
              <a:rPr lang="en-US" dirty="0"/>
              <a:t>All terms are expressed </a:t>
            </a:r>
            <a:r>
              <a:rPr lang="en-US" dirty="0" smtClean="0"/>
              <a:t>as inches of water.</a:t>
            </a:r>
            <a:endParaRPr lang="en-US" dirty="0"/>
          </a:p>
        </p:txBody>
      </p:sp>
      <p:pic>
        <p:nvPicPr>
          <p:cNvPr id="1033" name="Picture 9" descr="http://www.discovercorona.com/CityOfCorona/media/Media/DWP/Images/et-illustration2.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8413" y="2209800"/>
            <a:ext cx="359595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10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Evapotranspiration</a:t>
            </a:r>
            <a:br>
              <a:rPr lang="en-US" dirty="0" smtClean="0">
                <a:solidFill>
                  <a:srgbClr val="FFFF00"/>
                </a:solidFill>
              </a:rPr>
            </a:br>
            <a:r>
              <a:rPr lang="en-US" dirty="0" smtClean="0">
                <a:solidFill>
                  <a:srgbClr val="FFFF00"/>
                </a:solidFill>
              </a:rPr>
              <a:t>during the day</a:t>
            </a:r>
            <a:endParaRPr lang="en-US" dirty="0">
              <a:solidFill>
                <a:srgbClr val="FFFF00"/>
              </a:solidFill>
            </a:endParaRPr>
          </a:p>
        </p:txBody>
      </p:sp>
      <p:graphicFrame>
        <p:nvGraphicFramePr>
          <p:cNvPr id="10" name="Chart 9"/>
          <p:cNvGraphicFramePr>
            <a:graphicFrameLocks/>
          </p:cNvGraphicFramePr>
          <p:nvPr>
            <p:extLst>
              <p:ext uri="{D42A27DB-BD31-4B8C-83A1-F6EECF244321}">
                <p14:modId xmlns:p14="http://schemas.microsoft.com/office/powerpoint/2010/main" val="2901478627"/>
              </p:ext>
            </p:extLst>
          </p:nvPr>
        </p:nvGraphicFramePr>
        <p:xfrm>
          <a:off x="152400" y="1905000"/>
          <a:ext cx="5029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121756769"/>
              </p:ext>
            </p:extLst>
          </p:nvPr>
        </p:nvGraphicFramePr>
        <p:xfrm>
          <a:off x="5334000" y="2362200"/>
          <a:ext cx="3822970" cy="2078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872897864"/>
              </p:ext>
            </p:extLst>
          </p:nvPr>
        </p:nvGraphicFramePr>
        <p:xfrm>
          <a:off x="5257800" y="228600"/>
          <a:ext cx="3810000" cy="21448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88912364"/>
              </p:ext>
            </p:extLst>
          </p:nvPr>
        </p:nvGraphicFramePr>
        <p:xfrm>
          <a:off x="5334000" y="4398588"/>
          <a:ext cx="3733800" cy="2459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57383860"/>
              </p:ext>
            </p:extLst>
          </p:nvPr>
        </p:nvGraphicFramePr>
        <p:xfrm>
          <a:off x="4724400" y="2438398"/>
          <a:ext cx="304800" cy="2895603"/>
        </p:xfrm>
        <a:graphic>
          <a:graphicData uri="http://schemas.openxmlformats.org/drawingml/2006/table">
            <a:tbl>
              <a:tblPr>
                <a:tableStyleId>{5C22544A-7EE6-4342-B048-85BDC9FD1C3A}</a:tableStyleId>
              </a:tblPr>
              <a:tblGrid>
                <a:gridCol w="304800"/>
              </a:tblGrid>
              <a:tr h="287431">
                <a:tc>
                  <a:txBody>
                    <a:bodyPr/>
                    <a:lstStyle/>
                    <a:p>
                      <a:pPr algn="r" fontAlgn="b"/>
                      <a:r>
                        <a:rPr lang="en-US" sz="1100" u="none" strike="noStrike" dirty="0">
                          <a:solidFill>
                            <a:schemeClr val="tx1"/>
                          </a:solidFill>
                          <a:effectLst/>
                        </a:rPr>
                        <a:t>0.28</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0.24</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0.20</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0.16</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0.12</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0.08</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0.04</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2596">
                <a:tc>
                  <a:txBody>
                    <a:bodyPr/>
                    <a:lstStyle/>
                    <a:p>
                      <a:pPr algn="r" fontAlgn="b"/>
                      <a:r>
                        <a:rPr lang="en-US" sz="1100" u="none" strike="noStrike" dirty="0">
                          <a:solidFill>
                            <a:schemeClr val="tx1"/>
                          </a:solidFill>
                          <a:effectLst/>
                        </a:rPr>
                        <a:t>0.00</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3903084"/>
              </p:ext>
            </p:extLst>
          </p:nvPr>
        </p:nvGraphicFramePr>
        <p:xfrm>
          <a:off x="228600" y="2514596"/>
          <a:ext cx="381000" cy="2819404"/>
        </p:xfrm>
        <a:graphic>
          <a:graphicData uri="http://schemas.openxmlformats.org/drawingml/2006/table">
            <a:tbl>
              <a:tblPr>
                <a:tableStyleId>{5C22544A-7EE6-4342-B048-85BDC9FD1C3A}</a:tableStyleId>
              </a:tblPr>
              <a:tblGrid>
                <a:gridCol w="381000"/>
              </a:tblGrid>
              <a:tr h="279867">
                <a:tc>
                  <a:txBody>
                    <a:bodyPr/>
                    <a:lstStyle/>
                    <a:p>
                      <a:pPr algn="r" fontAlgn="b"/>
                      <a:r>
                        <a:rPr lang="en-US" sz="1100" u="none" strike="noStrike" dirty="0" smtClean="0">
                          <a:solidFill>
                            <a:schemeClr val="tx1"/>
                          </a:solidFill>
                          <a:effectLst/>
                        </a:rPr>
                        <a:t>0.028</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0.024</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0.020</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0.016</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0.012</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0.008</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smtClean="0">
                          <a:solidFill>
                            <a:schemeClr val="tx1"/>
                          </a:solidFill>
                          <a:effectLst/>
                        </a:rPr>
                        <a:t>0.004</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2791">
                <a:tc>
                  <a:txBody>
                    <a:bodyPr/>
                    <a:lstStyle/>
                    <a:p>
                      <a:pPr algn="r" fontAlgn="b"/>
                      <a:r>
                        <a:rPr lang="en-US" sz="1100" u="none" strike="noStrike" dirty="0">
                          <a:solidFill>
                            <a:schemeClr val="tx1"/>
                          </a:solidFill>
                          <a:effectLst/>
                        </a:rPr>
                        <a:t>0.00</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4419600" y="2209800"/>
            <a:ext cx="851515" cy="307777"/>
          </a:xfrm>
          <a:prstGeom prst="rect">
            <a:avLst/>
          </a:prstGeom>
          <a:noFill/>
        </p:spPr>
        <p:txBody>
          <a:bodyPr wrap="none" rtlCol="0">
            <a:spAutoFit/>
          </a:bodyPr>
          <a:lstStyle/>
          <a:p>
            <a:r>
              <a:rPr lang="en-US" sz="1400" dirty="0" smtClean="0"/>
              <a:t>inch/day</a:t>
            </a:r>
            <a:endParaRPr lang="en-US" sz="1400" dirty="0"/>
          </a:p>
        </p:txBody>
      </p:sp>
      <p:sp>
        <p:nvSpPr>
          <p:cNvPr id="14" name="TextBox 13"/>
          <p:cNvSpPr txBox="1"/>
          <p:nvPr/>
        </p:nvSpPr>
        <p:spPr>
          <a:xfrm>
            <a:off x="95250" y="2286000"/>
            <a:ext cx="662361" cy="307777"/>
          </a:xfrm>
          <a:prstGeom prst="rect">
            <a:avLst/>
          </a:prstGeom>
          <a:noFill/>
        </p:spPr>
        <p:txBody>
          <a:bodyPr wrap="none" rtlCol="0">
            <a:spAutoFit/>
          </a:bodyPr>
          <a:lstStyle/>
          <a:p>
            <a:r>
              <a:rPr lang="en-US" sz="1400" dirty="0" smtClean="0"/>
              <a:t>inch/h</a:t>
            </a:r>
            <a:endParaRPr lang="en-US" sz="1400" dirty="0"/>
          </a:p>
        </p:txBody>
      </p:sp>
    </p:spTree>
    <p:extLst>
      <p:ext uri="{BB962C8B-B14F-4D97-AF65-F5344CB8AC3E}">
        <p14:creationId xmlns:p14="http://schemas.microsoft.com/office/powerpoint/2010/main" val="3662393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7086600" cy="2819400"/>
          </a:xfrm>
        </p:spPr>
        <p:txBody>
          <a:bodyPr>
            <a:normAutofit lnSpcReduction="10000"/>
          </a:bodyPr>
          <a:lstStyle/>
          <a:p>
            <a:pPr>
              <a:buClr>
                <a:schemeClr val="bg1"/>
              </a:buClr>
              <a:buSzPct val="100000"/>
              <a:buFont typeface="Arial" pitchFamily="34" charset="0"/>
              <a:buChar char="•"/>
            </a:pPr>
            <a:r>
              <a:rPr lang="en-US" sz="2800" b="1" dirty="0" smtClean="0"/>
              <a:t>ET provides reference measure of water use based on plant water demand</a:t>
            </a:r>
          </a:p>
          <a:p>
            <a:pPr>
              <a:buClr>
                <a:schemeClr val="bg1"/>
              </a:buClr>
              <a:buSzPct val="100000"/>
              <a:buFont typeface="Arial" pitchFamily="34" charset="0"/>
              <a:buChar char="•"/>
            </a:pPr>
            <a:r>
              <a:rPr lang="en-US" sz="2800" b="1" dirty="0" smtClean="0"/>
              <a:t>Scalable for specific crop, growth stage, climate, and season of year</a:t>
            </a:r>
          </a:p>
          <a:p>
            <a:pPr>
              <a:buClr>
                <a:schemeClr val="bg1"/>
              </a:buClr>
              <a:buSzPct val="100000"/>
              <a:buFont typeface="Arial" pitchFamily="34" charset="0"/>
              <a:buChar char="•"/>
            </a:pPr>
            <a:r>
              <a:rPr lang="en-US" sz="2800" b="1" dirty="0" smtClean="0"/>
              <a:t>ET</a:t>
            </a:r>
            <a:r>
              <a:rPr lang="en-US" sz="2800" b="1" baseline="-25000" dirty="0" smtClean="0"/>
              <a:t>c</a:t>
            </a:r>
            <a:r>
              <a:rPr lang="en-US" sz="2800" b="1" dirty="0" smtClean="0"/>
              <a:t> = ET</a:t>
            </a:r>
            <a:r>
              <a:rPr lang="en-US" sz="2800" b="1" baseline="-25000" dirty="0" smtClean="0"/>
              <a:t>o</a:t>
            </a:r>
            <a:r>
              <a:rPr lang="en-US" sz="2800" b="1" dirty="0" smtClean="0"/>
              <a:t> * K</a:t>
            </a:r>
            <a:r>
              <a:rPr lang="en-US" sz="2800" b="1" baseline="-25000" dirty="0" smtClean="0"/>
              <a:t>c</a:t>
            </a:r>
          </a:p>
        </p:txBody>
      </p:sp>
      <p:sp>
        <p:nvSpPr>
          <p:cNvPr id="2052" name="Rectangle 4"/>
          <p:cNvSpPr>
            <a:spLocks noGrp="1" noChangeArrowheads="1"/>
          </p:cNvSpPr>
          <p:nvPr>
            <p:ph type="title"/>
          </p:nvPr>
        </p:nvSpPr>
        <p:spPr>
          <a:xfrm>
            <a:off x="152400" y="381000"/>
            <a:ext cx="8229600" cy="990600"/>
          </a:xfrm>
        </p:spPr>
        <p:txBody>
          <a:bodyPr/>
          <a:lstStyle/>
          <a:p>
            <a:r>
              <a:rPr lang="en-US" dirty="0" smtClean="0"/>
              <a:t>Crop Evapotranspiration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81400" y="3362325"/>
            <a:ext cx="52387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3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457200" y="304800"/>
            <a:ext cx="8077200" cy="914400"/>
          </a:xfrm>
          <a:prstGeom prst="rect">
            <a:avLst/>
          </a:prstGeom>
          <a:noFill/>
          <a:ln w="9525">
            <a:noFill/>
            <a:miter lim="800000"/>
            <a:headEnd/>
            <a:tailEnd/>
          </a:ln>
          <a:effectLst/>
        </p:spPr>
        <p:txBody>
          <a:bodyPr anchor="ctr"/>
          <a:lstStyle/>
          <a:p>
            <a:r>
              <a:rPr lang="en-US" sz="3200" b="1" dirty="0" smtClean="0">
                <a:solidFill>
                  <a:schemeClr val="tx2"/>
                </a:solidFill>
                <a:latin typeface="Arial" pitchFamily="34" charset="0"/>
                <a:cs typeface="Arial" pitchFamily="34" charset="0"/>
              </a:rPr>
              <a:t>We have been forced to produce more with less resources…</a:t>
            </a: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3657600" cy="4831434"/>
          </a:xfrm>
          <a:prstGeom prst="rect">
            <a:avLst/>
          </a:prstGeom>
          <a:noFill/>
          <a:ln w="9525">
            <a:noFill/>
            <a:miter lim="800000"/>
            <a:headEnd/>
            <a:tailEnd/>
          </a:ln>
        </p:spPr>
      </p:pic>
      <p:sp>
        <p:nvSpPr>
          <p:cNvPr id="9" name="TextBox 8"/>
          <p:cNvSpPr txBox="1"/>
          <p:nvPr/>
        </p:nvSpPr>
        <p:spPr>
          <a:xfrm>
            <a:off x="0" y="6488668"/>
            <a:ext cx="7982057" cy="307777"/>
          </a:xfrm>
          <a:prstGeom prst="rect">
            <a:avLst/>
          </a:prstGeom>
          <a:noFill/>
        </p:spPr>
        <p:txBody>
          <a:bodyPr wrap="none" rtlCol="0">
            <a:spAutoFit/>
          </a:bodyPr>
          <a:lstStyle/>
          <a:p>
            <a:r>
              <a:rPr lang="en-US" sz="1400" dirty="0" smtClean="0">
                <a:solidFill>
                  <a:schemeClr val="bg1"/>
                </a:solidFill>
              </a:rPr>
              <a:t>https://my.sfwmd.gov/portal/page/portal/pg_grp_sfwmd_weather/pg_sfwmd_weather_losawatershort</a:t>
            </a:r>
            <a:endParaRPr lang="en-US" sz="1400" dirty="0">
              <a:solidFill>
                <a:schemeClr val="bg1"/>
              </a:solidFill>
            </a:endParaRPr>
          </a:p>
        </p:txBody>
      </p:sp>
      <p:sp>
        <p:nvSpPr>
          <p:cNvPr id="13" name="Rectangle 12"/>
          <p:cNvSpPr/>
          <p:nvPr/>
        </p:nvSpPr>
        <p:spPr>
          <a:xfrm>
            <a:off x="152400" y="1447800"/>
            <a:ext cx="3657600" cy="480060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09" y="2731770"/>
            <a:ext cx="8949691" cy="985288"/>
          </a:xfrm>
          <a:prstGeom prst="rect">
            <a:avLst/>
          </a:prstGeom>
          <a:noFill/>
          <a:ln w="9525">
            <a:noFill/>
            <a:miter lim="800000"/>
            <a:headEnd/>
            <a:tailEnd/>
          </a:ln>
        </p:spPr>
      </p:pic>
    </p:spTree>
    <p:extLst>
      <p:ext uri="{BB962C8B-B14F-4D97-AF65-F5344CB8AC3E}">
        <p14:creationId xmlns:p14="http://schemas.microsoft.com/office/powerpoint/2010/main" val="225367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152400" y="0"/>
            <a:ext cx="7086600" cy="990600"/>
          </a:xfrm>
        </p:spPr>
        <p:txBody>
          <a:bodyPr>
            <a:normAutofit/>
          </a:bodyPr>
          <a:lstStyle/>
          <a:p>
            <a:r>
              <a:rPr lang="en-US" dirty="0"/>
              <a:t>FAWN </a:t>
            </a:r>
            <a:r>
              <a:rPr lang="en-US" dirty="0" smtClean="0"/>
              <a:t>weather stations</a:t>
            </a:r>
            <a:endParaRPr lang="en-US" dirty="0"/>
          </a:p>
        </p:txBody>
      </p:sp>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914400"/>
            <a:ext cx="732383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300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endParaRPr lang="en-US"/>
          </a:p>
        </p:txBody>
      </p:sp>
      <p:pic>
        <p:nvPicPr>
          <p:cNvPr id="62465"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4" name="Oval 5"/>
          <p:cNvSpPr>
            <a:spLocks noChangeArrowheads="1"/>
          </p:cNvSpPr>
          <p:nvPr/>
        </p:nvSpPr>
        <p:spPr bwMode="auto">
          <a:xfrm>
            <a:off x="8153400" y="2743200"/>
            <a:ext cx="760588" cy="2889250"/>
          </a:xfrm>
          <a:prstGeom prst="ellipse">
            <a:avLst/>
          </a:prstGeom>
          <a:noFill/>
          <a:ln w="25400">
            <a:solidFill>
              <a:srgbClr val="FF0000"/>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282620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 b="36656"/>
          <a:stretch/>
        </p:blipFill>
        <p:spPr bwMode="auto">
          <a:xfrm>
            <a:off x="609600" y="1295400"/>
            <a:ext cx="78366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8853706" cy="1077218"/>
          </a:xfrm>
          <a:prstGeom prst="rect">
            <a:avLst/>
          </a:prstGeom>
          <a:noFill/>
        </p:spPr>
        <p:txBody>
          <a:bodyPr wrap="none" rtlCol="0">
            <a:spAutoFit/>
          </a:bodyPr>
          <a:lstStyle/>
          <a:p>
            <a:r>
              <a:rPr lang="en-US" sz="3200" dirty="0" smtClean="0"/>
              <a:t>FAWN – Vegetable Irrigation Scheduler</a:t>
            </a:r>
          </a:p>
          <a:p>
            <a:r>
              <a:rPr lang="en-US" sz="3200" dirty="0"/>
              <a:t>http://</a:t>
            </a:r>
            <a:r>
              <a:rPr lang="en-US" sz="3200" dirty="0" err="1"/>
              <a:t>fawn.ifas.ufl.edu</a:t>
            </a:r>
            <a:r>
              <a:rPr lang="en-US" sz="3200" dirty="0"/>
              <a:t>/tools/irrigation/vegetable/</a:t>
            </a:r>
          </a:p>
        </p:txBody>
      </p:sp>
    </p:spTree>
    <p:extLst>
      <p:ext uri="{BB962C8B-B14F-4D97-AF65-F5344CB8AC3E}">
        <p14:creationId xmlns:p14="http://schemas.microsoft.com/office/powerpoint/2010/main" val="154474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229600" cy="990600"/>
          </a:xfrm>
        </p:spPr>
        <p:txBody>
          <a:bodyPr/>
          <a:lstStyle/>
          <a:p>
            <a:r>
              <a:rPr lang="en-US" dirty="0" smtClean="0"/>
              <a:t>2. Soil type and characteristics</a:t>
            </a:r>
            <a:endParaRPr lang="en-US" dirty="0"/>
          </a:p>
        </p:txBody>
      </p:sp>
    </p:spTree>
    <p:extLst>
      <p:ext uri="{BB962C8B-B14F-4D97-AF65-F5344CB8AC3E}">
        <p14:creationId xmlns:p14="http://schemas.microsoft.com/office/powerpoint/2010/main" val="3035428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ChangeArrowheads="1"/>
          </p:cNvSpPr>
          <p:nvPr/>
        </p:nvSpPr>
        <p:spPr bwMode="auto">
          <a:xfrm>
            <a:off x="0" y="228600"/>
            <a:ext cx="8610600" cy="6858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Effect of soil texture and soil tension on soil water availability</a:t>
            </a:r>
          </a:p>
        </p:txBody>
      </p:sp>
      <p:sp>
        <p:nvSpPr>
          <p:cNvPr id="9" name="TextBox 8"/>
          <p:cNvSpPr txBox="1"/>
          <p:nvPr/>
        </p:nvSpPr>
        <p:spPr>
          <a:xfrm>
            <a:off x="5638800" y="5257800"/>
            <a:ext cx="2218459" cy="307777"/>
          </a:xfrm>
          <a:prstGeom prst="rect">
            <a:avLst/>
          </a:prstGeom>
          <a:noFill/>
        </p:spPr>
        <p:txBody>
          <a:bodyPr wrap="square" rtlCol="0">
            <a:spAutoFit/>
          </a:bodyPr>
          <a:lstStyle/>
          <a:p>
            <a:r>
              <a:rPr lang="en-US" sz="1400" dirty="0" smtClean="0">
                <a:latin typeface="Arial" pitchFamily="34" charset="0"/>
                <a:cs typeface="Arial" pitchFamily="34" charset="0"/>
              </a:rPr>
              <a:t>Kramer and Boyer (1995)</a:t>
            </a:r>
            <a:endParaRPr lang="en-US" sz="1400" dirty="0">
              <a:latin typeface="Arial" pitchFamily="34" charset="0"/>
              <a:cs typeface="Arial" pitchFamily="34" charset="0"/>
            </a:endParaRPr>
          </a:p>
        </p:txBody>
      </p:sp>
      <p:pic>
        <p:nvPicPr>
          <p:cNvPr id="10" name="Picture 3" descr="C:\DOCUME~1\JMSCHO~1\LOCALS~1\Temp\~AUT0055.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524000"/>
            <a:ext cx="3481141" cy="3628558"/>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02" y="1219200"/>
            <a:ext cx="547035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562600" y="3124200"/>
            <a:ext cx="18288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53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7" name="Rectangle 4"/>
          <p:cNvSpPr>
            <a:spLocks noChangeArrowheads="1"/>
          </p:cNvSpPr>
          <p:nvPr/>
        </p:nvSpPr>
        <p:spPr bwMode="auto">
          <a:xfrm>
            <a:off x="228600" y="225937"/>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3200" b="1" dirty="0">
                <a:solidFill>
                  <a:schemeClr val="tx2"/>
                </a:solidFill>
                <a:cs typeface="Arial" charset="0"/>
              </a:rPr>
              <a:t>Actual soil moisture on sandy soils</a:t>
            </a:r>
          </a:p>
        </p:txBody>
      </p:sp>
      <p:grpSp>
        <p:nvGrpSpPr>
          <p:cNvPr id="2" name="Group 148"/>
          <p:cNvGrpSpPr/>
          <p:nvPr/>
        </p:nvGrpSpPr>
        <p:grpSpPr>
          <a:xfrm>
            <a:off x="3733800" y="1676400"/>
            <a:ext cx="1754088" cy="1692349"/>
            <a:chOff x="5131981" y="619035"/>
            <a:chExt cx="1754088" cy="1692349"/>
          </a:xfrm>
          <a:solidFill>
            <a:schemeClr val="accent1"/>
          </a:solidFill>
        </p:grpSpPr>
        <p:sp>
          <p:nvSpPr>
            <p:cNvPr id="127" name="Freeform 126"/>
            <p:cNvSpPr/>
            <p:nvPr/>
          </p:nvSpPr>
          <p:spPr>
            <a:xfrm>
              <a:off x="5202865" y="659879"/>
              <a:ext cx="514234" cy="47643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Freeform 127"/>
            <p:cNvSpPr/>
            <p:nvPr/>
          </p:nvSpPr>
          <p:spPr>
            <a:xfrm>
              <a:off x="5739809" y="619035"/>
              <a:ext cx="411528" cy="429224"/>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Freeform 128"/>
            <p:cNvSpPr/>
            <p:nvPr/>
          </p:nvSpPr>
          <p:spPr>
            <a:xfrm>
              <a:off x="5397237" y="962066"/>
              <a:ext cx="489656" cy="310992"/>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Freeform 129"/>
            <p:cNvSpPr/>
            <p:nvPr/>
          </p:nvSpPr>
          <p:spPr>
            <a:xfrm>
              <a:off x="6055242" y="640301"/>
              <a:ext cx="470176" cy="361507"/>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Freeform 130"/>
            <p:cNvSpPr/>
            <p:nvPr/>
          </p:nvSpPr>
          <p:spPr>
            <a:xfrm>
              <a:off x="6035509" y="926001"/>
              <a:ext cx="343619" cy="377793"/>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Freeform 131"/>
            <p:cNvSpPr/>
            <p:nvPr/>
          </p:nvSpPr>
          <p:spPr>
            <a:xfrm>
              <a:off x="6418521" y="637140"/>
              <a:ext cx="372139" cy="55131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Freeform 132"/>
            <p:cNvSpPr/>
            <p:nvPr/>
          </p:nvSpPr>
          <p:spPr>
            <a:xfrm>
              <a:off x="6256952" y="1182561"/>
              <a:ext cx="551865" cy="202019"/>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Freeform 133"/>
            <p:cNvSpPr/>
            <p:nvPr/>
          </p:nvSpPr>
          <p:spPr>
            <a:xfrm>
              <a:off x="5824987" y="1125980"/>
              <a:ext cx="285190" cy="361393"/>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Freeform 134"/>
            <p:cNvSpPr/>
            <p:nvPr/>
          </p:nvSpPr>
          <p:spPr>
            <a:xfrm>
              <a:off x="5365754" y="1288887"/>
              <a:ext cx="459350" cy="357900"/>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6" name="Freeform 135"/>
            <p:cNvSpPr/>
            <p:nvPr/>
          </p:nvSpPr>
          <p:spPr>
            <a:xfrm>
              <a:off x="5131981" y="1093957"/>
              <a:ext cx="170121" cy="512183"/>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Freeform 136"/>
            <p:cNvSpPr/>
            <p:nvPr/>
          </p:nvSpPr>
          <p:spPr>
            <a:xfrm>
              <a:off x="5867400" y="1447800"/>
              <a:ext cx="467152" cy="236263"/>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Freeform 137"/>
            <p:cNvSpPr/>
            <p:nvPr/>
          </p:nvSpPr>
          <p:spPr>
            <a:xfrm>
              <a:off x="6365358" y="1425338"/>
              <a:ext cx="269358" cy="281416"/>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Freeform 138"/>
            <p:cNvSpPr/>
            <p:nvPr/>
          </p:nvSpPr>
          <p:spPr>
            <a:xfrm>
              <a:off x="6611151" y="1417334"/>
              <a:ext cx="274918" cy="380465"/>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Freeform 139"/>
            <p:cNvSpPr/>
            <p:nvPr/>
          </p:nvSpPr>
          <p:spPr>
            <a:xfrm>
              <a:off x="6253361" y="1754189"/>
              <a:ext cx="508946" cy="196158"/>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Freeform 140"/>
            <p:cNvSpPr/>
            <p:nvPr/>
          </p:nvSpPr>
          <p:spPr>
            <a:xfrm>
              <a:off x="5181600" y="1676976"/>
              <a:ext cx="301256" cy="293814"/>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Freeform 141"/>
            <p:cNvSpPr/>
            <p:nvPr/>
          </p:nvSpPr>
          <p:spPr>
            <a:xfrm>
              <a:off x="5525386" y="1590936"/>
              <a:ext cx="343786" cy="453437"/>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Freeform 142"/>
            <p:cNvSpPr/>
            <p:nvPr/>
          </p:nvSpPr>
          <p:spPr>
            <a:xfrm>
              <a:off x="5819007" y="1744042"/>
              <a:ext cx="379475" cy="270000"/>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Freeform 143"/>
            <p:cNvSpPr/>
            <p:nvPr/>
          </p:nvSpPr>
          <p:spPr>
            <a:xfrm>
              <a:off x="5178056" y="1974687"/>
              <a:ext cx="262269" cy="292818"/>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Freeform 144"/>
            <p:cNvSpPr/>
            <p:nvPr/>
          </p:nvSpPr>
          <p:spPr>
            <a:xfrm>
              <a:off x="5472224" y="1958738"/>
              <a:ext cx="236297" cy="326747"/>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Freeform 145"/>
            <p:cNvSpPr/>
            <p:nvPr/>
          </p:nvSpPr>
          <p:spPr>
            <a:xfrm>
              <a:off x="5759302" y="2049284"/>
              <a:ext cx="378244" cy="262100"/>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p:cNvSpPr/>
            <p:nvPr/>
          </p:nvSpPr>
          <p:spPr>
            <a:xfrm>
              <a:off x="6212249" y="1952650"/>
              <a:ext cx="259498" cy="328108"/>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solidFill>
              <a:srgbClr val="33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p:cNvSpPr/>
            <p:nvPr/>
          </p:nvSpPr>
          <p:spPr>
            <a:xfrm>
              <a:off x="6482316" y="1990636"/>
              <a:ext cx="368705" cy="274674"/>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solidFill>
              <a:srgbClr val="0066CC"/>
            </a:soli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5" name="Freeform 54"/>
          <p:cNvSpPr/>
          <p:nvPr/>
        </p:nvSpPr>
        <p:spPr>
          <a:xfrm>
            <a:off x="920750" y="4148138"/>
            <a:ext cx="2041525" cy="280987"/>
          </a:xfrm>
          <a:custGeom>
            <a:avLst/>
            <a:gdLst>
              <a:gd name="connsiteX0" fmla="*/ 3175 w 2041525"/>
              <a:gd name="connsiteY0" fmla="*/ 33056 h 280706"/>
              <a:gd name="connsiteX1" fmla="*/ 31750 w 2041525"/>
              <a:gd name="connsiteY1" fmla="*/ 23531 h 280706"/>
              <a:gd name="connsiteX2" fmla="*/ 498475 w 2041525"/>
              <a:gd name="connsiteY2" fmla="*/ 23531 h 280706"/>
              <a:gd name="connsiteX3" fmla="*/ 555625 w 2041525"/>
              <a:gd name="connsiteY3" fmla="*/ 33056 h 280706"/>
              <a:gd name="connsiteX4" fmla="*/ 622300 w 2041525"/>
              <a:gd name="connsiteY4" fmla="*/ 52106 h 280706"/>
              <a:gd name="connsiteX5" fmla="*/ 669925 w 2041525"/>
              <a:gd name="connsiteY5" fmla="*/ 61631 h 280706"/>
              <a:gd name="connsiteX6" fmla="*/ 727075 w 2041525"/>
              <a:gd name="connsiteY6" fmla="*/ 80681 h 280706"/>
              <a:gd name="connsiteX7" fmla="*/ 755650 w 2041525"/>
              <a:gd name="connsiteY7" fmla="*/ 99731 h 280706"/>
              <a:gd name="connsiteX8" fmla="*/ 803275 w 2041525"/>
              <a:gd name="connsiteY8" fmla="*/ 109256 h 280706"/>
              <a:gd name="connsiteX9" fmla="*/ 831850 w 2041525"/>
              <a:gd name="connsiteY9" fmla="*/ 118781 h 280706"/>
              <a:gd name="connsiteX10" fmla="*/ 1127125 w 2041525"/>
              <a:gd name="connsiteY10" fmla="*/ 109256 h 280706"/>
              <a:gd name="connsiteX11" fmla="*/ 1212850 w 2041525"/>
              <a:gd name="connsiteY11" fmla="*/ 90206 h 280706"/>
              <a:gd name="connsiteX12" fmla="*/ 1298575 w 2041525"/>
              <a:gd name="connsiteY12" fmla="*/ 80681 h 280706"/>
              <a:gd name="connsiteX13" fmla="*/ 1355725 w 2041525"/>
              <a:gd name="connsiteY13" fmla="*/ 71156 h 280706"/>
              <a:gd name="connsiteX14" fmla="*/ 1384300 w 2041525"/>
              <a:gd name="connsiteY14" fmla="*/ 61631 h 280706"/>
              <a:gd name="connsiteX15" fmla="*/ 2041525 w 2041525"/>
              <a:gd name="connsiteY15" fmla="*/ 61631 h 280706"/>
              <a:gd name="connsiteX16" fmla="*/ 2012950 w 2041525"/>
              <a:gd name="connsiteY16" fmla="*/ 137831 h 280706"/>
              <a:gd name="connsiteX17" fmla="*/ 1984375 w 2041525"/>
              <a:gd name="connsiteY17" fmla="*/ 156881 h 280706"/>
              <a:gd name="connsiteX18" fmla="*/ 1965325 w 2041525"/>
              <a:gd name="connsiteY18" fmla="*/ 185456 h 280706"/>
              <a:gd name="connsiteX19" fmla="*/ 1936750 w 2041525"/>
              <a:gd name="connsiteY19" fmla="*/ 280706 h 280706"/>
              <a:gd name="connsiteX20" fmla="*/ 88900 w 2041525"/>
              <a:gd name="connsiteY20" fmla="*/ 271181 h 280706"/>
              <a:gd name="connsiteX21" fmla="*/ 69850 w 2041525"/>
              <a:gd name="connsiteY21" fmla="*/ 242606 h 280706"/>
              <a:gd name="connsiteX22" fmla="*/ 60325 w 2041525"/>
              <a:gd name="connsiteY22" fmla="*/ 156881 h 280706"/>
              <a:gd name="connsiteX23" fmla="*/ 22225 w 2041525"/>
              <a:gd name="connsiteY23" fmla="*/ 71156 h 280706"/>
              <a:gd name="connsiteX24" fmla="*/ 12700 w 2041525"/>
              <a:gd name="connsiteY24" fmla="*/ 42581 h 280706"/>
              <a:gd name="connsiteX25" fmla="*/ 3175 w 2041525"/>
              <a:gd name="connsiteY25" fmla="*/ 33056 h 28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41525" h="280706">
                <a:moveTo>
                  <a:pt x="3175" y="33056"/>
                </a:moveTo>
                <a:cubicBezTo>
                  <a:pt x="6350" y="29881"/>
                  <a:pt x="21827" y="25058"/>
                  <a:pt x="31750" y="23531"/>
                </a:cubicBezTo>
                <a:cubicBezTo>
                  <a:pt x="184701" y="0"/>
                  <a:pt x="349563" y="19713"/>
                  <a:pt x="498475" y="23531"/>
                </a:cubicBezTo>
                <a:cubicBezTo>
                  <a:pt x="517525" y="26706"/>
                  <a:pt x="536687" y="29268"/>
                  <a:pt x="555625" y="33056"/>
                </a:cubicBezTo>
                <a:cubicBezTo>
                  <a:pt x="644708" y="50873"/>
                  <a:pt x="549674" y="33950"/>
                  <a:pt x="622300" y="52106"/>
                </a:cubicBezTo>
                <a:cubicBezTo>
                  <a:pt x="638006" y="56033"/>
                  <a:pt x="654306" y="57371"/>
                  <a:pt x="669925" y="61631"/>
                </a:cubicBezTo>
                <a:cubicBezTo>
                  <a:pt x="689298" y="66915"/>
                  <a:pt x="727075" y="80681"/>
                  <a:pt x="727075" y="80681"/>
                </a:cubicBezTo>
                <a:cubicBezTo>
                  <a:pt x="736600" y="87031"/>
                  <a:pt x="744931" y="95711"/>
                  <a:pt x="755650" y="99731"/>
                </a:cubicBezTo>
                <a:cubicBezTo>
                  <a:pt x="770809" y="105415"/>
                  <a:pt x="787569" y="105329"/>
                  <a:pt x="803275" y="109256"/>
                </a:cubicBezTo>
                <a:cubicBezTo>
                  <a:pt x="813015" y="111691"/>
                  <a:pt x="822325" y="115606"/>
                  <a:pt x="831850" y="118781"/>
                </a:cubicBezTo>
                <a:cubicBezTo>
                  <a:pt x="930275" y="115606"/>
                  <a:pt x="1028800" y="114718"/>
                  <a:pt x="1127125" y="109256"/>
                </a:cubicBezTo>
                <a:cubicBezTo>
                  <a:pt x="1163829" y="107217"/>
                  <a:pt x="1178254" y="95528"/>
                  <a:pt x="1212850" y="90206"/>
                </a:cubicBezTo>
                <a:cubicBezTo>
                  <a:pt x="1241267" y="85834"/>
                  <a:pt x="1270076" y="84481"/>
                  <a:pt x="1298575" y="80681"/>
                </a:cubicBezTo>
                <a:cubicBezTo>
                  <a:pt x="1317718" y="78129"/>
                  <a:pt x="1336675" y="74331"/>
                  <a:pt x="1355725" y="71156"/>
                </a:cubicBezTo>
                <a:cubicBezTo>
                  <a:pt x="1365250" y="67981"/>
                  <a:pt x="1374377" y="63158"/>
                  <a:pt x="1384300" y="61631"/>
                </a:cubicBezTo>
                <a:cubicBezTo>
                  <a:pt x="1577170" y="31959"/>
                  <a:pt x="1969053" y="60403"/>
                  <a:pt x="2041525" y="61631"/>
                </a:cubicBezTo>
                <a:cubicBezTo>
                  <a:pt x="2034710" y="95706"/>
                  <a:pt x="2037476" y="113305"/>
                  <a:pt x="2012950" y="137831"/>
                </a:cubicBezTo>
                <a:cubicBezTo>
                  <a:pt x="2004855" y="145926"/>
                  <a:pt x="1993900" y="150531"/>
                  <a:pt x="1984375" y="156881"/>
                </a:cubicBezTo>
                <a:cubicBezTo>
                  <a:pt x="1978025" y="166406"/>
                  <a:pt x="1969974" y="174995"/>
                  <a:pt x="1965325" y="185456"/>
                </a:cubicBezTo>
                <a:cubicBezTo>
                  <a:pt x="1952074" y="215271"/>
                  <a:pt x="1944666" y="249041"/>
                  <a:pt x="1936750" y="280706"/>
                </a:cubicBezTo>
                <a:lnTo>
                  <a:pt x="88900" y="271181"/>
                </a:lnTo>
                <a:cubicBezTo>
                  <a:pt x="77455" y="270947"/>
                  <a:pt x="72626" y="253712"/>
                  <a:pt x="69850" y="242606"/>
                </a:cubicBezTo>
                <a:cubicBezTo>
                  <a:pt x="62877" y="214714"/>
                  <a:pt x="65964" y="185074"/>
                  <a:pt x="60325" y="156881"/>
                </a:cubicBezTo>
                <a:cubicBezTo>
                  <a:pt x="43943" y="74969"/>
                  <a:pt x="48829" y="124364"/>
                  <a:pt x="22225" y="71156"/>
                </a:cubicBezTo>
                <a:cubicBezTo>
                  <a:pt x="17735" y="62176"/>
                  <a:pt x="17190" y="51561"/>
                  <a:pt x="12700" y="42581"/>
                </a:cubicBezTo>
                <a:cubicBezTo>
                  <a:pt x="7580" y="32342"/>
                  <a:pt x="0" y="36231"/>
                  <a:pt x="3175" y="330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a:off x="914400" y="1447800"/>
            <a:ext cx="1981200" cy="2178050"/>
          </a:xfrm>
          <a:custGeom>
            <a:avLst/>
            <a:gdLst>
              <a:gd name="connsiteX0" fmla="*/ 83289 w 1936897"/>
              <a:gd name="connsiteY0" fmla="*/ 1321981 h 2043222"/>
              <a:gd name="connsiteX1" fmla="*/ 83289 w 1936897"/>
              <a:gd name="connsiteY1" fmla="*/ 684027 h 2043222"/>
              <a:gd name="connsiteX2" fmla="*/ 83289 w 1936897"/>
              <a:gd name="connsiteY2" fmla="*/ 662762 h 2043222"/>
              <a:gd name="connsiteX3" fmla="*/ 125819 w 1936897"/>
              <a:gd name="connsiteY3" fmla="*/ 386316 h 2043222"/>
              <a:gd name="connsiteX4" fmla="*/ 136451 w 1936897"/>
              <a:gd name="connsiteY4" fmla="*/ 205562 h 2043222"/>
              <a:gd name="connsiteX5" fmla="*/ 83289 w 1936897"/>
              <a:gd name="connsiteY5" fmla="*/ 109869 h 2043222"/>
              <a:gd name="connsiteX6" fmla="*/ 264042 w 1936897"/>
              <a:gd name="connsiteY6" fmla="*/ 3544 h 2043222"/>
              <a:gd name="connsiteX7" fmla="*/ 838200 w 1936897"/>
              <a:gd name="connsiteY7" fmla="*/ 88604 h 2043222"/>
              <a:gd name="connsiteX8" fmla="*/ 1476154 w 1936897"/>
              <a:gd name="connsiteY8" fmla="*/ 24809 h 2043222"/>
              <a:gd name="connsiteX9" fmla="*/ 1625010 w 1936897"/>
              <a:gd name="connsiteY9" fmla="*/ 56706 h 2043222"/>
              <a:gd name="connsiteX10" fmla="*/ 1848293 w 1936897"/>
              <a:gd name="connsiteY10" fmla="*/ 205562 h 2043222"/>
              <a:gd name="connsiteX11" fmla="*/ 1922721 w 1936897"/>
              <a:gd name="connsiteY11" fmla="*/ 386316 h 2043222"/>
              <a:gd name="connsiteX12" fmla="*/ 1890823 w 1936897"/>
              <a:gd name="connsiteY12" fmla="*/ 726558 h 2043222"/>
              <a:gd name="connsiteX13" fmla="*/ 1880191 w 1936897"/>
              <a:gd name="connsiteY13" fmla="*/ 1279451 h 2043222"/>
              <a:gd name="connsiteX14" fmla="*/ 1912089 w 1936897"/>
              <a:gd name="connsiteY14" fmla="*/ 1513367 h 2043222"/>
              <a:gd name="connsiteX15" fmla="*/ 1880191 w 1936897"/>
              <a:gd name="connsiteY15" fmla="*/ 1757916 h 2043222"/>
              <a:gd name="connsiteX16" fmla="*/ 1869558 w 1936897"/>
              <a:gd name="connsiteY16" fmla="*/ 2013097 h 2043222"/>
              <a:gd name="connsiteX17" fmla="*/ 1476154 w 1936897"/>
              <a:gd name="connsiteY17" fmla="*/ 1938669 h 2043222"/>
              <a:gd name="connsiteX18" fmla="*/ 1157177 w 1936897"/>
              <a:gd name="connsiteY18" fmla="*/ 1938669 h 2043222"/>
              <a:gd name="connsiteX19" fmla="*/ 1029586 w 1936897"/>
              <a:gd name="connsiteY19" fmla="*/ 2013097 h 2043222"/>
              <a:gd name="connsiteX20" fmla="*/ 625549 w 1936897"/>
              <a:gd name="connsiteY20" fmla="*/ 1991832 h 2043222"/>
              <a:gd name="connsiteX21" fmla="*/ 285307 w 1936897"/>
              <a:gd name="connsiteY21" fmla="*/ 1949302 h 2043222"/>
              <a:gd name="connsiteX22" fmla="*/ 40758 w 1936897"/>
              <a:gd name="connsiteY22" fmla="*/ 1906772 h 2043222"/>
              <a:gd name="connsiteX23" fmla="*/ 40758 w 1936897"/>
              <a:gd name="connsiteY23" fmla="*/ 1662223 h 2043222"/>
              <a:gd name="connsiteX24" fmla="*/ 83289 w 1936897"/>
              <a:gd name="connsiteY24" fmla="*/ 1375144 h 2043222"/>
              <a:gd name="connsiteX25" fmla="*/ 83289 w 1936897"/>
              <a:gd name="connsiteY25" fmla="*/ 1321981 h 2043222"/>
              <a:gd name="connsiteX0" fmla="*/ 67340 w 1920948"/>
              <a:gd name="connsiteY0" fmla="*/ 1321981 h 2043222"/>
              <a:gd name="connsiteX1" fmla="*/ 67340 w 1920948"/>
              <a:gd name="connsiteY1" fmla="*/ 684027 h 2043222"/>
              <a:gd name="connsiteX2" fmla="*/ 67340 w 1920948"/>
              <a:gd name="connsiteY2" fmla="*/ 662762 h 2043222"/>
              <a:gd name="connsiteX3" fmla="*/ 109870 w 1920948"/>
              <a:gd name="connsiteY3" fmla="*/ 386316 h 2043222"/>
              <a:gd name="connsiteX4" fmla="*/ 120502 w 1920948"/>
              <a:gd name="connsiteY4" fmla="*/ 205562 h 2043222"/>
              <a:gd name="connsiteX5" fmla="*/ 67340 w 1920948"/>
              <a:gd name="connsiteY5" fmla="*/ 109869 h 2043222"/>
              <a:gd name="connsiteX6" fmla="*/ 248093 w 1920948"/>
              <a:gd name="connsiteY6" fmla="*/ 3544 h 2043222"/>
              <a:gd name="connsiteX7" fmla="*/ 822251 w 1920948"/>
              <a:gd name="connsiteY7" fmla="*/ 88604 h 2043222"/>
              <a:gd name="connsiteX8" fmla="*/ 1460205 w 1920948"/>
              <a:gd name="connsiteY8" fmla="*/ 24809 h 2043222"/>
              <a:gd name="connsiteX9" fmla="*/ 1609061 w 1920948"/>
              <a:gd name="connsiteY9" fmla="*/ 56706 h 2043222"/>
              <a:gd name="connsiteX10" fmla="*/ 1832344 w 1920948"/>
              <a:gd name="connsiteY10" fmla="*/ 205562 h 2043222"/>
              <a:gd name="connsiteX11" fmla="*/ 1906772 w 1920948"/>
              <a:gd name="connsiteY11" fmla="*/ 386316 h 2043222"/>
              <a:gd name="connsiteX12" fmla="*/ 1874874 w 1920948"/>
              <a:gd name="connsiteY12" fmla="*/ 726558 h 2043222"/>
              <a:gd name="connsiteX13" fmla="*/ 1864242 w 1920948"/>
              <a:gd name="connsiteY13" fmla="*/ 1279451 h 2043222"/>
              <a:gd name="connsiteX14" fmla="*/ 1896140 w 1920948"/>
              <a:gd name="connsiteY14" fmla="*/ 1513367 h 2043222"/>
              <a:gd name="connsiteX15" fmla="*/ 1864242 w 1920948"/>
              <a:gd name="connsiteY15" fmla="*/ 1757916 h 2043222"/>
              <a:gd name="connsiteX16" fmla="*/ 1853609 w 1920948"/>
              <a:gd name="connsiteY16" fmla="*/ 2013097 h 2043222"/>
              <a:gd name="connsiteX17" fmla="*/ 1460205 w 1920948"/>
              <a:gd name="connsiteY17" fmla="*/ 1938669 h 2043222"/>
              <a:gd name="connsiteX18" fmla="*/ 1141228 w 1920948"/>
              <a:gd name="connsiteY18" fmla="*/ 1938669 h 2043222"/>
              <a:gd name="connsiteX19" fmla="*/ 1013637 w 1920948"/>
              <a:gd name="connsiteY19" fmla="*/ 2013097 h 2043222"/>
              <a:gd name="connsiteX20" fmla="*/ 609600 w 1920948"/>
              <a:gd name="connsiteY20" fmla="*/ 1991832 h 2043222"/>
              <a:gd name="connsiteX21" fmla="*/ 269358 w 1920948"/>
              <a:gd name="connsiteY21" fmla="*/ 1949302 h 2043222"/>
              <a:gd name="connsiteX22" fmla="*/ 173665 w 1920948"/>
              <a:gd name="connsiteY22" fmla="*/ 2013097 h 2043222"/>
              <a:gd name="connsiteX23" fmla="*/ 24809 w 1920948"/>
              <a:gd name="connsiteY23" fmla="*/ 1906772 h 2043222"/>
              <a:gd name="connsiteX24" fmla="*/ 24809 w 1920948"/>
              <a:gd name="connsiteY24" fmla="*/ 1662223 h 2043222"/>
              <a:gd name="connsiteX25" fmla="*/ 67340 w 1920948"/>
              <a:gd name="connsiteY25" fmla="*/ 1375144 h 2043222"/>
              <a:gd name="connsiteX26" fmla="*/ 67340 w 1920948"/>
              <a:gd name="connsiteY26" fmla="*/ 1321981 h 2043222"/>
              <a:gd name="connsiteX0" fmla="*/ 67340 w 1920948"/>
              <a:gd name="connsiteY0" fmla="*/ 1321981 h 2043222"/>
              <a:gd name="connsiteX1" fmla="*/ 67340 w 1920948"/>
              <a:gd name="connsiteY1" fmla="*/ 684027 h 2043222"/>
              <a:gd name="connsiteX2" fmla="*/ 67340 w 1920948"/>
              <a:gd name="connsiteY2" fmla="*/ 662762 h 2043222"/>
              <a:gd name="connsiteX3" fmla="*/ 109870 w 1920948"/>
              <a:gd name="connsiteY3" fmla="*/ 386316 h 2043222"/>
              <a:gd name="connsiteX4" fmla="*/ 120502 w 1920948"/>
              <a:gd name="connsiteY4" fmla="*/ 205562 h 2043222"/>
              <a:gd name="connsiteX5" fmla="*/ 67340 w 1920948"/>
              <a:gd name="connsiteY5" fmla="*/ 109869 h 2043222"/>
              <a:gd name="connsiteX6" fmla="*/ 248093 w 1920948"/>
              <a:gd name="connsiteY6" fmla="*/ 3544 h 2043222"/>
              <a:gd name="connsiteX7" fmla="*/ 822251 w 1920948"/>
              <a:gd name="connsiteY7" fmla="*/ 88604 h 2043222"/>
              <a:gd name="connsiteX8" fmla="*/ 1460205 w 1920948"/>
              <a:gd name="connsiteY8" fmla="*/ 24809 h 2043222"/>
              <a:gd name="connsiteX9" fmla="*/ 1609061 w 1920948"/>
              <a:gd name="connsiteY9" fmla="*/ 56706 h 2043222"/>
              <a:gd name="connsiteX10" fmla="*/ 1832344 w 1920948"/>
              <a:gd name="connsiteY10" fmla="*/ 205562 h 2043222"/>
              <a:gd name="connsiteX11" fmla="*/ 1906772 w 1920948"/>
              <a:gd name="connsiteY11" fmla="*/ 386316 h 2043222"/>
              <a:gd name="connsiteX12" fmla="*/ 1874874 w 1920948"/>
              <a:gd name="connsiteY12" fmla="*/ 726558 h 2043222"/>
              <a:gd name="connsiteX13" fmla="*/ 1864242 w 1920948"/>
              <a:gd name="connsiteY13" fmla="*/ 1279451 h 2043222"/>
              <a:gd name="connsiteX14" fmla="*/ 1896140 w 1920948"/>
              <a:gd name="connsiteY14" fmla="*/ 1513367 h 2043222"/>
              <a:gd name="connsiteX15" fmla="*/ 1864242 w 1920948"/>
              <a:gd name="connsiteY15" fmla="*/ 1757916 h 2043222"/>
              <a:gd name="connsiteX16" fmla="*/ 1853609 w 1920948"/>
              <a:gd name="connsiteY16" fmla="*/ 2013097 h 2043222"/>
              <a:gd name="connsiteX17" fmla="*/ 1460205 w 1920948"/>
              <a:gd name="connsiteY17" fmla="*/ 1938669 h 2043222"/>
              <a:gd name="connsiteX18" fmla="*/ 1141228 w 1920948"/>
              <a:gd name="connsiteY18" fmla="*/ 1938669 h 2043222"/>
              <a:gd name="connsiteX19" fmla="*/ 1013637 w 1920948"/>
              <a:gd name="connsiteY19" fmla="*/ 2013097 h 2043222"/>
              <a:gd name="connsiteX20" fmla="*/ 609600 w 1920948"/>
              <a:gd name="connsiteY20" fmla="*/ 1991832 h 2043222"/>
              <a:gd name="connsiteX21" fmla="*/ 471376 w 1920948"/>
              <a:gd name="connsiteY21" fmla="*/ 1970567 h 2043222"/>
              <a:gd name="connsiteX22" fmla="*/ 269358 w 1920948"/>
              <a:gd name="connsiteY22" fmla="*/ 1949302 h 2043222"/>
              <a:gd name="connsiteX23" fmla="*/ 173665 w 1920948"/>
              <a:gd name="connsiteY23" fmla="*/ 2013097 h 2043222"/>
              <a:gd name="connsiteX24" fmla="*/ 24809 w 1920948"/>
              <a:gd name="connsiteY24" fmla="*/ 1906772 h 2043222"/>
              <a:gd name="connsiteX25" fmla="*/ 24809 w 1920948"/>
              <a:gd name="connsiteY25" fmla="*/ 1662223 h 2043222"/>
              <a:gd name="connsiteX26" fmla="*/ 67340 w 1920948"/>
              <a:gd name="connsiteY26" fmla="*/ 1375144 h 2043222"/>
              <a:gd name="connsiteX27" fmla="*/ 67340 w 1920948"/>
              <a:gd name="connsiteY27" fmla="*/ 1321981 h 2043222"/>
              <a:gd name="connsiteX0" fmla="*/ 67340 w 1920948"/>
              <a:gd name="connsiteY0" fmla="*/ 1321981 h 2105246"/>
              <a:gd name="connsiteX1" fmla="*/ 67340 w 1920948"/>
              <a:gd name="connsiteY1" fmla="*/ 684027 h 2105246"/>
              <a:gd name="connsiteX2" fmla="*/ 67340 w 1920948"/>
              <a:gd name="connsiteY2" fmla="*/ 662762 h 2105246"/>
              <a:gd name="connsiteX3" fmla="*/ 109870 w 1920948"/>
              <a:gd name="connsiteY3" fmla="*/ 386316 h 2105246"/>
              <a:gd name="connsiteX4" fmla="*/ 120502 w 1920948"/>
              <a:gd name="connsiteY4" fmla="*/ 205562 h 2105246"/>
              <a:gd name="connsiteX5" fmla="*/ 67340 w 1920948"/>
              <a:gd name="connsiteY5" fmla="*/ 109869 h 2105246"/>
              <a:gd name="connsiteX6" fmla="*/ 248093 w 1920948"/>
              <a:gd name="connsiteY6" fmla="*/ 3544 h 2105246"/>
              <a:gd name="connsiteX7" fmla="*/ 822251 w 1920948"/>
              <a:gd name="connsiteY7" fmla="*/ 88604 h 2105246"/>
              <a:gd name="connsiteX8" fmla="*/ 1460205 w 1920948"/>
              <a:gd name="connsiteY8" fmla="*/ 24809 h 2105246"/>
              <a:gd name="connsiteX9" fmla="*/ 1609061 w 1920948"/>
              <a:gd name="connsiteY9" fmla="*/ 56706 h 2105246"/>
              <a:gd name="connsiteX10" fmla="*/ 1832344 w 1920948"/>
              <a:gd name="connsiteY10" fmla="*/ 205562 h 2105246"/>
              <a:gd name="connsiteX11" fmla="*/ 1906772 w 1920948"/>
              <a:gd name="connsiteY11" fmla="*/ 386316 h 2105246"/>
              <a:gd name="connsiteX12" fmla="*/ 1874874 w 1920948"/>
              <a:gd name="connsiteY12" fmla="*/ 726558 h 2105246"/>
              <a:gd name="connsiteX13" fmla="*/ 1864242 w 1920948"/>
              <a:gd name="connsiteY13" fmla="*/ 1279451 h 2105246"/>
              <a:gd name="connsiteX14" fmla="*/ 1896140 w 1920948"/>
              <a:gd name="connsiteY14" fmla="*/ 1513367 h 2105246"/>
              <a:gd name="connsiteX15" fmla="*/ 1864242 w 1920948"/>
              <a:gd name="connsiteY15" fmla="*/ 1757916 h 2105246"/>
              <a:gd name="connsiteX16" fmla="*/ 1853609 w 1920948"/>
              <a:gd name="connsiteY16" fmla="*/ 2013097 h 2105246"/>
              <a:gd name="connsiteX17" fmla="*/ 1460205 w 1920948"/>
              <a:gd name="connsiteY17" fmla="*/ 1938669 h 2105246"/>
              <a:gd name="connsiteX18" fmla="*/ 1141228 w 1920948"/>
              <a:gd name="connsiteY18" fmla="*/ 1938669 h 2105246"/>
              <a:gd name="connsiteX19" fmla="*/ 1013637 w 1920948"/>
              <a:gd name="connsiteY19" fmla="*/ 2013097 h 2105246"/>
              <a:gd name="connsiteX20" fmla="*/ 609600 w 1920948"/>
              <a:gd name="connsiteY20" fmla="*/ 1991832 h 2105246"/>
              <a:gd name="connsiteX21" fmla="*/ 471376 w 1920948"/>
              <a:gd name="connsiteY21" fmla="*/ 1970567 h 2105246"/>
              <a:gd name="connsiteX22" fmla="*/ 269358 w 1920948"/>
              <a:gd name="connsiteY22" fmla="*/ 1949302 h 2105246"/>
              <a:gd name="connsiteX23" fmla="*/ 173665 w 1920948"/>
              <a:gd name="connsiteY23" fmla="*/ 2013097 h 2105246"/>
              <a:gd name="connsiteX24" fmla="*/ 24809 w 1920948"/>
              <a:gd name="connsiteY24" fmla="*/ 1906772 h 2105246"/>
              <a:gd name="connsiteX25" fmla="*/ 24809 w 1920948"/>
              <a:gd name="connsiteY25" fmla="*/ 1662223 h 2105246"/>
              <a:gd name="connsiteX26" fmla="*/ 67340 w 1920948"/>
              <a:gd name="connsiteY26" fmla="*/ 1375144 h 2105246"/>
              <a:gd name="connsiteX27" fmla="*/ 67340 w 1920948"/>
              <a:gd name="connsiteY27" fmla="*/ 1321981 h 2105246"/>
              <a:gd name="connsiteX0" fmla="*/ 67340 w 1920948"/>
              <a:gd name="connsiteY0" fmla="*/ 1321981 h 2105246"/>
              <a:gd name="connsiteX1" fmla="*/ 67340 w 1920948"/>
              <a:gd name="connsiteY1" fmla="*/ 684027 h 2105246"/>
              <a:gd name="connsiteX2" fmla="*/ 67340 w 1920948"/>
              <a:gd name="connsiteY2" fmla="*/ 662762 h 2105246"/>
              <a:gd name="connsiteX3" fmla="*/ 109870 w 1920948"/>
              <a:gd name="connsiteY3" fmla="*/ 386316 h 2105246"/>
              <a:gd name="connsiteX4" fmla="*/ 120502 w 1920948"/>
              <a:gd name="connsiteY4" fmla="*/ 205562 h 2105246"/>
              <a:gd name="connsiteX5" fmla="*/ 67340 w 1920948"/>
              <a:gd name="connsiteY5" fmla="*/ 109869 h 2105246"/>
              <a:gd name="connsiteX6" fmla="*/ 248093 w 1920948"/>
              <a:gd name="connsiteY6" fmla="*/ 3544 h 2105246"/>
              <a:gd name="connsiteX7" fmla="*/ 822251 w 1920948"/>
              <a:gd name="connsiteY7" fmla="*/ 88604 h 2105246"/>
              <a:gd name="connsiteX8" fmla="*/ 1460205 w 1920948"/>
              <a:gd name="connsiteY8" fmla="*/ 24809 h 2105246"/>
              <a:gd name="connsiteX9" fmla="*/ 1609061 w 1920948"/>
              <a:gd name="connsiteY9" fmla="*/ 56706 h 2105246"/>
              <a:gd name="connsiteX10" fmla="*/ 1832344 w 1920948"/>
              <a:gd name="connsiteY10" fmla="*/ 205562 h 2105246"/>
              <a:gd name="connsiteX11" fmla="*/ 1906772 w 1920948"/>
              <a:gd name="connsiteY11" fmla="*/ 386316 h 2105246"/>
              <a:gd name="connsiteX12" fmla="*/ 1874874 w 1920948"/>
              <a:gd name="connsiteY12" fmla="*/ 726558 h 2105246"/>
              <a:gd name="connsiteX13" fmla="*/ 1864242 w 1920948"/>
              <a:gd name="connsiteY13" fmla="*/ 1279451 h 2105246"/>
              <a:gd name="connsiteX14" fmla="*/ 1896140 w 1920948"/>
              <a:gd name="connsiteY14" fmla="*/ 1513367 h 2105246"/>
              <a:gd name="connsiteX15" fmla="*/ 1864242 w 1920948"/>
              <a:gd name="connsiteY15" fmla="*/ 1757916 h 2105246"/>
              <a:gd name="connsiteX16" fmla="*/ 1853609 w 1920948"/>
              <a:gd name="connsiteY16" fmla="*/ 2013097 h 2105246"/>
              <a:gd name="connsiteX17" fmla="*/ 1460205 w 1920948"/>
              <a:gd name="connsiteY17" fmla="*/ 1938669 h 2105246"/>
              <a:gd name="connsiteX18" fmla="*/ 1141228 w 1920948"/>
              <a:gd name="connsiteY18" fmla="*/ 1938669 h 2105246"/>
              <a:gd name="connsiteX19" fmla="*/ 1013637 w 1920948"/>
              <a:gd name="connsiteY19" fmla="*/ 2013097 h 2105246"/>
              <a:gd name="connsiteX20" fmla="*/ 779720 w 1920948"/>
              <a:gd name="connsiteY20" fmla="*/ 2013097 h 2105246"/>
              <a:gd name="connsiteX21" fmla="*/ 609600 w 1920948"/>
              <a:gd name="connsiteY21" fmla="*/ 1991832 h 2105246"/>
              <a:gd name="connsiteX22" fmla="*/ 471376 w 1920948"/>
              <a:gd name="connsiteY22" fmla="*/ 1970567 h 2105246"/>
              <a:gd name="connsiteX23" fmla="*/ 269358 w 1920948"/>
              <a:gd name="connsiteY23" fmla="*/ 1949302 h 2105246"/>
              <a:gd name="connsiteX24" fmla="*/ 173665 w 1920948"/>
              <a:gd name="connsiteY24" fmla="*/ 2013097 h 2105246"/>
              <a:gd name="connsiteX25" fmla="*/ 24809 w 1920948"/>
              <a:gd name="connsiteY25" fmla="*/ 1906772 h 2105246"/>
              <a:gd name="connsiteX26" fmla="*/ 24809 w 1920948"/>
              <a:gd name="connsiteY26" fmla="*/ 1662223 h 2105246"/>
              <a:gd name="connsiteX27" fmla="*/ 67340 w 1920948"/>
              <a:gd name="connsiteY27" fmla="*/ 1375144 h 2105246"/>
              <a:gd name="connsiteX28" fmla="*/ 67340 w 1920948"/>
              <a:gd name="connsiteY28" fmla="*/ 1321981 h 2105246"/>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141228 w 1920948"/>
              <a:gd name="connsiteY18" fmla="*/ 1938669 h 2177902"/>
              <a:gd name="connsiteX19" fmla="*/ 1013637 w 1920948"/>
              <a:gd name="connsiteY19" fmla="*/ 2165497 h 2177902"/>
              <a:gd name="connsiteX20" fmla="*/ 779720 w 1920948"/>
              <a:gd name="connsiteY20" fmla="*/ 2013097 h 2177902"/>
              <a:gd name="connsiteX21" fmla="*/ 609600 w 1920948"/>
              <a:gd name="connsiteY21" fmla="*/ 1991832 h 2177902"/>
              <a:gd name="connsiteX22" fmla="*/ 471376 w 1920948"/>
              <a:gd name="connsiteY22" fmla="*/ 1970567 h 2177902"/>
              <a:gd name="connsiteX23" fmla="*/ 269358 w 1920948"/>
              <a:gd name="connsiteY23" fmla="*/ 1949302 h 2177902"/>
              <a:gd name="connsiteX24" fmla="*/ 173665 w 1920948"/>
              <a:gd name="connsiteY24" fmla="*/ 2013097 h 2177902"/>
              <a:gd name="connsiteX25" fmla="*/ 24809 w 1920948"/>
              <a:gd name="connsiteY25" fmla="*/ 1906772 h 2177902"/>
              <a:gd name="connsiteX26" fmla="*/ 24809 w 1920948"/>
              <a:gd name="connsiteY26" fmla="*/ 1662223 h 2177902"/>
              <a:gd name="connsiteX27" fmla="*/ 67340 w 1920948"/>
              <a:gd name="connsiteY27" fmla="*/ 1375144 h 2177902"/>
              <a:gd name="connsiteX28" fmla="*/ 67340 w 1920948"/>
              <a:gd name="connsiteY28" fmla="*/ 1321981 h 2177902"/>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141228 w 1920948"/>
              <a:gd name="connsiteY18" fmla="*/ 1938669 h 2177902"/>
              <a:gd name="connsiteX19" fmla="*/ 1013637 w 1920948"/>
              <a:gd name="connsiteY19" fmla="*/ 2165497 h 2177902"/>
              <a:gd name="connsiteX20" fmla="*/ 779720 w 1920948"/>
              <a:gd name="connsiteY20" fmla="*/ 2013097 h 2177902"/>
              <a:gd name="connsiteX21" fmla="*/ 609600 w 1920948"/>
              <a:gd name="connsiteY21" fmla="*/ 1991832 h 2177902"/>
              <a:gd name="connsiteX22" fmla="*/ 471376 w 1920948"/>
              <a:gd name="connsiteY22" fmla="*/ 1970567 h 2177902"/>
              <a:gd name="connsiteX23" fmla="*/ 269358 w 1920948"/>
              <a:gd name="connsiteY23" fmla="*/ 1949302 h 2177902"/>
              <a:gd name="connsiteX24" fmla="*/ 173665 w 1920948"/>
              <a:gd name="connsiteY24" fmla="*/ 2013097 h 2177902"/>
              <a:gd name="connsiteX25" fmla="*/ 24809 w 1920948"/>
              <a:gd name="connsiteY25" fmla="*/ 1906772 h 2177902"/>
              <a:gd name="connsiteX26" fmla="*/ 24809 w 1920948"/>
              <a:gd name="connsiteY26" fmla="*/ 1662223 h 2177902"/>
              <a:gd name="connsiteX27" fmla="*/ 67340 w 1920948"/>
              <a:gd name="connsiteY27" fmla="*/ 1375144 h 2177902"/>
              <a:gd name="connsiteX28" fmla="*/ 67340 w 1920948"/>
              <a:gd name="connsiteY28" fmla="*/ 1321981 h 2177902"/>
              <a:gd name="connsiteX0" fmla="*/ 67340 w 1920948"/>
              <a:gd name="connsiteY0" fmla="*/ 1321981 h 2177902"/>
              <a:gd name="connsiteX1" fmla="*/ 67340 w 1920948"/>
              <a:gd name="connsiteY1" fmla="*/ 684027 h 2177902"/>
              <a:gd name="connsiteX2" fmla="*/ 67340 w 1920948"/>
              <a:gd name="connsiteY2" fmla="*/ 662762 h 2177902"/>
              <a:gd name="connsiteX3" fmla="*/ 109870 w 1920948"/>
              <a:gd name="connsiteY3" fmla="*/ 386316 h 2177902"/>
              <a:gd name="connsiteX4" fmla="*/ 120502 w 1920948"/>
              <a:gd name="connsiteY4" fmla="*/ 205562 h 2177902"/>
              <a:gd name="connsiteX5" fmla="*/ 67340 w 1920948"/>
              <a:gd name="connsiteY5" fmla="*/ 109869 h 2177902"/>
              <a:gd name="connsiteX6" fmla="*/ 248093 w 1920948"/>
              <a:gd name="connsiteY6" fmla="*/ 3544 h 2177902"/>
              <a:gd name="connsiteX7" fmla="*/ 822251 w 1920948"/>
              <a:gd name="connsiteY7" fmla="*/ 88604 h 2177902"/>
              <a:gd name="connsiteX8" fmla="*/ 1460205 w 1920948"/>
              <a:gd name="connsiteY8" fmla="*/ 24809 h 2177902"/>
              <a:gd name="connsiteX9" fmla="*/ 1609061 w 1920948"/>
              <a:gd name="connsiteY9" fmla="*/ 56706 h 2177902"/>
              <a:gd name="connsiteX10" fmla="*/ 1832344 w 1920948"/>
              <a:gd name="connsiteY10" fmla="*/ 205562 h 2177902"/>
              <a:gd name="connsiteX11" fmla="*/ 1906772 w 1920948"/>
              <a:gd name="connsiteY11" fmla="*/ 386316 h 2177902"/>
              <a:gd name="connsiteX12" fmla="*/ 1874874 w 1920948"/>
              <a:gd name="connsiteY12" fmla="*/ 726558 h 2177902"/>
              <a:gd name="connsiteX13" fmla="*/ 1864242 w 1920948"/>
              <a:gd name="connsiteY13" fmla="*/ 1279451 h 2177902"/>
              <a:gd name="connsiteX14" fmla="*/ 1896140 w 1920948"/>
              <a:gd name="connsiteY14" fmla="*/ 1513367 h 2177902"/>
              <a:gd name="connsiteX15" fmla="*/ 1864242 w 1920948"/>
              <a:gd name="connsiteY15" fmla="*/ 1757916 h 2177902"/>
              <a:gd name="connsiteX16" fmla="*/ 1853609 w 1920948"/>
              <a:gd name="connsiteY16" fmla="*/ 2013097 h 2177902"/>
              <a:gd name="connsiteX17" fmla="*/ 1460205 w 1920948"/>
              <a:gd name="connsiteY17" fmla="*/ 1938669 h 2177902"/>
              <a:gd name="connsiteX18" fmla="*/ 1417673 w 1920948"/>
              <a:gd name="connsiteY18" fmla="*/ 2091069 h 2177902"/>
              <a:gd name="connsiteX19" fmla="*/ 1141228 w 1920948"/>
              <a:gd name="connsiteY19" fmla="*/ 1938669 h 2177902"/>
              <a:gd name="connsiteX20" fmla="*/ 1013637 w 1920948"/>
              <a:gd name="connsiteY20" fmla="*/ 2165497 h 2177902"/>
              <a:gd name="connsiteX21" fmla="*/ 779720 w 1920948"/>
              <a:gd name="connsiteY21" fmla="*/ 2013097 h 2177902"/>
              <a:gd name="connsiteX22" fmla="*/ 609600 w 1920948"/>
              <a:gd name="connsiteY22" fmla="*/ 1991832 h 2177902"/>
              <a:gd name="connsiteX23" fmla="*/ 471376 w 1920948"/>
              <a:gd name="connsiteY23" fmla="*/ 1970567 h 2177902"/>
              <a:gd name="connsiteX24" fmla="*/ 269358 w 1920948"/>
              <a:gd name="connsiteY24" fmla="*/ 1949302 h 2177902"/>
              <a:gd name="connsiteX25" fmla="*/ 173665 w 1920948"/>
              <a:gd name="connsiteY25" fmla="*/ 2013097 h 2177902"/>
              <a:gd name="connsiteX26" fmla="*/ 24809 w 1920948"/>
              <a:gd name="connsiteY26" fmla="*/ 1906772 h 2177902"/>
              <a:gd name="connsiteX27" fmla="*/ 24809 w 1920948"/>
              <a:gd name="connsiteY27" fmla="*/ 1662223 h 2177902"/>
              <a:gd name="connsiteX28" fmla="*/ 67340 w 1920948"/>
              <a:gd name="connsiteY28" fmla="*/ 1375144 h 2177902"/>
              <a:gd name="connsiteX29" fmla="*/ 67340 w 1920948"/>
              <a:gd name="connsiteY29" fmla="*/ 1321981 h 2177902"/>
              <a:gd name="connsiteX0" fmla="*/ 67340 w 1913860"/>
              <a:gd name="connsiteY0" fmla="*/ 1321981 h 2177902"/>
              <a:gd name="connsiteX1" fmla="*/ 67340 w 1913860"/>
              <a:gd name="connsiteY1" fmla="*/ 684027 h 2177902"/>
              <a:gd name="connsiteX2" fmla="*/ 67340 w 1913860"/>
              <a:gd name="connsiteY2" fmla="*/ 662762 h 2177902"/>
              <a:gd name="connsiteX3" fmla="*/ 109870 w 1913860"/>
              <a:gd name="connsiteY3" fmla="*/ 386316 h 2177902"/>
              <a:gd name="connsiteX4" fmla="*/ 120502 w 1913860"/>
              <a:gd name="connsiteY4" fmla="*/ 205562 h 2177902"/>
              <a:gd name="connsiteX5" fmla="*/ 67340 w 1913860"/>
              <a:gd name="connsiteY5" fmla="*/ 109869 h 2177902"/>
              <a:gd name="connsiteX6" fmla="*/ 248093 w 1913860"/>
              <a:gd name="connsiteY6" fmla="*/ 3544 h 2177902"/>
              <a:gd name="connsiteX7" fmla="*/ 822251 w 1913860"/>
              <a:gd name="connsiteY7" fmla="*/ 88604 h 2177902"/>
              <a:gd name="connsiteX8" fmla="*/ 1460205 w 1913860"/>
              <a:gd name="connsiteY8" fmla="*/ 24809 h 2177902"/>
              <a:gd name="connsiteX9" fmla="*/ 1609061 w 1913860"/>
              <a:gd name="connsiteY9" fmla="*/ 56706 h 2177902"/>
              <a:gd name="connsiteX10" fmla="*/ 1832344 w 1913860"/>
              <a:gd name="connsiteY10" fmla="*/ 205562 h 2177902"/>
              <a:gd name="connsiteX11" fmla="*/ 1906772 w 1913860"/>
              <a:gd name="connsiteY11" fmla="*/ 386316 h 2177902"/>
              <a:gd name="connsiteX12" fmla="*/ 1874874 w 1913860"/>
              <a:gd name="connsiteY12" fmla="*/ 726558 h 2177902"/>
              <a:gd name="connsiteX13" fmla="*/ 1864242 w 1913860"/>
              <a:gd name="connsiteY13" fmla="*/ 1279451 h 2177902"/>
              <a:gd name="connsiteX14" fmla="*/ 1896140 w 1913860"/>
              <a:gd name="connsiteY14" fmla="*/ 1513367 h 2177902"/>
              <a:gd name="connsiteX15" fmla="*/ 1864242 w 1913860"/>
              <a:gd name="connsiteY15" fmla="*/ 1757916 h 2177902"/>
              <a:gd name="connsiteX16" fmla="*/ 1853609 w 1913860"/>
              <a:gd name="connsiteY16" fmla="*/ 2013097 h 2177902"/>
              <a:gd name="connsiteX17" fmla="*/ 1669312 w 1913860"/>
              <a:gd name="connsiteY17" fmla="*/ 2002465 h 2177902"/>
              <a:gd name="connsiteX18" fmla="*/ 1460205 w 1913860"/>
              <a:gd name="connsiteY18" fmla="*/ 1938669 h 2177902"/>
              <a:gd name="connsiteX19" fmla="*/ 1417673 w 1913860"/>
              <a:gd name="connsiteY19" fmla="*/ 2091069 h 2177902"/>
              <a:gd name="connsiteX20" fmla="*/ 1141228 w 1913860"/>
              <a:gd name="connsiteY20" fmla="*/ 1938669 h 2177902"/>
              <a:gd name="connsiteX21" fmla="*/ 1013637 w 1913860"/>
              <a:gd name="connsiteY21" fmla="*/ 2165497 h 2177902"/>
              <a:gd name="connsiteX22" fmla="*/ 779720 w 1913860"/>
              <a:gd name="connsiteY22" fmla="*/ 2013097 h 2177902"/>
              <a:gd name="connsiteX23" fmla="*/ 609600 w 1913860"/>
              <a:gd name="connsiteY23" fmla="*/ 1991832 h 2177902"/>
              <a:gd name="connsiteX24" fmla="*/ 471376 w 1913860"/>
              <a:gd name="connsiteY24" fmla="*/ 1970567 h 2177902"/>
              <a:gd name="connsiteX25" fmla="*/ 269358 w 1913860"/>
              <a:gd name="connsiteY25" fmla="*/ 1949302 h 2177902"/>
              <a:gd name="connsiteX26" fmla="*/ 173665 w 1913860"/>
              <a:gd name="connsiteY26" fmla="*/ 2013097 h 2177902"/>
              <a:gd name="connsiteX27" fmla="*/ 24809 w 1913860"/>
              <a:gd name="connsiteY27" fmla="*/ 1906772 h 2177902"/>
              <a:gd name="connsiteX28" fmla="*/ 24809 w 1913860"/>
              <a:gd name="connsiteY28" fmla="*/ 1662223 h 2177902"/>
              <a:gd name="connsiteX29" fmla="*/ 67340 w 1913860"/>
              <a:gd name="connsiteY29" fmla="*/ 1375144 h 2177902"/>
              <a:gd name="connsiteX30" fmla="*/ 67340 w 1913860"/>
              <a:gd name="connsiteY30" fmla="*/ 1321981 h 2177902"/>
              <a:gd name="connsiteX0" fmla="*/ 67340 w 1913860"/>
              <a:gd name="connsiteY0" fmla="*/ 1321981 h 2177902"/>
              <a:gd name="connsiteX1" fmla="*/ 67340 w 1913860"/>
              <a:gd name="connsiteY1" fmla="*/ 684027 h 2177902"/>
              <a:gd name="connsiteX2" fmla="*/ 67340 w 1913860"/>
              <a:gd name="connsiteY2" fmla="*/ 662762 h 2177902"/>
              <a:gd name="connsiteX3" fmla="*/ 109870 w 1913860"/>
              <a:gd name="connsiteY3" fmla="*/ 386316 h 2177902"/>
              <a:gd name="connsiteX4" fmla="*/ 120502 w 1913860"/>
              <a:gd name="connsiteY4" fmla="*/ 205562 h 2177902"/>
              <a:gd name="connsiteX5" fmla="*/ 67340 w 1913860"/>
              <a:gd name="connsiteY5" fmla="*/ 109869 h 2177902"/>
              <a:gd name="connsiteX6" fmla="*/ 248093 w 1913860"/>
              <a:gd name="connsiteY6" fmla="*/ 3544 h 2177902"/>
              <a:gd name="connsiteX7" fmla="*/ 822251 w 1913860"/>
              <a:gd name="connsiteY7" fmla="*/ 88604 h 2177902"/>
              <a:gd name="connsiteX8" fmla="*/ 1460205 w 1913860"/>
              <a:gd name="connsiteY8" fmla="*/ 24809 h 2177902"/>
              <a:gd name="connsiteX9" fmla="*/ 1609061 w 1913860"/>
              <a:gd name="connsiteY9" fmla="*/ 56706 h 2177902"/>
              <a:gd name="connsiteX10" fmla="*/ 1832344 w 1913860"/>
              <a:gd name="connsiteY10" fmla="*/ 205562 h 2177902"/>
              <a:gd name="connsiteX11" fmla="*/ 1906772 w 1913860"/>
              <a:gd name="connsiteY11" fmla="*/ 386316 h 2177902"/>
              <a:gd name="connsiteX12" fmla="*/ 1874874 w 1913860"/>
              <a:gd name="connsiteY12" fmla="*/ 726558 h 2177902"/>
              <a:gd name="connsiteX13" fmla="*/ 1864242 w 1913860"/>
              <a:gd name="connsiteY13" fmla="*/ 1279451 h 2177902"/>
              <a:gd name="connsiteX14" fmla="*/ 1896140 w 1913860"/>
              <a:gd name="connsiteY14" fmla="*/ 1513367 h 2177902"/>
              <a:gd name="connsiteX15" fmla="*/ 1864242 w 1913860"/>
              <a:gd name="connsiteY15" fmla="*/ 1757916 h 2177902"/>
              <a:gd name="connsiteX16" fmla="*/ 1853609 w 1913860"/>
              <a:gd name="connsiteY16" fmla="*/ 2013097 h 2177902"/>
              <a:gd name="connsiteX17" fmla="*/ 1669312 w 1913860"/>
              <a:gd name="connsiteY17" fmla="*/ 2002465 h 2177902"/>
              <a:gd name="connsiteX18" fmla="*/ 1460205 w 1913860"/>
              <a:gd name="connsiteY18" fmla="*/ 1938669 h 2177902"/>
              <a:gd name="connsiteX19" fmla="*/ 1417673 w 1913860"/>
              <a:gd name="connsiteY19" fmla="*/ 2091069 h 2177902"/>
              <a:gd name="connsiteX20" fmla="*/ 1286540 w 1913860"/>
              <a:gd name="connsiteY20" fmla="*/ 2013098 h 2177902"/>
              <a:gd name="connsiteX21" fmla="*/ 1141228 w 1913860"/>
              <a:gd name="connsiteY21" fmla="*/ 1938669 h 2177902"/>
              <a:gd name="connsiteX22" fmla="*/ 1013637 w 1913860"/>
              <a:gd name="connsiteY22" fmla="*/ 2165497 h 2177902"/>
              <a:gd name="connsiteX23" fmla="*/ 779720 w 1913860"/>
              <a:gd name="connsiteY23" fmla="*/ 2013097 h 2177902"/>
              <a:gd name="connsiteX24" fmla="*/ 609600 w 1913860"/>
              <a:gd name="connsiteY24" fmla="*/ 1991832 h 2177902"/>
              <a:gd name="connsiteX25" fmla="*/ 471376 w 1913860"/>
              <a:gd name="connsiteY25" fmla="*/ 1970567 h 2177902"/>
              <a:gd name="connsiteX26" fmla="*/ 269358 w 1913860"/>
              <a:gd name="connsiteY26" fmla="*/ 1949302 h 2177902"/>
              <a:gd name="connsiteX27" fmla="*/ 173665 w 1913860"/>
              <a:gd name="connsiteY27" fmla="*/ 2013097 h 2177902"/>
              <a:gd name="connsiteX28" fmla="*/ 24809 w 1913860"/>
              <a:gd name="connsiteY28" fmla="*/ 1906772 h 2177902"/>
              <a:gd name="connsiteX29" fmla="*/ 24809 w 1913860"/>
              <a:gd name="connsiteY29" fmla="*/ 1662223 h 2177902"/>
              <a:gd name="connsiteX30" fmla="*/ 67340 w 1913860"/>
              <a:gd name="connsiteY30" fmla="*/ 1375144 h 2177902"/>
              <a:gd name="connsiteX31" fmla="*/ 67340 w 1913860"/>
              <a:gd name="connsiteY31" fmla="*/ 1321981 h 217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13860" h="2177902">
                <a:moveTo>
                  <a:pt x="67340" y="1321981"/>
                </a:moveTo>
                <a:lnTo>
                  <a:pt x="67340" y="684027"/>
                </a:lnTo>
                <a:cubicBezTo>
                  <a:pt x="67340" y="574157"/>
                  <a:pt x="60252" y="712381"/>
                  <a:pt x="67340" y="662762"/>
                </a:cubicBezTo>
                <a:cubicBezTo>
                  <a:pt x="74428" y="613144"/>
                  <a:pt x="101010" y="462516"/>
                  <a:pt x="109870" y="386316"/>
                </a:cubicBezTo>
                <a:cubicBezTo>
                  <a:pt x="118730" y="310116"/>
                  <a:pt x="127590" y="251636"/>
                  <a:pt x="120502" y="205562"/>
                </a:cubicBezTo>
                <a:cubicBezTo>
                  <a:pt x="113414" y="159488"/>
                  <a:pt x="46075" y="143539"/>
                  <a:pt x="67340" y="109869"/>
                </a:cubicBezTo>
                <a:cubicBezTo>
                  <a:pt x="88605" y="76199"/>
                  <a:pt x="122275" y="7088"/>
                  <a:pt x="248093" y="3544"/>
                </a:cubicBezTo>
                <a:cubicBezTo>
                  <a:pt x="373911" y="0"/>
                  <a:pt x="620232" y="85060"/>
                  <a:pt x="822251" y="88604"/>
                </a:cubicBezTo>
                <a:cubicBezTo>
                  <a:pt x="1024270" y="92148"/>
                  <a:pt x="1329070" y="30125"/>
                  <a:pt x="1460205" y="24809"/>
                </a:cubicBezTo>
                <a:cubicBezTo>
                  <a:pt x="1591340" y="19493"/>
                  <a:pt x="1547038" y="26581"/>
                  <a:pt x="1609061" y="56706"/>
                </a:cubicBezTo>
                <a:cubicBezTo>
                  <a:pt x="1671084" y="86831"/>
                  <a:pt x="1782726" y="150627"/>
                  <a:pt x="1832344" y="205562"/>
                </a:cubicBezTo>
                <a:cubicBezTo>
                  <a:pt x="1881962" y="260497"/>
                  <a:pt x="1899684" y="299483"/>
                  <a:pt x="1906772" y="386316"/>
                </a:cubicBezTo>
                <a:cubicBezTo>
                  <a:pt x="1913860" y="473149"/>
                  <a:pt x="1881962" y="577702"/>
                  <a:pt x="1874874" y="726558"/>
                </a:cubicBezTo>
                <a:cubicBezTo>
                  <a:pt x="1867786" y="875414"/>
                  <a:pt x="1860698" y="1148316"/>
                  <a:pt x="1864242" y="1279451"/>
                </a:cubicBezTo>
                <a:cubicBezTo>
                  <a:pt x="1867786" y="1410586"/>
                  <a:pt x="1896140" y="1433623"/>
                  <a:pt x="1896140" y="1513367"/>
                </a:cubicBezTo>
                <a:cubicBezTo>
                  <a:pt x="1896140" y="1593111"/>
                  <a:pt x="1871331" y="1674628"/>
                  <a:pt x="1864242" y="1757916"/>
                </a:cubicBezTo>
                <a:cubicBezTo>
                  <a:pt x="1857154" y="1841204"/>
                  <a:pt x="1886097" y="1972339"/>
                  <a:pt x="1853609" y="2013097"/>
                </a:cubicBezTo>
                <a:cubicBezTo>
                  <a:pt x="1821121" y="2053855"/>
                  <a:pt x="1734879" y="2014870"/>
                  <a:pt x="1669312" y="2002465"/>
                </a:cubicBezTo>
                <a:cubicBezTo>
                  <a:pt x="1603745" y="1990060"/>
                  <a:pt x="1502145" y="1923902"/>
                  <a:pt x="1460205" y="1938669"/>
                </a:cubicBezTo>
                <a:cubicBezTo>
                  <a:pt x="1418265" y="1953436"/>
                  <a:pt x="1446617" y="2078664"/>
                  <a:pt x="1417673" y="2091069"/>
                </a:cubicBezTo>
                <a:cubicBezTo>
                  <a:pt x="1388729" y="2103474"/>
                  <a:pt x="1332614" y="2038498"/>
                  <a:pt x="1286540" y="2013098"/>
                </a:cubicBezTo>
                <a:cubicBezTo>
                  <a:pt x="1240466" y="1987698"/>
                  <a:pt x="1186712" y="1913269"/>
                  <a:pt x="1141228" y="1938669"/>
                </a:cubicBezTo>
                <a:cubicBezTo>
                  <a:pt x="1095744" y="1964069"/>
                  <a:pt x="1073888" y="2153092"/>
                  <a:pt x="1013637" y="2165497"/>
                </a:cubicBezTo>
                <a:cubicBezTo>
                  <a:pt x="953386" y="2177902"/>
                  <a:pt x="847060" y="2042041"/>
                  <a:pt x="779720" y="2013097"/>
                </a:cubicBezTo>
                <a:cubicBezTo>
                  <a:pt x="712381" y="1984153"/>
                  <a:pt x="660991" y="1998920"/>
                  <a:pt x="609600" y="1991832"/>
                </a:cubicBezTo>
                <a:cubicBezTo>
                  <a:pt x="558209" y="1984744"/>
                  <a:pt x="513906" y="2105246"/>
                  <a:pt x="471376" y="1970567"/>
                </a:cubicBezTo>
                <a:cubicBezTo>
                  <a:pt x="414669" y="1963479"/>
                  <a:pt x="318977" y="1942214"/>
                  <a:pt x="269358" y="1949302"/>
                </a:cubicBezTo>
                <a:cubicBezTo>
                  <a:pt x="219740" y="1956390"/>
                  <a:pt x="214423" y="2020185"/>
                  <a:pt x="173665" y="2013097"/>
                </a:cubicBezTo>
                <a:cubicBezTo>
                  <a:pt x="132907" y="2006009"/>
                  <a:pt x="49618" y="1965251"/>
                  <a:pt x="24809" y="1906772"/>
                </a:cubicBezTo>
                <a:cubicBezTo>
                  <a:pt x="0" y="1848293"/>
                  <a:pt x="17721" y="1750828"/>
                  <a:pt x="24809" y="1662223"/>
                </a:cubicBezTo>
                <a:cubicBezTo>
                  <a:pt x="31898" y="1573618"/>
                  <a:pt x="60252" y="1437167"/>
                  <a:pt x="67340" y="1375144"/>
                </a:cubicBezTo>
                <a:cubicBezTo>
                  <a:pt x="74429" y="1313121"/>
                  <a:pt x="67340" y="1437167"/>
                  <a:pt x="67340" y="132198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1123950" y="1673225"/>
            <a:ext cx="514350" cy="47625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1660525" y="1631950"/>
            <a:ext cx="411163" cy="428625"/>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p:nvPr/>
        </p:nvSpPr>
        <p:spPr>
          <a:xfrm>
            <a:off x="1317625" y="1974850"/>
            <a:ext cx="490538" cy="311150"/>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976438" y="1652588"/>
            <a:ext cx="469900" cy="361950"/>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1955800" y="1938338"/>
            <a:ext cx="344488" cy="377825"/>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2338388" y="1649413"/>
            <a:ext cx="373062" cy="55245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2178050" y="2195513"/>
            <a:ext cx="550863" cy="201612"/>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a:xfrm>
            <a:off x="1746250" y="2138363"/>
            <a:ext cx="284163" cy="361950"/>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1285875" y="2301875"/>
            <a:ext cx="460375" cy="357188"/>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1052513" y="2106613"/>
            <a:ext cx="169862" cy="512762"/>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1787525" y="2460625"/>
            <a:ext cx="468313" cy="236538"/>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a:off x="2286000" y="2438400"/>
            <a:ext cx="269875" cy="280988"/>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2532063" y="2430463"/>
            <a:ext cx="274637" cy="381000"/>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p:nvPr/>
        </p:nvSpPr>
        <p:spPr>
          <a:xfrm>
            <a:off x="2173288" y="2767013"/>
            <a:ext cx="509587" cy="196850"/>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1101725" y="2690813"/>
            <a:ext cx="301625" cy="293687"/>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p:nvPr/>
        </p:nvSpPr>
        <p:spPr>
          <a:xfrm>
            <a:off x="1446213" y="2603500"/>
            <a:ext cx="342900" cy="454025"/>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p:cNvSpPr/>
          <p:nvPr/>
        </p:nvSpPr>
        <p:spPr>
          <a:xfrm>
            <a:off x="1739900" y="2757488"/>
            <a:ext cx="379413" cy="269875"/>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1098550" y="2987675"/>
            <a:ext cx="261938" cy="292100"/>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p:cNvSpPr/>
          <p:nvPr/>
        </p:nvSpPr>
        <p:spPr>
          <a:xfrm>
            <a:off x="1392238" y="2971800"/>
            <a:ext cx="236537" cy="327025"/>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a:off x="1679575" y="3062288"/>
            <a:ext cx="377825" cy="261937"/>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a:off x="2133600" y="2965450"/>
            <a:ext cx="258763" cy="328613"/>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a:off x="2403475" y="3003550"/>
            <a:ext cx="368300" cy="274638"/>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Freeform 33"/>
          <p:cNvSpPr/>
          <p:nvPr/>
        </p:nvSpPr>
        <p:spPr>
          <a:xfrm>
            <a:off x="1066800" y="3810000"/>
            <a:ext cx="152400" cy="22225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Freeform 34"/>
          <p:cNvSpPr/>
          <p:nvPr/>
        </p:nvSpPr>
        <p:spPr>
          <a:xfrm>
            <a:off x="1371600" y="3581400"/>
            <a:ext cx="149225" cy="255588"/>
          </a:xfrm>
          <a:custGeom>
            <a:avLst/>
            <a:gdLst>
              <a:gd name="connsiteX0" fmla="*/ 95693 w 148856"/>
              <a:gd name="connsiteY0" fmla="*/ 17721 h 256220"/>
              <a:gd name="connsiteX1" fmla="*/ 42530 w 148856"/>
              <a:gd name="connsiteY1" fmla="*/ 70884 h 256220"/>
              <a:gd name="connsiteX2" fmla="*/ 10632 w 148856"/>
              <a:gd name="connsiteY2" fmla="*/ 92149 h 256220"/>
              <a:gd name="connsiteX3" fmla="*/ 0 w 148856"/>
              <a:gd name="connsiteY3" fmla="*/ 124046 h 256220"/>
              <a:gd name="connsiteX4" fmla="*/ 148856 w 148856"/>
              <a:gd name="connsiteY4" fmla="*/ 198474 h 256220"/>
              <a:gd name="connsiteX5" fmla="*/ 127591 w 148856"/>
              <a:gd name="connsiteY5" fmla="*/ 60251 h 256220"/>
              <a:gd name="connsiteX6" fmla="*/ 106325 w 148856"/>
              <a:gd name="connsiteY6" fmla="*/ 38986 h 256220"/>
              <a:gd name="connsiteX7" fmla="*/ 95693 w 148856"/>
              <a:gd name="connsiteY7" fmla="*/ 17721 h 25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56" h="256220">
                <a:moveTo>
                  <a:pt x="95693" y="17721"/>
                </a:moveTo>
                <a:cubicBezTo>
                  <a:pt x="85061" y="23037"/>
                  <a:pt x="113414" y="0"/>
                  <a:pt x="42530" y="70884"/>
                </a:cubicBezTo>
                <a:cubicBezTo>
                  <a:pt x="33494" y="79920"/>
                  <a:pt x="21265" y="85061"/>
                  <a:pt x="10632" y="92149"/>
                </a:cubicBezTo>
                <a:cubicBezTo>
                  <a:pt x="7088" y="102781"/>
                  <a:pt x="0" y="112839"/>
                  <a:pt x="0" y="124046"/>
                </a:cubicBezTo>
                <a:cubicBezTo>
                  <a:pt x="0" y="256220"/>
                  <a:pt x="8605" y="209263"/>
                  <a:pt x="148856" y="198474"/>
                </a:cubicBezTo>
                <a:cubicBezTo>
                  <a:pt x="148243" y="192346"/>
                  <a:pt x="145982" y="90902"/>
                  <a:pt x="127591" y="60251"/>
                </a:cubicBezTo>
                <a:cubicBezTo>
                  <a:pt x="122433" y="51655"/>
                  <a:pt x="112587" y="46814"/>
                  <a:pt x="106325" y="38986"/>
                </a:cubicBezTo>
                <a:cubicBezTo>
                  <a:pt x="83094" y="9948"/>
                  <a:pt x="106326" y="12405"/>
                  <a:pt x="95693"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p:cNvSpPr/>
          <p:nvPr/>
        </p:nvSpPr>
        <p:spPr>
          <a:xfrm>
            <a:off x="1905000" y="3657600"/>
            <a:ext cx="152400" cy="196850"/>
          </a:xfrm>
          <a:custGeom>
            <a:avLst/>
            <a:gdLst>
              <a:gd name="connsiteX0" fmla="*/ 103212 w 188273"/>
              <a:gd name="connsiteY0" fmla="*/ 17721 h 425594"/>
              <a:gd name="connsiteX1" fmla="*/ 71315 w 188273"/>
              <a:gd name="connsiteY1" fmla="*/ 49619 h 425594"/>
              <a:gd name="connsiteX2" fmla="*/ 60682 w 188273"/>
              <a:gd name="connsiteY2" fmla="*/ 81516 h 425594"/>
              <a:gd name="connsiteX3" fmla="*/ 39417 w 188273"/>
              <a:gd name="connsiteY3" fmla="*/ 113414 h 425594"/>
              <a:gd name="connsiteX4" fmla="*/ 28785 w 188273"/>
              <a:gd name="connsiteY4" fmla="*/ 389861 h 425594"/>
              <a:gd name="connsiteX5" fmla="*/ 50050 w 188273"/>
              <a:gd name="connsiteY5" fmla="*/ 421758 h 425594"/>
              <a:gd name="connsiteX6" fmla="*/ 177640 w 188273"/>
              <a:gd name="connsiteY6" fmla="*/ 389861 h 425594"/>
              <a:gd name="connsiteX7" fmla="*/ 188273 w 188273"/>
              <a:gd name="connsiteY7" fmla="*/ 357963 h 425594"/>
              <a:gd name="connsiteX8" fmla="*/ 167008 w 188273"/>
              <a:gd name="connsiteY8" fmla="*/ 251637 h 425594"/>
              <a:gd name="connsiteX9" fmla="*/ 113845 w 188273"/>
              <a:gd name="connsiteY9" fmla="*/ 155944 h 425594"/>
              <a:gd name="connsiteX10" fmla="*/ 103212 w 188273"/>
              <a:gd name="connsiteY10" fmla="*/ 17721 h 42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273" h="425594">
                <a:moveTo>
                  <a:pt x="103212" y="17721"/>
                </a:moveTo>
                <a:cubicBezTo>
                  <a:pt x="96124" y="0"/>
                  <a:pt x="79656" y="37108"/>
                  <a:pt x="71315" y="49619"/>
                </a:cubicBezTo>
                <a:cubicBezTo>
                  <a:pt x="65098" y="58944"/>
                  <a:pt x="65694" y="71492"/>
                  <a:pt x="60682" y="81516"/>
                </a:cubicBezTo>
                <a:cubicBezTo>
                  <a:pt x="54967" y="92946"/>
                  <a:pt x="46505" y="102781"/>
                  <a:pt x="39417" y="113414"/>
                </a:cubicBezTo>
                <a:cubicBezTo>
                  <a:pt x="0" y="231665"/>
                  <a:pt x="3445" y="195586"/>
                  <a:pt x="28785" y="389861"/>
                </a:cubicBezTo>
                <a:cubicBezTo>
                  <a:pt x="30438" y="402532"/>
                  <a:pt x="42962" y="411126"/>
                  <a:pt x="50050" y="421758"/>
                </a:cubicBezTo>
                <a:cubicBezTo>
                  <a:pt x="83060" y="418090"/>
                  <a:pt x="149054" y="425594"/>
                  <a:pt x="177640" y="389861"/>
                </a:cubicBezTo>
                <a:cubicBezTo>
                  <a:pt x="184641" y="381109"/>
                  <a:pt x="184729" y="368596"/>
                  <a:pt x="188273" y="357963"/>
                </a:cubicBezTo>
                <a:cubicBezTo>
                  <a:pt x="185632" y="339479"/>
                  <a:pt x="181281" y="277330"/>
                  <a:pt x="167008" y="251637"/>
                </a:cubicBezTo>
                <a:cubicBezTo>
                  <a:pt x="106072" y="141951"/>
                  <a:pt x="137906" y="228123"/>
                  <a:pt x="113845" y="155944"/>
                </a:cubicBezTo>
                <a:cubicBezTo>
                  <a:pt x="100864" y="39116"/>
                  <a:pt x="110300" y="35442"/>
                  <a:pt x="103212"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Freeform 38"/>
          <p:cNvSpPr/>
          <p:nvPr/>
        </p:nvSpPr>
        <p:spPr>
          <a:xfrm>
            <a:off x="1676400" y="3810000"/>
            <a:ext cx="152400" cy="273050"/>
          </a:xfrm>
          <a:custGeom>
            <a:avLst/>
            <a:gdLst>
              <a:gd name="connsiteX0" fmla="*/ 103212 w 188273"/>
              <a:gd name="connsiteY0" fmla="*/ 17721 h 425594"/>
              <a:gd name="connsiteX1" fmla="*/ 71315 w 188273"/>
              <a:gd name="connsiteY1" fmla="*/ 49619 h 425594"/>
              <a:gd name="connsiteX2" fmla="*/ 60682 w 188273"/>
              <a:gd name="connsiteY2" fmla="*/ 81516 h 425594"/>
              <a:gd name="connsiteX3" fmla="*/ 39417 w 188273"/>
              <a:gd name="connsiteY3" fmla="*/ 113414 h 425594"/>
              <a:gd name="connsiteX4" fmla="*/ 28785 w 188273"/>
              <a:gd name="connsiteY4" fmla="*/ 389861 h 425594"/>
              <a:gd name="connsiteX5" fmla="*/ 50050 w 188273"/>
              <a:gd name="connsiteY5" fmla="*/ 421758 h 425594"/>
              <a:gd name="connsiteX6" fmla="*/ 177640 w 188273"/>
              <a:gd name="connsiteY6" fmla="*/ 389861 h 425594"/>
              <a:gd name="connsiteX7" fmla="*/ 188273 w 188273"/>
              <a:gd name="connsiteY7" fmla="*/ 357963 h 425594"/>
              <a:gd name="connsiteX8" fmla="*/ 167008 w 188273"/>
              <a:gd name="connsiteY8" fmla="*/ 251637 h 425594"/>
              <a:gd name="connsiteX9" fmla="*/ 113845 w 188273"/>
              <a:gd name="connsiteY9" fmla="*/ 155944 h 425594"/>
              <a:gd name="connsiteX10" fmla="*/ 103212 w 188273"/>
              <a:gd name="connsiteY10" fmla="*/ 17721 h 42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273" h="425594">
                <a:moveTo>
                  <a:pt x="103212" y="17721"/>
                </a:moveTo>
                <a:cubicBezTo>
                  <a:pt x="96124" y="0"/>
                  <a:pt x="79656" y="37108"/>
                  <a:pt x="71315" y="49619"/>
                </a:cubicBezTo>
                <a:cubicBezTo>
                  <a:pt x="65098" y="58944"/>
                  <a:pt x="65694" y="71492"/>
                  <a:pt x="60682" y="81516"/>
                </a:cubicBezTo>
                <a:cubicBezTo>
                  <a:pt x="54967" y="92946"/>
                  <a:pt x="46505" y="102781"/>
                  <a:pt x="39417" y="113414"/>
                </a:cubicBezTo>
                <a:cubicBezTo>
                  <a:pt x="0" y="231665"/>
                  <a:pt x="3445" y="195586"/>
                  <a:pt x="28785" y="389861"/>
                </a:cubicBezTo>
                <a:cubicBezTo>
                  <a:pt x="30438" y="402532"/>
                  <a:pt x="42962" y="411126"/>
                  <a:pt x="50050" y="421758"/>
                </a:cubicBezTo>
                <a:cubicBezTo>
                  <a:pt x="83060" y="418090"/>
                  <a:pt x="149054" y="425594"/>
                  <a:pt x="177640" y="389861"/>
                </a:cubicBezTo>
                <a:cubicBezTo>
                  <a:pt x="184641" y="381109"/>
                  <a:pt x="184729" y="368596"/>
                  <a:pt x="188273" y="357963"/>
                </a:cubicBezTo>
                <a:cubicBezTo>
                  <a:pt x="185632" y="339479"/>
                  <a:pt x="181281" y="277330"/>
                  <a:pt x="167008" y="251637"/>
                </a:cubicBezTo>
                <a:cubicBezTo>
                  <a:pt x="106072" y="141951"/>
                  <a:pt x="137906" y="228123"/>
                  <a:pt x="113845" y="155944"/>
                </a:cubicBezTo>
                <a:cubicBezTo>
                  <a:pt x="100864" y="39116"/>
                  <a:pt x="110300" y="35442"/>
                  <a:pt x="103212" y="1772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p:cNvSpPr/>
          <p:nvPr/>
        </p:nvSpPr>
        <p:spPr>
          <a:xfrm>
            <a:off x="2286000" y="3581400"/>
            <a:ext cx="152400" cy="22225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p:cNvSpPr/>
          <p:nvPr/>
        </p:nvSpPr>
        <p:spPr>
          <a:xfrm rot="7683487" flipH="1">
            <a:off x="2573338" y="3968750"/>
            <a:ext cx="244475" cy="73025"/>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41"/>
          <p:cNvSpPr/>
          <p:nvPr/>
        </p:nvSpPr>
        <p:spPr>
          <a:xfrm>
            <a:off x="2743200" y="3581400"/>
            <a:ext cx="76200" cy="222250"/>
          </a:xfrm>
          <a:custGeom>
            <a:avLst/>
            <a:gdLst>
              <a:gd name="connsiteX0" fmla="*/ 122742 w 175905"/>
              <a:gd name="connsiteY0" fmla="*/ 10633 h 374790"/>
              <a:gd name="connsiteX1" fmla="*/ 58947 w 175905"/>
              <a:gd name="connsiteY1" fmla="*/ 116959 h 374790"/>
              <a:gd name="connsiteX2" fmla="*/ 37681 w 175905"/>
              <a:gd name="connsiteY2" fmla="*/ 138224 h 374790"/>
              <a:gd name="connsiteX3" fmla="*/ 16416 w 175905"/>
              <a:gd name="connsiteY3" fmla="*/ 170122 h 374790"/>
              <a:gd name="connsiteX4" fmla="*/ 48314 w 175905"/>
              <a:gd name="connsiteY4" fmla="*/ 361508 h 374790"/>
              <a:gd name="connsiteX5" fmla="*/ 80212 w 175905"/>
              <a:gd name="connsiteY5" fmla="*/ 372140 h 374790"/>
              <a:gd name="connsiteX6" fmla="*/ 154640 w 175905"/>
              <a:gd name="connsiteY6" fmla="*/ 361508 h 374790"/>
              <a:gd name="connsiteX7" fmla="*/ 165272 w 175905"/>
              <a:gd name="connsiteY7" fmla="*/ 318977 h 374790"/>
              <a:gd name="connsiteX8" fmla="*/ 175905 w 175905"/>
              <a:gd name="connsiteY8" fmla="*/ 287080 h 374790"/>
              <a:gd name="connsiteX9" fmla="*/ 165272 w 175905"/>
              <a:gd name="connsiteY9" fmla="*/ 106326 h 374790"/>
              <a:gd name="connsiteX10" fmla="*/ 154640 w 175905"/>
              <a:gd name="connsiteY10" fmla="*/ 74429 h 374790"/>
              <a:gd name="connsiteX11" fmla="*/ 133374 w 175905"/>
              <a:gd name="connsiteY11" fmla="*/ 53163 h 374790"/>
              <a:gd name="connsiteX12" fmla="*/ 122742 w 175905"/>
              <a:gd name="connsiteY12" fmla="*/ 10633 h 3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05" h="374790">
                <a:moveTo>
                  <a:pt x="122742" y="10633"/>
                </a:moveTo>
                <a:cubicBezTo>
                  <a:pt x="110338" y="21266"/>
                  <a:pt x="110269" y="39975"/>
                  <a:pt x="58947" y="116959"/>
                </a:cubicBezTo>
                <a:cubicBezTo>
                  <a:pt x="53386" y="125300"/>
                  <a:pt x="43943" y="130396"/>
                  <a:pt x="37681" y="138224"/>
                </a:cubicBezTo>
                <a:cubicBezTo>
                  <a:pt x="29698" y="148203"/>
                  <a:pt x="23504" y="159489"/>
                  <a:pt x="16416" y="170122"/>
                </a:cubicBezTo>
                <a:cubicBezTo>
                  <a:pt x="17453" y="185674"/>
                  <a:pt x="0" y="322857"/>
                  <a:pt x="48314" y="361508"/>
                </a:cubicBezTo>
                <a:cubicBezTo>
                  <a:pt x="57066" y="368509"/>
                  <a:pt x="69579" y="368596"/>
                  <a:pt x="80212" y="372140"/>
                </a:cubicBezTo>
                <a:cubicBezTo>
                  <a:pt x="105021" y="368596"/>
                  <a:pt x="133388" y="374790"/>
                  <a:pt x="154640" y="361508"/>
                </a:cubicBezTo>
                <a:cubicBezTo>
                  <a:pt x="167032" y="353763"/>
                  <a:pt x="161257" y="333028"/>
                  <a:pt x="165272" y="318977"/>
                </a:cubicBezTo>
                <a:cubicBezTo>
                  <a:pt x="168351" y="308201"/>
                  <a:pt x="172361" y="297712"/>
                  <a:pt x="175905" y="287080"/>
                </a:cubicBezTo>
                <a:cubicBezTo>
                  <a:pt x="172361" y="226829"/>
                  <a:pt x="171278" y="166382"/>
                  <a:pt x="165272" y="106326"/>
                </a:cubicBezTo>
                <a:cubicBezTo>
                  <a:pt x="164157" y="95174"/>
                  <a:pt x="160406" y="84039"/>
                  <a:pt x="154640" y="74429"/>
                </a:cubicBezTo>
                <a:cubicBezTo>
                  <a:pt x="149482" y="65833"/>
                  <a:pt x="139637" y="60991"/>
                  <a:pt x="133374" y="53163"/>
                </a:cubicBezTo>
                <a:cubicBezTo>
                  <a:pt x="110143" y="24125"/>
                  <a:pt x="135146" y="0"/>
                  <a:pt x="122742" y="106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p:cNvCxnSpPr/>
          <p:nvPr/>
        </p:nvCxnSpPr>
        <p:spPr>
          <a:xfrm>
            <a:off x="990600" y="4419600"/>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2743200" y="4114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685800" y="4114800"/>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3754438" y="1727200"/>
            <a:ext cx="514350" cy="47625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flip="none" rotWithShape="1">
            <a:gsLst>
              <a:gs pos="0">
                <a:srgbClr val="D6B19C"/>
              </a:gs>
              <a:gs pos="30000">
                <a:srgbClr val="D49E6C"/>
              </a:gs>
              <a:gs pos="70000">
                <a:srgbClr val="A65528"/>
              </a:gs>
              <a:gs pos="100000">
                <a:srgbClr val="663012"/>
              </a:gs>
            </a:gsLst>
            <a:lin ang="5400000" scaled="1"/>
            <a:tileRect/>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Freeform 58"/>
          <p:cNvSpPr/>
          <p:nvPr/>
        </p:nvSpPr>
        <p:spPr>
          <a:xfrm>
            <a:off x="4292600" y="1685925"/>
            <a:ext cx="411163" cy="428625"/>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flip="none" rotWithShape="1">
            <a:gsLst>
              <a:gs pos="0">
                <a:srgbClr val="D6B19C"/>
              </a:gs>
              <a:gs pos="30000">
                <a:srgbClr val="D49E6C"/>
              </a:gs>
              <a:gs pos="70000">
                <a:srgbClr val="A65528"/>
              </a:gs>
              <a:gs pos="100000">
                <a:srgbClr val="663012"/>
              </a:gs>
            </a:gsLst>
            <a:lin ang="5400000" scaled="1"/>
            <a:tileRect/>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Freeform 59"/>
          <p:cNvSpPr/>
          <p:nvPr/>
        </p:nvSpPr>
        <p:spPr>
          <a:xfrm>
            <a:off x="3949700" y="2028825"/>
            <a:ext cx="488950" cy="311150"/>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reeform 60"/>
          <p:cNvSpPr/>
          <p:nvPr/>
        </p:nvSpPr>
        <p:spPr>
          <a:xfrm>
            <a:off x="4606925" y="1706563"/>
            <a:ext cx="469900" cy="361950"/>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Freeform 61"/>
          <p:cNvSpPr/>
          <p:nvPr/>
        </p:nvSpPr>
        <p:spPr>
          <a:xfrm>
            <a:off x="4587875" y="1992313"/>
            <a:ext cx="342900" cy="377825"/>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Freeform 62"/>
          <p:cNvSpPr/>
          <p:nvPr/>
        </p:nvSpPr>
        <p:spPr>
          <a:xfrm>
            <a:off x="4970463" y="1703388"/>
            <a:ext cx="373062" cy="55245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Freeform 63"/>
          <p:cNvSpPr/>
          <p:nvPr/>
        </p:nvSpPr>
        <p:spPr>
          <a:xfrm>
            <a:off x="4808538" y="2249488"/>
            <a:ext cx="552450" cy="201612"/>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Freeform 64"/>
          <p:cNvSpPr/>
          <p:nvPr/>
        </p:nvSpPr>
        <p:spPr>
          <a:xfrm>
            <a:off x="4376738" y="2192338"/>
            <a:ext cx="285750" cy="361950"/>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Freeform 65"/>
          <p:cNvSpPr/>
          <p:nvPr/>
        </p:nvSpPr>
        <p:spPr>
          <a:xfrm>
            <a:off x="3917950" y="2355850"/>
            <a:ext cx="458788" cy="357188"/>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reeform 66"/>
          <p:cNvSpPr/>
          <p:nvPr/>
        </p:nvSpPr>
        <p:spPr>
          <a:xfrm>
            <a:off x="3684588" y="2160588"/>
            <a:ext cx="169862" cy="512762"/>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 name="Freeform 67"/>
          <p:cNvSpPr/>
          <p:nvPr/>
        </p:nvSpPr>
        <p:spPr>
          <a:xfrm>
            <a:off x="4419600" y="2514600"/>
            <a:ext cx="466725" cy="236538"/>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Freeform 68"/>
          <p:cNvSpPr/>
          <p:nvPr/>
        </p:nvSpPr>
        <p:spPr>
          <a:xfrm>
            <a:off x="4918075" y="2492375"/>
            <a:ext cx="268288" cy="280988"/>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Freeform 69"/>
          <p:cNvSpPr/>
          <p:nvPr/>
        </p:nvSpPr>
        <p:spPr>
          <a:xfrm>
            <a:off x="5164138" y="2484438"/>
            <a:ext cx="274637" cy="379412"/>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Freeform 70"/>
          <p:cNvSpPr/>
          <p:nvPr/>
        </p:nvSpPr>
        <p:spPr>
          <a:xfrm>
            <a:off x="4805363" y="2820988"/>
            <a:ext cx="509587" cy="196850"/>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Freeform 71"/>
          <p:cNvSpPr/>
          <p:nvPr/>
        </p:nvSpPr>
        <p:spPr>
          <a:xfrm>
            <a:off x="3733800" y="2743200"/>
            <a:ext cx="301625" cy="293688"/>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Freeform 72"/>
          <p:cNvSpPr/>
          <p:nvPr/>
        </p:nvSpPr>
        <p:spPr>
          <a:xfrm>
            <a:off x="4078288" y="2657475"/>
            <a:ext cx="342900" cy="454025"/>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Freeform 73"/>
          <p:cNvSpPr/>
          <p:nvPr/>
        </p:nvSpPr>
        <p:spPr>
          <a:xfrm>
            <a:off x="4371975" y="2811463"/>
            <a:ext cx="379413" cy="269875"/>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Freeform 74"/>
          <p:cNvSpPr/>
          <p:nvPr/>
        </p:nvSpPr>
        <p:spPr>
          <a:xfrm>
            <a:off x="3730625" y="3041650"/>
            <a:ext cx="261938" cy="292100"/>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Freeform 75"/>
          <p:cNvSpPr/>
          <p:nvPr/>
        </p:nvSpPr>
        <p:spPr>
          <a:xfrm>
            <a:off x="4024313" y="3025775"/>
            <a:ext cx="236537" cy="327025"/>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Freeform 76"/>
          <p:cNvSpPr/>
          <p:nvPr/>
        </p:nvSpPr>
        <p:spPr>
          <a:xfrm>
            <a:off x="4311650" y="3116263"/>
            <a:ext cx="377825" cy="261937"/>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Freeform 77"/>
          <p:cNvSpPr/>
          <p:nvPr/>
        </p:nvSpPr>
        <p:spPr>
          <a:xfrm>
            <a:off x="4764088" y="3019425"/>
            <a:ext cx="260350" cy="328613"/>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Freeform 78"/>
          <p:cNvSpPr/>
          <p:nvPr/>
        </p:nvSpPr>
        <p:spPr>
          <a:xfrm>
            <a:off x="5033963" y="3057525"/>
            <a:ext cx="369887" cy="274638"/>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w="317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7" name="Straight Connector 86"/>
          <p:cNvCxnSpPr/>
          <p:nvPr/>
        </p:nvCxnSpPr>
        <p:spPr>
          <a:xfrm>
            <a:off x="3622675" y="4416425"/>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5375275" y="4111625"/>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3317875" y="4111625"/>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6389688" y="1762125"/>
            <a:ext cx="514350" cy="476250"/>
          </a:xfrm>
          <a:custGeom>
            <a:avLst/>
            <a:gdLst>
              <a:gd name="connsiteX0" fmla="*/ 3544 w 514234"/>
              <a:gd name="connsiteY0" fmla="*/ 310031 h 476430"/>
              <a:gd name="connsiteX1" fmla="*/ 35442 w 514234"/>
              <a:gd name="connsiteY1" fmla="*/ 161175 h 476430"/>
              <a:gd name="connsiteX2" fmla="*/ 77972 w 514234"/>
              <a:gd name="connsiteY2" fmla="*/ 108012 h 476430"/>
              <a:gd name="connsiteX3" fmla="*/ 99237 w 514234"/>
              <a:gd name="connsiteY3" fmla="*/ 76115 h 476430"/>
              <a:gd name="connsiteX4" fmla="*/ 163033 w 514234"/>
              <a:gd name="connsiteY4" fmla="*/ 33585 h 476430"/>
              <a:gd name="connsiteX5" fmla="*/ 216195 w 514234"/>
              <a:gd name="connsiteY5" fmla="*/ 1687 h 476430"/>
              <a:gd name="connsiteX6" fmla="*/ 386316 w 514234"/>
              <a:gd name="connsiteY6" fmla="*/ 22952 h 476430"/>
              <a:gd name="connsiteX7" fmla="*/ 418214 w 514234"/>
              <a:gd name="connsiteY7" fmla="*/ 44217 h 476430"/>
              <a:gd name="connsiteX8" fmla="*/ 439479 w 514234"/>
              <a:gd name="connsiteY8" fmla="*/ 76115 h 476430"/>
              <a:gd name="connsiteX9" fmla="*/ 471377 w 514234"/>
              <a:gd name="connsiteY9" fmla="*/ 139910 h 476430"/>
              <a:gd name="connsiteX10" fmla="*/ 216195 w 514234"/>
              <a:gd name="connsiteY10" fmla="*/ 341929 h 476430"/>
              <a:gd name="connsiteX11" fmla="*/ 194930 w 514234"/>
              <a:gd name="connsiteY11" fmla="*/ 373826 h 476430"/>
              <a:gd name="connsiteX12" fmla="*/ 184298 w 514234"/>
              <a:gd name="connsiteY12" fmla="*/ 458887 h 476430"/>
              <a:gd name="connsiteX13" fmla="*/ 99237 w 514234"/>
              <a:gd name="connsiteY13" fmla="*/ 448254 h 476430"/>
              <a:gd name="connsiteX14" fmla="*/ 46074 w 514234"/>
              <a:gd name="connsiteY14" fmla="*/ 416357 h 476430"/>
              <a:gd name="connsiteX15" fmla="*/ 35442 w 514234"/>
              <a:gd name="connsiteY15" fmla="*/ 384459 h 476430"/>
              <a:gd name="connsiteX16" fmla="*/ 14177 w 514234"/>
              <a:gd name="connsiteY16" fmla="*/ 352561 h 476430"/>
              <a:gd name="connsiteX17" fmla="*/ 3544 w 514234"/>
              <a:gd name="connsiteY17" fmla="*/ 310031 h 4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234" h="476430">
                <a:moveTo>
                  <a:pt x="3544" y="310031"/>
                </a:moveTo>
                <a:cubicBezTo>
                  <a:pt x="7088" y="278133"/>
                  <a:pt x="23668" y="178835"/>
                  <a:pt x="35442" y="161175"/>
                </a:cubicBezTo>
                <a:cubicBezTo>
                  <a:pt x="100892" y="63001"/>
                  <a:pt x="17371" y="183764"/>
                  <a:pt x="77972" y="108012"/>
                </a:cubicBezTo>
                <a:cubicBezTo>
                  <a:pt x="85955" y="98034"/>
                  <a:pt x="89620" y="84530"/>
                  <a:pt x="99237" y="76115"/>
                </a:cubicBezTo>
                <a:cubicBezTo>
                  <a:pt x="118471" y="59285"/>
                  <a:pt x="144961" y="51657"/>
                  <a:pt x="163033" y="33585"/>
                </a:cubicBezTo>
                <a:cubicBezTo>
                  <a:pt x="192223" y="4394"/>
                  <a:pt x="174788" y="15489"/>
                  <a:pt x="216195" y="1687"/>
                </a:cubicBezTo>
                <a:cubicBezTo>
                  <a:pt x="242590" y="3717"/>
                  <a:pt x="340412" y="0"/>
                  <a:pt x="386316" y="22952"/>
                </a:cubicBezTo>
                <a:cubicBezTo>
                  <a:pt x="397746" y="28667"/>
                  <a:pt x="407581" y="37129"/>
                  <a:pt x="418214" y="44217"/>
                </a:cubicBezTo>
                <a:cubicBezTo>
                  <a:pt x="425302" y="54850"/>
                  <a:pt x="433764" y="64685"/>
                  <a:pt x="439479" y="76115"/>
                </a:cubicBezTo>
                <a:cubicBezTo>
                  <a:pt x="483500" y="164156"/>
                  <a:pt x="410434" y="48494"/>
                  <a:pt x="471377" y="139910"/>
                </a:cubicBezTo>
                <a:cubicBezTo>
                  <a:pt x="441493" y="408871"/>
                  <a:pt x="514234" y="328381"/>
                  <a:pt x="216195" y="341929"/>
                </a:cubicBezTo>
                <a:cubicBezTo>
                  <a:pt x="209107" y="352561"/>
                  <a:pt x="198292" y="361498"/>
                  <a:pt x="194930" y="373826"/>
                </a:cubicBezTo>
                <a:cubicBezTo>
                  <a:pt x="187412" y="401393"/>
                  <a:pt x="206853" y="441344"/>
                  <a:pt x="184298" y="458887"/>
                </a:cubicBezTo>
                <a:cubicBezTo>
                  <a:pt x="161743" y="476430"/>
                  <a:pt x="127591" y="451798"/>
                  <a:pt x="99237" y="448254"/>
                </a:cubicBezTo>
                <a:cubicBezTo>
                  <a:pt x="74148" y="439891"/>
                  <a:pt x="60669" y="440681"/>
                  <a:pt x="46074" y="416357"/>
                </a:cubicBezTo>
                <a:cubicBezTo>
                  <a:pt x="40308" y="406746"/>
                  <a:pt x="40454" y="394484"/>
                  <a:pt x="35442" y="384459"/>
                </a:cubicBezTo>
                <a:cubicBezTo>
                  <a:pt x="29727" y="373029"/>
                  <a:pt x="20752" y="363519"/>
                  <a:pt x="14177" y="352561"/>
                </a:cubicBezTo>
                <a:cubicBezTo>
                  <a:pt x="10100" y="345765"/>
                  <a:pt x="0" y="341929"/>
                  <a:pt x="3544" y="31003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Freeform 92"/>
          <p:cNvSpPr/>
          <p:nvPr/>
        </p:nvSpPr>
        <p:spPr>
          <a:xfrm>
            <a:off x="6927850" y="1720850"/>
            <a:ext cx="411163" cy="428625"/>
          </a:xfrm>
          <a:custGeom>
            <a:avLst/>
            <a:gdLst>
              <a:gd name="connsiteX0" fmla="*/ 30126 w 411528"/>
              <a:gd name="connsiteY0" fmla="*/ 53163 h 429224"/>
              <a:gd name="connsiteX1" fmla="*/ 40758 w 411528"/>
              <a:gd name="connsiteY1" fmla="*/ 340243 h 429224"/>
              <a:gd name="connsiteX2" fmla="*/ 51391 w 411528"/>
              <a:gd name="connsiteY2" fmla="*/ 393405 h 429224"/>
              <a:gd name="connsiteX3" fmla="*/ 147084 w 411528"/>
              <a:gd name="connsiteY3" fmla="*/ 404038 h 429224"/>
              <a:gd name="connsiteX4" fmla="*/ 200247 w 411528"/>
              <a:gd name="connsiteY4" fmla="*/ 414670 h 429224"/>
              <a:gd name="connsiteX5" fmla="*/ 306572 w 411528"/>
              <a:gd name="connsiteY5" fmla="*/ 404038 h 429224"/>
              <a:gd name="connsiteX6" fmla="*/ 317205 w 411528"/>
              <a:gd name="connsiteY6" fmla="*/ 297712 h 429224"/>
              <a:gd name="connsiteX7" fmla="*/ 338470 w 411528"/>
              <a:gd name="connsiteY7" fmla="*/ 265815 h 429224"/>
              <a:gd name="connsiteX8" fmla="*/ 402265 w 411528"/>
              <a:gd name="connsiteY8" fmla="*/ 233917 h 429224"/>
              <a:gd name="connsiteX9" fmla="*/ 359735 w 411528"/>
              <a:gd name="connsiteY9" fmla="*/ 180754 h 429224"/>
              <a:gd name="connsiteX10" fmla="*/ 317205 w 411528"/>
              <a:gd name="connsiteY10" fmla="*/ 116959 h 429224"/>
              <a:gd name="connsiteX11" fmla="*/ 285307 w 411528"/>
              <a:gd name="connsiteY11" fmla="*/ 53163 h 429224"/>
              <a:gd name="connsiteX12" fmla="*/ 221512 w 411528"/>
              <a:gd name="connsiteY12" fmla="*/ 21266 h 429224"/>
              <a:gd name="connsiteX13" fmla="*/ 30126 w 411528"/>
              <a:gd name="connsiteY13" fmla="*/ 53163 h 42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528" h="429224">
                <a:moveTo>
                  <a:pt x="30126" y="53163"/>
                </a:moveTo>
                <a:cubicBezTo>
                  <a:pt x="0" y="106326"/>
                  <a:pt x="34785" y="244671"/>
                  <a:pt x="40758" y="340243"/>
                </a:cubicBezTo>
                <a:cubicBezTo>
                  <a:pt x="41885" y="358279"/>
                  <a:pt x="35895" y="384107"/>
                  <a:pt x="51391" y="393405"/>
                </a:cubicBezTo>
                <a:cubicBezTo>
                  <a:pt x="78911" y="409917"/>
                  <a:pt x="115313" y="399499"/>
                  <a:pt x="147084" y="404038"/>
                </a:cubicBezTo>
                <a:cubicBezTo>
                  <a:pt x="164974" y="406594"/>
                  <a:pt x="182526" y="411126"/>
                  <a:pt x="200247" y="414670"/>
                </a:cubicBezTo>
                <a:cubicBezTo>
                  <a:pt x="235689" y="411126"/>
                  <a:pt x="281386" y="429224"/>
                  <a:pt x="306572" y="404038"/>
                </a:cubicBezTo>
                <a:cubicBezTo>
                  <a:pt x="331758" y="378852"/>
                  <a:pt x="309196" y="332419"/>
                  <a:pt x="317205" y="297712"/>
                </a:cubicBezTo>
                <a:cubicBezTo>
                  <a:pt x="320078" y="285261"/>
                  <a:pt x="329434" y="274851"/>
                  <a:pt x="338470" y="265815"/>
                </a:cubicBezTo>
                <a:cubicBezTo>
                  <a:pt x="359081" y="245204"/>
                  <a:pt x="376323" y="242565"/>
                  <a:pt x="402265" y="233917"/>
                </a:cubicBezTo>
                <a:cubicBezTo>
                  <a:pt x="378323" y="162085"/>
                  <a:pt x="411528" y="239945"/>
                  <a:pt x="359735" y="180754"/>
                </a:cubicBezTo>
                <a:cubicBezTo>
                  <a:pt x="342905" y="161520"/>
                  <a:pt x="331382" y="138224"/>
                  <a:pt x="317205" y="116959"/>
                </a:cubicBezTo>
                <a:cubicBezTo>
                  <a:pt x="282616" y="65075"/>
                  <a:pt x="335495" y="103351"/>
                  <a:pt x="285307" y="53163"/>
                </a:cubicBezTo>
                <a:cubicBezTo>
                  <a:pt x="264696" y="32552"/>
                  <a:pt x="247455" y="29913"/>
                  <a:pt x="221512" y="21266"/>
                </a:cubicBezTo>
                <a:cubicBezTo>
                  <a:pt x="19510" y="32488"/>
                  <a:pt x="60252" y="0"/>
                  <a:pt x="30126" y="531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Freeform 93"/>
          <p:cNvSpPr/>
          <p:nvPr/>
        </p:nvSpPr>
        <p:spPr>
          <a:xfrm>
            <a:off x="6584950" y="2063750"/>
            <a:ext cx="488950" cy="311150"/>
          </a:xfrm>
          <a:custGeom>
            <a:avLst/>
            <a:gdLst>
              <a:gd name="connsiteX0" fmla="*/ 74986 w 489656"/>
              <a:gd name="connsiteY0" fmla="*/ 209863 h 310992"/>
              <a:gd name="connsiteX1" fmla="*/ 85619 w 489656"/>
              <a:gd name="connsiteY1" fmla="*/ 156700 h 310992"/>
              <a:gd name="connsiteX2" fmla="*/ 489656 w 489656"/>
              <a:gd name="connsiteY2" fmla="*/ 135435 h 310992"/>
              <a:gd name="connsiteX3" fmla="*/ 479023 w 489656"/>
              <a:gd name="connsiteY3" fmla="*/ 188598 h 310992"/>
              <a:gd name="connsiteX4" fmla="*/ 468391 w 489656"/>
              <a:gd name="connsiteY4" fmla="*/ 284291 h 310992"/>
              <a:gd name="connsiteX5" fmla="*/ 436493 w 489656"/>
              <a:gd name="connsiteY5" fmla="*/ 294923 h 310992"/>
              <a:gd name="connsiteX6" fmla="*/ 340800 w 489656"/>
              <a:gd name="connsiteY6" fmla="*/ 273658 h 310992"/>
              <a:gd name="connsiteX7" fmla="*/ 308902 w 489656"/>
              <a:gd name="connsiteY7" fmla="*/ 252393 h 310992"/>
              <a:gd name="connsiteX8" fmla="*/ 245107 w 489656"/>
              <a:gd name="connsiteY8" fmla="*/ 231128 h 310992"/>
              <a:gd name="connsiteX9" fmla="*/ 181312 w 489656"/>
              <a:gd name="connsiteY9" fmla="*/ 241760 h 310992"/>
              <a:gd name="connsiteX10" fmla="*/ 191944 w 489656"/>
              <a:gd name="connsiteY10" fmla="*/ 273658 h 310992"/>
              <a:gd name="connsiteX11" fmla="*/ 160047 w 489656"/>
              <a:gd name="connsiteY11" fmla="*/ 284291 h 310992"/>
              <a:gd name="connsiteX12" fmla="*/ 85619 w 489656"/>
              <a:gd name="connsiteY12" fmla="*/ 305556 h 310992"/>
              <a:gd name="connsiteX13" fmla="*/ 43088 w 489656"/>
              <a:gd name="connsiteY13" fmla="*/ 209863 h 310992"/>
              <a:gd name="connsiteX14" fmla="*/ 74986 w 489656"/>
              <a:gd name="connsiteY14" fmla="*/ 199230 h 310992"/>
              <a:gd name="connsiteX15" fmla="*/ 74986 w 489656"/>
              <a:gd name="connsiteY15" fmla="*/ 209863 h 3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656" h="310992">
                <a:moveTo>
                  <a:pt x="74986" y="209863"/>
                </a:moveTo>
                <a:cubicBezTo>
                  <a:pt x="76758" y="202775"/>
                  <a:pt x="81236" y="174232"/>
                  <a:pt x="85619" y="156700"/>
                </a:cubicBezTo>
                <a:cubicBezTo>
                  <a:pt x="124793" y="0"/>
                  <a:pt x="236493" y="128592"/>
                  <a:pt x="489656" y="135435"/>
                </a:cubicBezTo>
                <a:cubicBezTo>
                  <a:pt x="486112" y="153156"/>
                  <a:pt x="481579" y="170708"/>
                  <a:pt x="479023" y="188598"/>
                </a:cubicBezTo>
                <a:cubicBezTo>
                  <a:pt x="474484" y="220369"/>
                  <a:pt x="480310" y="254493"/>
                  <a:pt x="468391" y="284291"/>
                </a:cubicBezTo>
                <a:cubicBezTo>
                  <a:pt x="464229" y="294697"/>
                  <a:pt x="447126" y="291379"/>
                  <a:pt x="436493" y="294923"/>
                </a:cubicBezTo>
                <a:cubicBezTo>
                  <a:pt x="411986" y="290839"/>
                  <a:pt x="366977" y="286747"/>
                  <a:pt x="340800" y="273658"/>
                </a:cubicBezTo>
                <a:cubicBezTo>
                  <a:pt x="329370" y="267943"/>
                  <a:pt x="320579" y="257583"/>
                  <a:pt x="308902" y="252393"/>
                </a:cubicBezTo>
                <a:cubicBezTo>
                  <a:pt x="288419" y="243289"/>
                  <a:pt x="245107" y="231128"/>
                  <a:pt x="245107" y="231128"/>
                </a:cubicBezTo>
                <a:cubicBezTo>
                  <a:pt x="223842" y="234672"/>
                  <a:pt x="198146" y="228293"/>
                  <a:pt x="181312" y="241760"/>
                </a:cubicBezTo>
                <a:cubicBezTo>
                  <a:pt x="172560" y="248761"/>
                  <a:pt x="196956" y="263633"/>
                  <a:pt x="191944" y="273658"/>
                </a:cubicBezTo>
                <a:cubicBezTo>
                  <a:pt x="186932" y="283682"/>
                  <a:pt x="170823" y="281212"/>
                  <a:pt x="160047" y="284291"/>
                </a:cubicBezTo>
                <a:cubicBezTo>
                  <a:pt x="66592" y="310992"/>
                  <a:pt x="162096" y="280062"/>
                  <a:pt x="85619" y="305556"/>
                </a:cubicBezTo>
                <a:cubicBezTo>
                  <a:pt x="23547" y="293141"/>
                  <a:pt x="0" y="306812"/>
                  <a:pt x="43088" y="209863"/>
                </a:cubicBezTo>
                <a:cubicBezTo>
                  <a:pt x="47640" y="199621"/>
                  <a:pt x="64961" y="204242"/>
                  <a:pt x="74986" y="199230"/>
                </a:cubicBezTo>
                <a:cubicBezTo>
                  <a:pt x="79469" y="196989"/>
                  <a:pt x="73214" y="216951"/>
                  <a:pt x="74986" y="2098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Freeform 94"/>
          <p:cNvSpPr/>
          <p:nvPr/>
        </p:nvSpPr>
        <p:spPr>
          <a:xfrm>
            <a:off x="7242175" y="1741488"/>
            <a:ext cx="469900" cy="361950"/>
          </a:xfrm>
          <a:custGeom>
            <a:avLst/>
            <a:gdLst>
              <a:gd name="connsiteX0" fmla="*/ 44302 w 470176"/>
              <a:gd name="connsiteY0" fmla="*/ 31897 h 361507"/>
              <a:gd name="connsiteX1" fmla="*/ 76200 w 470176"/>
              <a:gd name="connsiteY1" fmla="*/ 95693 h 361507"/>
              <a:gd name="connsiteX2" fmla="*/ 97465 w 470176"/>
              <a:gd name="connsiteY2" fmla="*/ 127590 h 361507"/>
              <a:gd name="connsiteX3" fmla="*/ 108097 w 470176"/>
              <a:gd name="connsiteY3" fmla="*/ 191386 h 361507"/>
              <a:gd name="connsiteX4" fmla="*/ 129363 w 470176"/>
              <a:gd name="connsiteY4" fmla="*/ 212651 h 361507"/>
              <a:gd name="connsiteX5" fmla="*/ 246321 w 470176"/>
              <a:gd name="connsiteY5" fmla="*/ 233916 h 361507"/>
              <a:gd name="connsiteX6" fmla="*/ 278218 w 470176"/>
              <a:gd name="connsiteY6" fmla="*/ 244549 h 361507"/>
              <a:gd name="connsiteX7" fmla="*/ 310116 w 470176"/>
              <a:gd name="connsiteY7" fmla="*/ 361507 h 361507"/>
              <a:gd name="connsiteX8" fmla="*/ 405809 w 470176"/>
              <a:gd name="connsiteY8" fmla="*/ 340242 h 361507"/>
              <a:gd name="connsiteX9" fmla="*/ 437707 w 470176"/>
              <a:gd name="connsiteY9" fmla="*/ 308344 h 361507"/>
              <a:gd name="connsiteX10" fmla="*/ 437707 w 470176"/>
              <a:gd name="connsiteY10" fmla="*/ 42530 h 361507"/>
              <a:gd name="connsiteX11" fmla="*/ 405809 w 470176"/>
              <a:gd name="connsiteY11" fmla="*/ 21265 h 361507"/>
              <a:gd name="connsiteX12" fmla="*/ 342014 w 470176"/>
              <a:gd name="connsiteY12" fmla="*/ 0 h 361507"/>
              <a:gd name="connsiteX13" fmla="*/ 44302 w 470176"/>
              <a:gd name="connsiteY13" fmla="*/ 3189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176" h="361507">
                <a:moveTo>
                  <a:pt x="44302" y="31897"/>
                </a:moveTo>
                <a:cubicBezTo>
                  <a:pt x="0" y="47846"/>
                  <a:pt x="32176" y="7647"/>
                  <a:pt x="76200" y="95693"/>
                </a:cubicBezTo>
                <a:cubicBezTo>
                  <a:pt x="81915" y="107122"/>
                  <a:pt x="90377" y="116958"/>
                  <a:pt x="97465" y="127590"/>
                </a:cubicBezTo>
                <a:cubicBezTo>
                  <a:pt x="101009" y="148855"/>
                  <a:pt x="100527" y="171200"/>
                  <a:pt x="108097" y="191386"/>
                </a:cubicBezTo>
                <a:cubicBezTo>
                  <a:pt x="111617" y="200772"/>
                  <a:pt x="120767" y="207493"/>
                  <a:pt x="129363" y="212651"/>
                </a:cubicBezTo>
                <a:cubicBezTo>
                  <a:pt x="155245" y="228180"/>
                  <a:pt x="234587" y="232449"/>
                  <a:pt x="246321" y="233916"/>
                </a:cubicBezTo>
                <a:cubicBezTo>
                  <a:pt x="256953" y="237460"/>
                  <a:pt x="271704" y="235429"/>
                  <a:pt x="278218" y="244549"/>
                </a:cubicBezTo>
                <a:cubicBezTo>
                  <a:pt x="293206" y="265533"/>
                  <a:pt x="304755" y="334702"/>
                  <a:pt x="310116" y="361507"/>
                </a:cubicBezTo>
                <a:cubicBezTo>
                  <a:pt x="317831" y="360221"/>
                  <a:pt x="388361" y="351874"/>
                  <a:pt x="405809" y="340242"/>
                </a:cubicBezTo>
                <a:cubicBezTo>
                  <a:pt x="418320" y="331901"/>
                  <a:pt x="427074" y="318977"/>
                  <a:pt x="437707" y="308344"/>
                </a:cubicBezTo>
                <a:cubicBezTo>
                  <a:pt x="470176" y="210931"/>
                  <a:pt x="468655" y="228218"/>
                  <a:pt x="437707" y="42530"/>
                </a:cubicBezTo>
                <a:cubicBezTo>
                  <a:pt x="435606" y="29925"/>
                  <a:pt x="417486" y="26455"/>
                  <a:pt x="405809" y="21265"/>
                </a:cubicBezTo>
                <a:cubicBezTo>
                  <a:pt x="385326" y="12161"/>
                  <a:pt x="342014" y="0"/>
                  <a:pt x="342014" y="0"/>
                </a:cubicBezTo>
                <a:cubicBezTo>
                  <a:pt x="39293" y="10811"/>
                  <a:pt x="88604" y="15948"/>
                  <a:pt x="44302" y="3189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Freeform 95"/>
          <p:cNvSpPr/>
          <p:nvPr/>
        </p:nvSpPr>
        <p:spPr>
          <a:xfrm>
            <a:off x="7223125" y="2027238"/>
            <a:ext cx="342900" cy="377825"/>
          </a:xfrm>
          <a:custGeom>
            <a:avLst/>
            <a:gdLst>
              <a:gd name="connsiteX0" fmla="*/ 64035 w 343619"/>
              <a:gd name="connsiteY0" fmla="*/ 203397 h 377793"/>
              <a:gd name="connsiteX1" fmla="*/ 74668 w 343619"/>
              <a:gd name="connsiteY1" fmla="*/ 171500 h 377793"/>
              <a:gd name="connsiteX2" fmla="*/ 85300 w 343619"/>
              <a:gd name="connsiteY2" fmla="*/ 33277 h 377793"/>
              <a:gd name="connsiteX3" fmla="*/ 106565 w 343619"/>
              <a:gd name="connsiteY3" fmla="*/ 12011 h 377793"/>
              <a:gd name="connsiteX4" fmla="*/ 202258 w 343619"/>
              <a:gd name="connsiteY4" fmla="*/ 341621 h 377793"/>
              <a:gd name="connsiteX5" fmla="*/ 85300 w 343619"/>
              <a:gd name="connsiteY5" fmla="*/ 330988 h 377793"/>
              <a:gd name="connsiteX6" fmla="*/ 42770 w 343619"/>
              <a:gd name="connsiteY6" fmla="*/ 288458 h 377793"/>
              <a:gd name="connsiteX7" fmla="*/ 10872 w 343619"/>
              <a:gd name="connsiteY7" fmla="*/ 277825 h 377793"/>
              <a:gd name="connsiteX8" fmla="*/ 53402 w 343619"/>
              <a:gd name="connsiteY8" fmla="*/ 214030 h 377793"/>
              <a:gd name="connsiteX9" fmla="*/ 64035 w 343619"/>
              <a:gd name="connsiteY9" fmla="*/ 203397 h 37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619" h="377793">
                <a:moveTo>
                  <a:pt x="64035" y="203397"/>
                </a:moveTo>
                <a:cubicBezTo>
                  <a:pt x="67579" y="196309"/>
                  <a:pt x="73278" y="182621"/>
                  <a:pt x="74668" y="171500"/>
                </a:cubicBezTo>
                <a:cubicBezTo>
                  <a:pt x="80400" y="125646"/>
                  <a:pt x="76238" y="78590"/>
                  <a:pt x="85300" y="33277"/>
                </a:cubicBezTo>
                <a:cubicBezTo>
                  <a:pt x="87266" y="23447"/>
                  <a:pt x="99477" y="19100"/>
                  <a:pt x="106565" y="12011"/>
                </a:cubicBezTo>
                <a:cubicBezTo>
                  <a:pt x="275376" y="28893"/>
                  <a:pt x="343619" y="0"/>
                  <a:pt x="202258" y="341621"/>
                </a:cubicBezTo>
                <a:cubicBezTo>
                  <a:pt x="187290" y="377793"/>
                  <a:pt x="124286" y="334532"/>
                  <a:pt x="85300" y="330988"/>
                </a:cubicBezTo>
                <a:cubicBezTo>
                  <a:pt x="241" y="302637"/>
                  <a:pt x="99475" y="345164"/>
                  <a:pt x="42770" y="288458"/>
                </a:cubicBezTo>
                <a:cubicBezTo>
                  <a:pt x="34845" y="280533"/>
                  <a:pt x="21505" y="281369"/>
                  <a:pt x="10872" y="277825"/>
                </a:cubicBezTo>
                <a:cubicBezTo>
                  <a:pt x="35292" y="180150"/>
                  <a:pt x="0" y="280783"/>
                  <a:pt x="53402" y="214030"/>
                </a:cubicBezTo>
                <a:cubicBezTo>
                  <a:pt x="60403" y="205278"/>
                  <a:pt x="60491" y="210485"/>
                  <a:pt x="64035" y="20339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Freeform 96"/>
          <p:cNvSpPr/>
          <p:nvPr/>
        </p:nvSpPr>
        <p:spPr>
          <a:xfrm>
            <a:off x="7605713" y="1738313"/>
            <a:ext cx="373062" cy="552450"/>
          </a:xfrm>
          <a:custGeom>
            <a:avLst/>
            <a:gdLst>
              <a:gd name="connsiteX0" fmla="*/ 138223 w 372139"/>
              <a:gd name="connsiteY0" fmla="*/ 56324 h 551310"/>
              <a:gd name="connsiteX1" fmla="*/ 148856 w 372139"/>
              <a:gd name="connsiteY1" fmla="*/ 88221 h 551310"/>
              <a:gd name="connsiteX2" fmla="*/ 148856 w 372139"/>
              <a:gd name="connsiteY2" fmla="*/ 396565 h 551310"/>
              <a:gd name="connsiteX3" fmla="*/ 42530 w 372139"/>
              <a:gd name="connsiteY3" fmla="*/ 407198 h 551310"/>
              <a:gd name="connsiteX4" fmla="*/ 21265 w 372139"/>
              <a:gd name="connsiteY4" fmla="*/ 439096 h 551310"/>
              <a:gd name="connsiteX5" fmla="*/ 0 w 372139"/>
              <a:gd name="connsiteY5" fmla="*/ 502891 h 551310"/>
              <a:gd name="connsiteX6" fmla="*/ 180753 w 372139"/>
              <a:gd name="connsiteY6" fmla="*/ 513524 h 551310"/>
              <a:gd name="connsiteX7" fmla="*/ 287079 w 372139"/>
              <a:gd name="connsiteY7" fmla="*/ 502891 h 551310"/>
              <a:gd name="connsiteX8" fmla="*/ 329609 w 372139"/>
              <a:gd name="connsiteY8" fmla="*/ 470993 h 551310"/>
              <a:gd name="connsiteX9" fmla="*/ 361507 w 372139"/>
              <a:gd name="connsiteY9" fmla="*/ 460361 h 551310"/>
              <a:gd name="connsiteX10" fmla="*/ 372139 w 372139"/>
              <a:gd name="connsiteY10" fmla="*/ 428463 h 551310"/>
              <a:gd name="connsiteX11" fmla="*/ 350874 w 372139"/>
              <a:gd name="connsiteY11" fmla="*/ 332770 h 551310"/>
              <a:gd name="connsiteX12" fmla="*/ 329609 w 372139"/>
              <a:gd name="connsiteY12" fmla="*/ 300872 h 551310"/>
              <a:gd name="connsiteX13" fmla="*/ 318977 w 372139"/>
              <a:gd name="connsiteY13" fmla="*/ 45691 h 551310"/>
              <a:gd name="connsiteX14" fmla="*/ 148856 w 372139"/>
              <a:gd name="connsiteY14" fmla="*/ 56324 h 551310"/>
              <a:gd name="connsiteX15" fmla="*/ 138223 w 372139"/>
              <a:gd name="connsiteY15" fmla="*/ 56324 h 5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39" h="551310">
                <a:moveTo>
                  <a:pt x="138223" y="56324"/>
                </a:moveTo>
                <a:cubicBezTo>
                  <a:pt x="138223" y="61640"/>
                  <a:pt x="147271" y="77126"/>
                  <a:pt x="148856" y="88221"/>
                </a:cubicBezTo>
                <a:cubicBezTo>
                  <a:pt x="158170" y="153420"/>
                  <a:pt x="173251" y="354428"/>
                  <a:pt x="148856" y="396565"/>
                </a:cubicBezTo>
                <a:cubicBezTo>
                  <a:pt x="131010" y="427390"/>
                  <a:pt x="77972" y="403654"/>
                  <a:pt x="42530" y="407198"/>
                </a:cubicBezTo>
                <a:cubicBezTo>
                  <a:pt x="35442" y="417831"/>
                  <a:pt x="26455" y="427419"/>
                  <a:pt x="21265" y="439096"/>
                </a:cubicBezTo>
                <a:cubicBezTo>
                  <a:pt x="12161" y="459579"/>
                  <a:pt x="0" y="502891"/>
                  <a:pt x="0" y="502891"/>
                </a:cubicBezTo>
                <a:cubicBezTo>
                  <a:pt x="72628" y="551310"/>
                  <a:pt x="21717" y="526777"/>
                  <a:pt x="180753" y="513524"/>
                </a:cubicBezTo>
                <a:cubicBezTo>
                  <a:pt x="216249" y="510566"/>
                  <a:pt x="251637" y="506435"/>
                  <a:pt x="287079" y="502891"/>
                </a:cubicBezTo>
                <a:cubicBezTo>
                  <a:pt x="301256" y="492258"/>
                  <a:pt x="314223" y="479785"/>
                  <a:pt x="329609" y="470993"/>
                </a:cubicBezTo>
                <a:cubicBezTo>
                  <a:pt x="339340" y="465432"/>
                  <a:pt x="353582" y="468286"/>
                  <a:pt x="361507" y="460361"/>
                </a:cubicBezTo>
                <a:cubicBezTo>
                  <a:pt x="369432" y="452436"/>
                  <a:pt x="368595" y="439096"/>
                  <a:pt x="372139" y="428463"/>
                </a:cubicBezTo>
                <a:cubicBezTo>
                  <a:pt x="368055" y="403956"/>
                  <a:pt x="363963" y="358947"/>
                  <a:pt x="350874" y="332770"/>
                </a:cubicBezTo>
                <a:cubicBezTo>
                  <a:pt x="345159" y="321340"/>
                  <a:pt x="336697" y="311505"/>
                  <a:pt x="329609" y="300872"/>
                </a:cubicBezTo>
                <a:cubicBezTo>
                  <a:pt x="326065" y="215812"/>
                  <a:pt x="369580" y="114154"/>
                  <a:pt x="318977" y="45691"/>
                </a:cubicBezTo>
                <a:cubicBezTo>
                  <a:pt x="285205" y="0"/>
                  <a:pt x="204163" y="43311"/>
                  <a:pt x="148856" y="56324"/>
                </a:cubicBezTo>
                <a:cubicBezTo>
                  <a:pt x="137946" y="58891"/>
                  <a:pt x="138223" y="51008"/>
                  <a:pt x="138223" y="56324"/>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Freeform 97"/>
          <p:cNvSpPr/>
          <p:nvPr/>
        </p:nvSpPr>
        <p:spPr>
          <a:xfrm>
            <a:off x="7443788" y="2284413"/>
            <a:ext cx="552450" cy="201612"/>
          </a:xfrm>
          <a:custGeom>
            <a:avLst/>
            <a:gdLst>
              <a:gd name="connsiteX0" fmla="*/ 33978 w 551865"/>
              <a:gd name="connsiteY0" fmla="*/ 148856 h 202019"/>
              <a:gd name="connsiteX1" fmla="*/ 65876 w 551865"/>
              <a:gd name="connsiteY1" fmla="*/ 53163 h 202019"/>
              <a:gd name="connsiteX2" fmla="*/ 97773 w 551865"/>
              <a:gd name="connsiteY2" fmla="*/ 42530 h 202019"/>
              <a:gd name="connsiteX3" fmla="*/ 480546 w 551865"/>
              <a:gd name="connsiteY3" fmla="*/ 42530 h 202019"/>
              <a:gd name="connsiteX4" fmla="*/ 491178 w 551865"/>
              <a:gd name="connsiteY4" fmla="*/ 10633 h 202019"/>
              <a:gd name="connsiteX5" fmla="*/ 523076 w 551865"/>
              <a:gd name="connsiteY5" fmla="*/ 0 h 202019"/>
              <a:gd name="connsiteX6" fmla="*/ 523076 w 551865"/>
              <a:gd name="connsiteY6" fmla="*/ 180754 h 202019"/>
              <a:gd name="connsiteX7" fmla="*/ 491178 w 551865"/>
              <a:gd name="connsiteY7" fmla="*/ 191386 h 202019"/>
              <a:gd name="connsiteX8" fmla="*/ 448648 w 551865"/>
              <a:gd name="connsiteY8" fmla="*/ 202019 h 202019"/>
              <a:gd name="connsiteX9" fmla="*/ 204099 w 551865"/>
              <a:gd name="connsiteY9" fmla="*/ 191386 h 202019"/>
              <a:gd name="connsiteX10" fmla="*/ 140304 w 551865"/>
              <a:gd name="connsiteY10" fmla="*/ 170121 h 202019"/>
              <a:gd name="connsiteX11" fmla="*/ 108406 w 551865"/>
              <a:gd name="connsiteY11" fmla="*/ 159489 h 202019"/>
              <a:gd name="connsiteX12" fmla="*/ 65876 w 551865"/>
              <a:gd name="connsiteY12" fmla="*/ 116958 h 202019"/>
              <a:gd name="connsiteX13" fmla="*/ 33978 w 551865"/>
              <a:gd name="connsiteY13" fmla="*/ 148856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65" h="202019">
                <a:moveTo>
                  <a:pt x="33978" y="148856"/>
                </a:moveTo>
                <a:cubicBezTo>
                  <a:pt x="33978" y="138224"/>
                  <a:pt x="55243" y="85061"/>
                  <a:pt x="65876" y="53163"/>
                </a:cubicBezTo>
                <a:cubicBezTo>
                  <a:pt x="69420" y="42531"/>
                  <a:pt x="87141" y="46074"/>
                  <a:pt x="97773" y="42530"/>
                </a:cubicBezTo>
                <a:cubicBezTo>
                  <a:pt x="242419" y="71460"/>
                  <a:pt x="232081" y="73588"/>
                  <a:pt x="480546" y="42530"/>
                </a:cubicBezTo>
                <a:cubicBezTo>
                  <a:pt x="491667" y="41140"/>
                  <a:pt x="483253" y="18558"/>
                  <a:pt x="491178" y="10633"/>
                </a:cubicBezTo>
                <a:cubicBezTo>
                  <a:pt x="499103" y="2708"/>
                  <a:pt x="512443" y="3544"/>
                  <a:pt x="523076" y="0"/>
                </a:cubicBezTo>
                <a:cubicBezTo>
                  <a:pt x="545527" y="67357"/>
                  <a:pt x="551865" y="72796"/>
                  <a:pt x="523076" y="180754"/>
                </a:cubicBezTo>
                <a:cubicBezTo>
                  <a:pt x="520188" y="191583"/>
                  <a:pt x="501955" y="188307"/>
                  <a:pt x="491178" y="191386"/>
                </a:cubicBezTo>
                <a:cubicBezTo>
                  <a:pt x="477127" y="195400"/>
                  <a:pt x="462825" y="198475"/>
                  <a:pt x="448648" y="202019"/>
                </a:cubicBezTo>
                <a:cubicBezTo>
                  <a:pt x="367132" y="198475"/>
                  <a:pt x="285259" y="199782"/>
                  <a:pt x="204099" y="191386"/>
                </a:cubicBezTo>
                <a:cubicBezTo>
                  <a:pt x="181803" y="189079"/>
                  <a:pt x="161569" y="177209"/>
                  <a:pt x="140304" y="170121"/>
                </a:cubicBezTo>
                <a:lnTo>
                  <a:pt x="108406" y="159489"/>
                </a:lnTo>
                <a:cubicBezTo>
                  <a:pt x="106516" y="153819"/>
                  <a:pt x="96119" y="94276"/>
                  <a:pt x="65876" y="116958"/>
                </a:cubicBezTo>
                <a:cubicBezTo>
                  <a:pt x="0" y="166366"/>
                  <a:pt x="33978" y="159488"/>
                  <a:pt x="33978" y="148856"/>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a:off x="7011988" y="2227263"/>
            <a:ext cx="285750" cy="361950"/>
          </a:xfrm>
          <a:custGeom>
            <a:avLst/>
            <a:gdLst>
              <a:gd name="connsiteX0" fmla="*/ 51273 w 285190"/>
              <a:gd name="connsiteY0" fmla="*/ 194805 h 361393"/>
              <a:gd name="connsiteX1" fmla="*/ 83171 w 285190"/>
              <a:gd name="connsiteY1" fmla="*/ 184172 h 361393"/>
              <a:gd name="connsiteX2" fmla="*/ 93804 w 285190"/>
              <a:gd name="connsiteY2" fmla="*/ 152274 h 361393"/>
              <a:gd name="connsiteX3" fmla="*/ 125701 w 285190"/>
              <a:gd name="connsiteY3" fmla="*/ 3418 h 361393"/>
              <a:gd name="connsiteX4" fmla="*/ 168231 w 285190"/>
              <a:gd name="connsiteY4" fmla="*/ 14051 h 361393"/>
              <a:gd name="connsiteX5" fmla="*/ 146966 w 285190"/>
              <a:gd name="connsiteY5" fmla="*/ 77846 h 361393"/>
              <a:gd name="connsiteX6" fmla="*/ 157599 w 285190"/>
              <a:gd name="connsiteY6" fmla="*/ 120377 h 361393"/>
              <a:gd name="connsiteX7" fmla="*/ 189497 w 285190"/>
              <a:gd name="connsiteY7" fmla="*/ 131009 h 361393"/>
              <a:gd name="connsiteX8" fmla="*/ 242659 w 285190"/>
              <a:gd name="connsiteY8" fmla="*/ 141642 h 361393"/>
              <a:gd name="connsiteX9" fmla="*/ 274557 w 285190"/>
              <a:gd name="connsiteY9" fmla="*/ 173539 h 361393"/>
              <a:gd name="connsiteX10" fmla="*/ 285190 w 285190"/>
              <a:gd name="connsiteY10" fmla="*/ 205437 h 361393"/>
              <a:gd name="connsiteX11" fmla="*/ 274557 w 285190"/>
              <a:gd name="connsiteY11" fmla="*/ 269232 h 361393"/>
              <a:gd name="connsiteX12" fmla="*/ 253292 w 285190"/>
              <a:gd name="connsiteY12" fmla="*/ 290498 h 361393"/>
              <a:gd name="connsiteX13" fmla="*/ 189497 w 285190"/>
              <a:gd name="connsiteY13" fmla="*/ 322395 h 361393"/>
              <a:gd name="connsiteX14" fmla="*/ 51273 w 285190"/>
              <a:gd name="connsiteY14" fmla="*/ 194805 h 361393"/>
              <a:gd name="connsiteX15" fmla="*/ 51273 w 285190"/>
              <a:gd name="connsiteY15" fmla="*/ 194805 h 3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90" h="361393">
                <a:moveTo>
                  <a:pt x="51273" y="194805"/>
                </a:moveTo>
                <a:cubicBezTo>
                  <a:pt x="56589" y="193033"/>
                  <a:pt x="75246" y="192097"/>
                  <a:pt x="83171" y="184172"/>
                </a:cubicBezTo>
                <a:cubicBezTo>
                  <a:pt x="91096" y="176247"/>
                  <a:pt x="92323" y="163384"/>
                  <a:pt x="93804" y="152274"/>
                </a:cubicBezTo>
                <a:cubicBezTo>
                  <a:pt x="113206" y="6756"/>
                  <a:pt x="72395" y="56727"/>
                  <a:pt x="125701" y="3418"/>
                </a:cubicBezTo>
                <a:cubicBezTo>
                  <a:pt x="139878" y="6962"/>
                  <a:pt x="164217" y="0"/>
                  <a:pt x="168231" y="14051"/>
                </a:cubicBezTo>
                <a:cubicBezTo>
                  <a:pt x="174389" y="35604"/>
                  <a:pt x="146966" y="77846"/>
                  <a:pt x="146966" y="77846"/>
                </a:cubicBezTo>
                <a:cubicBezTo>
                  <a:pt x="150510" y="92023"/>
                  <a:pt x="148470" y="108966"/>
                  <a:pt x="157599" y="120377"/>
                </a:cubicBezTo>
                <a:cubicBezTo>
                  <a:pt x="164600" y="129129"/>
                  <a:pt x="178624" y="128291"/>
                  <a:pt x="189497" y="131009"/>
                </a:cubicBezTo>
                <a:cubicBezTo>
                  <a:pt x="207029" y="135392"/>
                  <a:pt x="224938" y="138098"/>
                  <a:pt x="242659" y="141642"/>
                </a:cubicBezTo>
                <a:cubicBezTo>
                  <a:pt x="253292" y="152274"/>
                  <a:pt x="266216" y="161028"/>
                  <a:pt x="274557" y="173539"/>
                </a:cubicBezTo>
                <a:cubicBezTo>
                  <a:pt x="280774" y="182864"/>
                  <a:pt x="285190" y="194229"/>
                  <a:pt x="285190" y="205437"/>
                </a:cubicBezTo>
                <a:cubicBezTo>
                  <a:pt x="285190" y="226995"/>
                  <a:pt x="282127" y="249046"/>
                  <a:pt x="274557" y="269232"/>
                </a:cubicBezTo>
                <a:cubicBezTo>
                  <a:pt x="271037" y="278618"/>
                  <a:pt x="261120" y="284236"/>
                  <a:pt x="253292" y="290498"/>
                </a:cubicBezTo>
                <a:cubicBezTo>
                  <a:pt x="223848" y="314053"/>
                  <a:pt x="223186" y="311166"/>
                  <a:pt x="189497" y="322395"/>
                </a:cubicBezTo>
                <a:cubicBezTo>
                  <a:pt x="0" y="308860"/>
                  <a:pt x="37391" y="361393"/>
                  <a:pt x="51273" y="194805"/>
                </a:cubicBezTo>
                <a:lnTo>
                  <a:pt x="51273" y="194805"/>
                </a:ln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a:off x="6553200" y="2390775"/>
            <a:ext cx="458788" cy="357188"/>
          </a:xfrm>
          <a:custGeom>
            <a:avLst/>
            <a:gdLst>
              <a:gd name="connsiteX0" fmla="*/ 414813 w 459350"/>
              <a:gd name="connsiteY0" fmla="*/ 180753 h 357900"/>
              <a:gd name="connsiteX1" fmla="*/ 404181 w 459350"/>
              <a:gd name="connsiteY1" fmla="*/ 95693 h 357900"/>
              <a:gd name="connsiteX2" fmla="*/ 361651 w 459350"/>
              <a:gd name="connsiteY2" fmla="*/ 10632 h 357900"/>
              <a:gd name="connsiteX3" fmla="*/ 329753 w 459350"/>
              <a:gd name="connsiteY3" fmla="*/ 0 h 357900"/>
              <a:gd name="connsiteX4" fmla="*/ 148999 w 459350"/>
              <a:gd name="connsiteY4" fmla="*/ 10632 h 357900"/>
              <a:gd name="connsiteX5" fmla="*/ 10776 w 459350"/>
              <a:gd name="connsiteY5" fmla="*/ 21265 h 357900"/>
              <a:gd name="connsiteX6" fmla="*/ 144 w 459350"/>
              <a:gd name="connsiteY6" fmla="*/ 53163 h 357900"/>
              <a:gd name="connsiteX7" fmla="*/ 32041 w 459350"/>
              <a:gd name="connsiteY7" fmla="*/ 159488 h 357900"/>
              <a:gd name="connsiteX8" fmla="*/ 42674 w 459350"/>
              <a:gd name="connsiteY8" fmla="*/ 191386 h 357900"/>
              <a:gd name="connsiteX9" fmla="*/ 53306 w 459350"/>
              <a:gd name="connsiteY9" fmla="*/ 223284 h 357900"/>
              <a:gd name="connsiteX10" fmla="*/ 74571 w 459350"/>
              <a:gd name="connsiteY10" fmla="*/ 255181 h 357900"/>
              <a:gd name="connsiteX11" fmla="*/ 414813 w 459350"/>
              <a:gd name="connsiteY11" fmla="*/ 202018 h 357900"/>
              <a:gd name="connsiteX12" fmla="*/ 414813 w 459350"/>
              <a:gd name="connsiteY12" fmla="*/ 180753 h 3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350" h="357900">
                <a:moveTo>
                  <a:pt x="414813" y="180753"/>
                </a:moveTo>
                <a:cubicBezTo>
                  <a:pt x="413041" y="163032"/>
                  <a:pt x="410168" y="123633"/>
                  <a:pt x="404181" y="95693"/>
                </a:cubicBezTo>
                <a:cubicBezTo>
                  <a:pt x="397924" y="66494"/>
                  <a:pt x="390636" y="28023"/>
                  <a:pt x="361651" y="10632"/>
                </a:cubicBezTo>
                <a:cubicBezTo>
                  <a:pt x="352040" y="4866"/>
                  <a:pt x="340386" y="3544"/>
                  <a:pt x="329753" y="0"/>
                </a:cubicBezTo>
                <a:lnTo>
                  <a:pt x="148999" y="10632"/>
                </a:lnTo>
                <a:cubicBezTo>
                  <a:pt x="102891" y="13706"/>
                  <a:pt x="55208" y="8570"/>
                  <a:pt x="10776" y="21265"/>
                </a:cubicBezTo>
                <a:cubicBezTo>
                  <a:pt x="0" y="24344"/>
                  <a:pt x="3688" y="42530"/>
                  <a:pt x="144" y="53163"/>
                </a:cubicBezTo>
                <a:cubicBezTo>
                  <a:pt x="16212" y="117437"/>
                  <a:pt x="6156" y="81833"/>
                  <a:pt x="32041" y="159488"/>
                </a:cubicBezTo>
                <a:lnTo>
                  <a:pt x="42674" y="191386"/>
                </a:lnTo>
                <a:cubicBezTo>
                  <a:pt x="46218" y="202019"/>
                  <a:pt x="47089" y="213959"/>
                  <a:pt x="53306" y="223284"/>
                </a:cubicBezTo>
                <a:lnTo>
                  <a:pt x="74571" y="255181"/>
                </a:lnTo>
                <a:cubicBezTo>
                  <a:pt x="395820" y="245447"/>
                  <a:pt x="459350" y="357900"/>
                  <a:pt x="414813" y="202018"/>
                </a:cubicBezTo>
                <a:cubicBezTo>
                  <a:pt x="403060" y="160883"/>
                  <a:pt x="416585" y="198474"/>
                  <a:pt x="414813" y="18075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Freeform 100"/>
          <p:cNvSpPr/>
          <p:nvPr/>
        </p:nvSpPr>
        <p:spPr>
          <a:xfrm>
            <a:off x="6319838" y="2195513"/>
            <a:ext cx="169862" cy="512762"/>
          </a:xfrm>
          <a:custGeom>
            <a:avLst/>
            <a:gdLst>
              <a:gd name="connsiteX0" fmla="*/ 74428 w 170121"/>
              <a:gd name="connsiteY0" fmla="*/ 24809 h 512183"/>
              <a:gd name="connsiteX1" fmla="*/ 85061 w 170121"/>
              <a:gd name="connsiteY1" fmla="*/ 56707 h 512183"/>
              <a:gd name="connsiteX2" fmla="*/ 148856 w 170121"/>
              <a:gd name="connsiteY2" fmla="*/ 99237 h 512183"/>
              <a:gd name="connsiteX3" fmla="*/ 159489 w 170121"/>
              <a:gd name="connsiteY3" fmla="*/ 248093 h 512183"/>
              <a:gd name="connsiteX4" fmla="*/ 170121 w 170121"/>
              <a:gd name="connsiteY4" fmla="*/ 311888 h 512183"/>
              <a:gd name="connsiteX5" fmla="*/ 159489 w 170121"/>
              <a:gd name="connsiteY5" fmla="*/ 503274 h 512183"/>
              <a:gd name="connsiteX6" fmla="*/ 21265 w 170121"/>
              <a:gd name="connsiteY6" fmla="*/ 492641 h 512183"/>
              <a:gd name="connsiteX7" fmla="*/ 0 w 170121"/>
              <a:gd name="connsiteY7" fmla="*/ 428846 h 512183"/>
              <a:gd name="connsiteX8" fmla="*/ 10633 w 170121"/>
              <a:gd name="connsiteY8" fmla="*/ 279990 h 512183"/>
              <a:gd name="connsiteX9" fmla="*/ 31898 w 170121"/>
              <a:gd name="connsiteY9" fmla="*/ 205562 h 512183"/>
              <a:gd name="connsiteX10" fmla="*/ 74428 w 170121"/>
              <a:gd name="connsiteY10" fmla="*/ 24809 h 5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21" h="512183">
                <a:moveTo>
                  <a:pt x="74428" y="24809"/>
                </a:moveTo>
                <a:cubicBezTo>
                  <a:pt x="83289" y="0"/>
                  <a:pt x="75735" y="50490"/>
                  <a:pt x="85061" y="56707"/>
                </a:cubicBezTo>
                <a:cubicBezTo>
                  <a:pt x="162044" y="108028"/>
                  <a:pt x="124553" y="26323"/>
                  <a:pt x="148856" y="99237"/>
                </a:cubicBezTo>
                <a:cubicBezTo>
                  <a:pt x="152400" y="148856"/>
                  <a:pt x="154539" y="198595"/>
                  <a:pt x="159489" y="248093"/>
                </a:cubicBezTo>
                <a:cubicBezTo>
                  <a:pt x="161634" y="269544"/>
                  <a:pt x="170121" y="290330"/>
                  <a:pt x="170121" y="311888"/>
                </a:cubicBezTo>
                <a:cubicBezTo>
                  <a:pt x="170121" y="375782"/>
                  <a:pt x="163033" y="439479"/>
                  <a:pt x="159489" y="503274"/>
                </a:cubicBezTo>
                <a:cubicBezTo>
                  <a:pt x="113414" y="499730"/>
                  <a:pt x="63140" y="512183"/>
                  <a:pt x="21265" y="492641"/>
                </a:cubicBezTo>
                <a:cubicBezTo>
                  <a:pt x="953" y="483162"/>
                  <a:pt x="0" y="428846"/>
                  <a:pt x="0" y="428846"/>
                </a:cubicBezTo>
                <a:cubicBezTo>
                  <a:pt x="3544" y="379227"/>
                  <a:pt x="5140" y="329431"/>
                  <a:pt x="10633" y="279990"/>
                </a:cubicBezTo>
                <a:cubicBezTo>
                  <a:pt x="12859" y="259959"/>
                  <a:pt x="25176" y="225727"/>
                  <a:pt x="31898" y="205562"/>
                </a:cubicBezTo>
                <a:cubicBezTo>
                  <a:pt x="43138" y="59437"/>
                  <a:pt x="65568" y="49618"/>
                  <a:pt x="74428" y="2480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Freeform 101"/>
          <p:cNvSpPr/>
          <p:nvPr/>
        </p:nvSpPr>
        <p:spPr>
          <a:xfrm>
            <a:off x="7054850" y="2549525"/>
            <a:ext cx="466725" cy="236538"/>
          </a:xfrm>
          <a:custGeom>
            <a:avLst/>
            <a:gdLst>
              <a:gd name="connsiteX0" fmla="*/ 62023 w 467152"/>
              <a:gd name="connsiteY0" fmla="*/ 234491 h 236263"/>
              <a:gd name="connsiteX1" fmla="*/ 51391 w 467152"/>
              <a:gd name="connsiteY1" fmla="*/ 202594 h 236263"/>
              <a:gd name="connsiteX2" fmla="*/ 62023 w 467152"/>
              <a:gd name="connsiteY2" fmla="*/ 117533 h 236263"/>
              <a:gd name="connsiteX3" fmla="*/ 327837 w 467152"/>
              <a:gd name="connsiteY3" fmla="*/ 75003 h 236263"/>
              <a:gd name="connsiteX4" fmla="*/ 381000 w 467152"/>
              <a:gd name="connsiteY4" fmla="*/ 575 h 236263"/>
              <a:gd name="connsiteX5" fmla="*/ 455428 w 467152"/>
              <a:gd name="connsiteY5" fmla="*/ 11208 h 236263"/>
              <a:gd name="connsiteX6" fmla="*/ 466060 w 467152"/>
              <a:gd name="connsiteY6" fmla="*/ 43105 h 236263"/>
              <a:gd name="connsiteX7" fmla="*/ 455428 w 467152"/>
              <a:gd name="connsiteY7" fmla="*/ 170696 h 236263"/>
              <a:gd name="connsiteX8" fmla="*/ 423530 w 467152"/>
              <a:gd name="connsiteY8" fmla="*/ 191961 h 236263"/>
              <a:gd name="connsiteX9" fmla="*/ 62023 w 467152"/>
              <a:gd name="connsiteY9" fmla="*/ 234491 h 2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52" h="236263">
                <a:moveTo>
                  <a:pt x="62023" y="234491"/>
                </a:moveTo>
                <a:cubicBezTo>
                  <a:pt x="0" y="236263"/>
                  <a:pt x="51391" y="213801"/>
                  <a:pt x="51391" y="202594"/>
                </a:cubicBezTo>
                <a:cubicBezTo>
                  <a:pt x="51391" y="174020"/>
                  <a:pt x="56911" y="145646"/>
                  <a:pt x="62023" y="117533"/>
                </a:cubicBezTo>
                <a:cubicBezTo>
                  <a:pt x="82377" y="5588"/>
                  <a:pt x="192133" y="80658"/>
                  <a:pt x="327837" y="75003"/>
                </a:cubicBezTo>
                <a:cubicBezTo>
                  <a:pt x="352646" y="575"/>
                  <a:pt x="327837" y="18297"/>
                  <a:pt x="381000" y="575"/>
                </a:cubicBezTo>
                <a:cubicBezTo>
                  <a:pt x="405809" y="4119"/>
                  <a:pt x="433013" y="0"/>
                  <a:pt x="455428" y="11208"/>
                </a:cubicBezTo>
                <a:cubicBezTo>
                  <a:pt x="465452" y="16220"/>
                  <a:pt x="466060" y="31898"/>
                  <a:pt x="466060" y="43105"/>
                </a:cubicBezTo>
                <a:cubicBezTo>
                  <a:pt x="466060" y="85783"/>
                  <a:pt x="467152" y="129660"/>
                  <a:pt x="455428" y="170696"/>
                </a:cubicBezTo>
                <a:cubicBezTo>
                  <a:pt x="451917" y="182983"/>
                  <a:pt x="436291" y="191289"/>
                  <a:pt x="423530" y="191961"/>
                </a:cubicBezTo>
                <a:cubicBezTo>
                  <a:pt x="299655" y="198481"/>
                  <a:pt x="124046" y="232719"/>
                  <a:pt x="62023" y="23449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102"/>
          <p:cNvSpPr/>
          <p:nvPr/>
        </p:nvSpPr>
        <p:spPr>
          <a:xfrm>
            <a:off x="7553325" y="2527300"/>
            <a:ext cx="268288" cy="280988"/>
          </a:xfrm>
          <a:custGeom>
            <a:avLst/>
            <a:gdLst>
              <a:gd name="connsiteX0" fmla="*/ 24809 w 269358"/>
              <a:gd name="connsiteY0" fmla="*/ 14177 h 281416"/>
              <a:gd name="connsiteX1" fmla="*/ 35442 w 269358"/>
              <a:gd name="connsiteY1" fmla="*/ 120503 h 281416"/>
              <a:gd name="connsiteX2" fmla="*/ 46075 w 269358"/>
              <a:gd name="connsiteY2" fmla="*/ 248093 h 281416"/>
              <a:gd name="connsiteX3" fmla="*/ 269358 w 269358"/>
              <a:gd name="connsiteY3" fmla="*/ 237461 h 281416"/>
              <a:gd name="connsiteX4" fmla="*/ 258726 w 269358"/>
              <a:gd name="connsiteY4" fmla="*/ 131135 h 281416"/>
              <a:gd name="connsiteX5" fmla="*/ 216195 w 269358"/>
              <a:gd name="connsiteY5" fmla="*/ 46075 h 281416"/>
              <a:gd name="connsiteX6" fmla="*/ 184298 w 269358"/>
              <a:gd name="connsiteY6" fmla="*/ 35442 h 281416"/>
              <a:gd name="connsiteX7" fmla="*/ 24809 w 269358"/>
              <a:gd name="connsiteY7" fmla="*/ 14177 h 28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58" h="281416">
                <a:moveTo>
                  <a:pt x="24809" y="14177"/>
                </a:moveTo>
                <a:cubicBezTo>
                  <a:pt x="0" y="28354"/>
                  <a:pt x="32217" y="85031"/>
                  <a:pt x="35442" y="120503"/>
                </a:cubicBezTo>
                <a:cubicBezTo>
                  <a:pt x="39306" y="163005"/>
                  <a:pt x="7903" y="229007"/>
                  <a:pt x="46075" y="248093"/>
                </a:cubicBezTo>
                <a:cubicBezTo>
                  <a:pt x="112721" y="281416"/>
                  <a:pt x="194930" y="241005"/>
                  <a:pt x="269358" y="237461"/>
                </a:cubicBezTo>
                <a:cubicBezTo>
                  <a:pt x="265814" y="202019"/>
                  <a:pt x="265290" y="166144"/>
                  <a:pt x="258726" y="131135"/>
                </a:cubicBezTo>
                <a:cubicBezTo>
                  <a:pt x="253349" y="102458"/>
                  <a:pt x="244788" y="63231"/>
                  <a:pt x="216195" y="46075"/>
                </a:cubicBezTo>
                <a:cubicBezTo>
                  <a:pt x="206585" y="40309"/>
                  <a:pt x="195486" y="36100"/>
                  <a:pt x="184298" y="35442"/>
                </a:cubicBezTo>
                <a:cubicBezTo>
                  <a:pt x="134765" y="32528"/>
                  <a:pt x="49618" y="0"/>
                  <a:pt x="24809" y="1417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103"/>
          <p:cNvSpPr/>
          <p:nvPr/>
        </p:nvSpPr>
        <p:spPr>
          <a:xfrm>
            <a:off x="7799388" y="2519363"/>
            <a:ext cx="274637" cy="381000"/>
          </a:xfrm>
          <a:custGeom>
            <a:avLst/>
            <a:gdLst>
              <a:gd name="connsiteX0" fmla="*/ 51919 w 274918"/>
              <a:gd name="connsiteY0" fmla="*/ 105469 h 380465"/>
              <a:gd name="connsiteX1" fmla="*/ 41286 w 274918"/>
              <a:gd name="connsiteY1" fmla="*/ 73571 h 380465"/>
              <a:gd name="connsiteX2" fmla="*/ 73184 w 274918"/>
              <a:gd name="connsiteY2" fmla="*/ 9776 h 380465"/>
              <a:gd name="connsiteX3" fmla="*/ 158244 w 274918"/>
              <a:gd name="connsiteY3" fmla="*/ 350018 h 380465"/>
              <a:gd name="connsiteX4" fmla="*/ 62551 w 274918"/>
              <a:gd name="connsiteY4" fmla="*/ 339385 h 380465"/>
              <a:gd name="connsiteX5" fmla="*/ 51919 w 274918"/>
              <a:gd name="connsiteY5" fmla="*/ 105469 h 38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18" h="380465">
                <a:moveTo>
                  <a:pt x="51919" y="105469"/>
                </a:moveTo>
                <a:cubicBezTo>
                  <a:pt x="48375" y="61167"/>
                  <a:pt x="41286" y="84779"/>
                  <a:pt x="41286" y="73571"/>
                </a:cubicBezTo>
                <a:cubicBezTo>
                  <a:pt x="41286" y="51563"/>
                  <a:pt x="62434" y="25902"/>
                  <a:pt x="73184" y="9776"/>
                </a:cubicBezTo>
                <a:cubicBezTo>
                  <a:pt x="247474" y="29142"/>
                  <a:pt x="274918" y="0"/>
                  <a:pt x="158244" y="350018"/>
                </a:cubicBezTo>
                <a:cubicBezTo>
                  <a:pt x="148095" y="380465"/>
                  <a:pt x="94449" y="342929"/>
                  <a:pt x="62551" y="339385"/>
                </a:cubicBezTo>
                <a:cubicBezTo>
                  <a:pt x="0" y="245560"/>
                  <a:pt x="55463" y="149771"/>
                  <a:pt x="51919" y="10546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p:cNvSpPr/>
          <p:nvPr/>
        </p:nvSpPr>
        <p:spPr>
          <a:xfrm>
            <a:off x="7440613" y="2855913"/>
            <a:ext cx="509587" cy="196850"/>
          </a:xfrm>
          <a:custGeom>
            <a:avLst/>
            <a:gdLst>
              <a:gd name="connsiteX0" fmla="*/ 494769 w 508946"/>
              <a:gd name="connsiteY0" fmla="*/ 98223 h 196158"/>
              <a:gd name="connsiteX1" fmla="*/ 399076 w 508946"/>
              <a:gd name="connsiteY1" fmla="*/ 87591 h 196158"/>
              <a:gd name="connsiteX2" fmla="*/ 335281 w 508946"/>
              <a:gd name="connsiteY2" fmla="*/ 66326 h 196158"/>
              <a:gd name="connsiteX3" fmla="*/ 250220 w 508946"/>
              <a:gd name="connsiteY3" fmla="*/ 13163 h 196158"/>
              <a:gd name="connsiteX4" fmla="*/ 218323 w 508946"/>
              <a:gd name="connsiteY4" fmla="*/ 2530 h 196158"/>
              <a:gd name="connsiteX5" fmla="*/ 26937 w 508946"/>
              <a:gd name="connsiteY5" fmla="*/ 13163 h 196158"/>
              <a:gd name="connsiteX6" fmla="*/ 26937 w 508946"/>
              <a:gd name="connsiteY6" fmla="*/ 76958 h 196158"/>
              <a:gd name="connsiteX7" fmla="*/ 48202 w 508946"/>
              <a:gd name="connsiteY7" fmla="*/ 162019 h 196158"/>
              <a:gd name="connsiteX8" fmla="*/ 111997 w 508946"/>
              <a:gd name="connsiteY8" fmla="*/ 193916 h 196158"/>
              <a:gd name="connsiteX9" fmla="*/ 282118 w 508946"/>
              <a:gd name="connsiteY9" fmla="*/ 183284 h 196158"/>
              <a:gd name="connsiteX10" fmla="*/ 345913 w 508946"/>
              <a:gd name="connsiteY10" fmla="*/ 162019 h 196158"/>
              <a:gd name="connsiteX11" fmla="*/ 377811 w 508946"/>
              <a:gd name="connsiteY11" fmla="*/ 172651 h 196158"/>
              <a:gd name="connsiteX12" fmla="*/ 409709 w 508946"/>
              <a:gd name="connsiteY12" fmla="*/ 193916 h 196158"/>
              <a:gd name="connsiteX13" fmla="*/ 462871 w 508946"/>
              <a:gd name="connsiteY13" fmla="*/ 183284 h 196158"/>
              <a:gd name="connsiteX14" fmla="*/ 484137 w 508946"/>
              <a:gd name="connsiteY14" fmla="*/ 162019 h 196158"/>
              <a:gd name="connsiteX15" fmla="*/ 494769 w 508946"/>
              <a:gd name="connsiteY15" fmla="*/ 98223 h 19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46" h="196158">
                <a:moveTo>
                  <a:pt x="494769" y="98223"/>
                </a:moveTo>
                <a:cubicBezTo>
                  <a:pt x="480592" y="85818"/>
                  <a:pt x="430547" y="93885"/>
                  <a:pt x="399076" y="87591"/>
                </a:cubicBezTo>
                <a:cubicBezTo>
                  <a:pt x="377096" y="83195"/>
                  <a:pt x="335281" y="66326"/>
                  <a:pt x="335281" y="66326"/>
                </a:cubicBezTo>
                <a:cubicBezTo>
                  <a:pt x="301582" y="15777"/>
                  <a:pt x="326140" y="38470"/>
                  <a:pt x="250220" y="13163"/>
                </a:cubicBezTo>
                <a:lnTo>
                  <a:pt x="218323" y="2530"/>
                </a:lnTo>
                <a:cubicBezTo>
                  <a:pt x="154528" y="6074"/>
                  <a:pt x="89460" y="0"/>
                  <a:pt x="26937" y="13163"/>
                </a:cubicBezTo>
                <a:cubicBezTo>
                  <a:pt x="0" y="18834"/>
                  <a:pt x="25519" y="71287"/>
                  <a:pt x="26937" y="76958"/>
                </a:cubicBezTo>
                <a:cubicBezTo>
                  <a:pt x="27660" y="79850"/>
                  <a:pt x="39362" y="150969"/>
                  <a:pt x="48202" y="162019"/>
                </a:cubicBezTo>
                <a:cubicBezTo>
                  <a:pt x="63193" y="180758"/>
                  <a:pt x="90983" y="186912"/>
                  <a:pt x="111997" y="193916"/>
                </a:cubicBezTo>
                <a:cubicBezTo>
                  <a:pt x="168704" y="190372"/>
                  <a:pt x="225821" y="190961"/>
                  <a:pt x="282118" y="183284"/>
                </a:cubicBezTo>
                <a:cubicBezTo>
                  <a:pt x="304328" y="180255"/>
                  <a:pt x="345913" y="162019"/>
                  <a:pt x="345913" y="162019"/>
                </a:cubicBezTo>
                <a:cubicBezTo>
                  <a:pt x="356546" y="165563"/>
                  <a:pt x="367786" y="167639"/>
                  <a:pt x="377811" y="172651"/>
                </a:cubicBezTo>
                <a:cubicBezTo>
                  <a:pt x="389241" y="178366"/>
                  <a:pt x="397029" y="192331"/>
                  <a:pt x="409709" y="193916"/>
                </a:cubicBezTo>
                <a:cubicBezTo>
                  <a:pt x="427641" y="196158"/>
                  <a:pt x="445150" y="186828"/>
                  <a:pt x="462871" y="183284"/>
                </a:cubicBezTo>
                <a:cubicBezTo>
                  <a:pt x="469960" y="176196"/>
                  <a:pt x="482171" y="171849"/>
                  <a:pt x="484137" y="162019"/>
                </a:cubicBezTo>
                <a:cubicBezTo>
                  <a:pt x="488210" y="141655"/>
                  <a:pt x="508946" y="110628"/>
                  <a:pt x="494769" y="9822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Freeform 105"/>
          <p:cNvSpPr/>
          <p:nvPr/>
        </p:nvSpPr>
        <p:spPr>
          <a:xfrm>
            <a:off x="6369050" y="2778125"/>
            <a:ext cx="301625" cy="295275"/>
          </a:xfrm>
          <a:custGeom>
            <a:avLst/>
            <a:gdLst>
              <a:gd name="connsiteX0" fmla="*/ 14177 w 301256"/>
              <a:gd name="connsiteY0" fmla="*/ 26581 h 293814"/>
              <a:gd name="connsiteX1" fmla="*/ 99237 w 301256"/>
              <a:gd name="connsiteY1" fmla="*/ 15948 h 293814"/>
              <a:gd name="connsiteX2" fmla="*/ 141767 w 301256"/>
              <a:gd name="connsiteY2" fmla="*/ 5315 h 293814"/>
              <a:gd name="connsiteX3" fmla="*/ 237460 w 301256"/>
              <a:gd name="connsiteY3" fmla="*/ 15948 h 293814"/>
              <a:gd name="connsiteX4" fmla="*/ 269358 w 301256"/>
              <a:gd name="connsiteY4" fmla="*/ 37213 h 293814"/>
              <a:gd name="connsiteX5" fmla="*/ 301256 w 301256"/>
              <a:gd name="connsiteY5" fmla="*/ 122274 h 293814"/>
              <a:gd name="connsiteX6" fmla="*/ 290623 w 301256"/>
              <a:gd name="connsiteY6" fmla="*/ 175436 h 293814"/>
              <a:gd name="connsiteX7" fmla="*/ 269358 w 301256"/>
              <a:gd name="connsiteY7" fmla="*/ 196702 h 293814"/>
              <a:gd name="connsiteX8" fmla="*/ 248093 w 301256"/>
              <a:gd name="connsiteY8" fmla="*/ 228599 h 293814"/>
              <a:gd name="connsiteX9" fmla="*/ 237460 w 301256"/>
              <a:gd name="connsiteY9" fmla="*/ 271129 h 293814"/>
              <a:gd name="connsiteX10" fmla="*/ 46074 w 301256"/>
              <a:gd name="connsiteY10" fmla="*/ 239232 h 293814"/>
              <a:gd name="connsiteX11" fmla="*/ 24809 w 301256"/>
              <a:gd name="connsiteY11" fmla="*/ 207334 h 293814"/>
              <a:gd name="connsiteX12" fmla="*/ 14177 w 301256"/>
              <a:gd name="connsiteY12" fmla="*/ 175436 h 293814"/>
              <a:gd name="connsiteX13" fmla="*/ 14177 w 301256"/>
              <a:gd name="connsiteY13" fmla="*/ 26581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256" h="293814">
                <a:moveTo>
                  <a:pt x="14177" y="26581"/>
                </a:moveTo>
                <a:cubicBezTo>
                  <a:pt x="28354" y="0"/>
                  <a:pt x="71052" y="20646"/>
                  <a:pt x="99237" y="15948"/>
                </a:cubicBezTo>
                <a:cubicBezTo>
                  <a:pt x="113651" y="13546"/>
                  <a:pt x="127154" y="5315"/>
                  <a:pt x="141767" y="5315"/>
                </a:cubicBezTo>
                <a:cubicBezTo>
                  <a:pt x="173861" y="5315"/>
                  <a:pt x="205562" y="12404"/>
                  <a:pt x="237460" y="15948"/>
                </a:cubicBezTo>
                <a:cubicBezTo>
                  <a:pt x="248093" y="23036"/>
                  <a:pt x="260322" y="28177"/>
                  <a:pt x="269358" y="37213"/>
                </a:cubicBezTo>
                <a:cubicBezTo>
                  <a:pt x="296736" y="64591"/>
                  <a:pt x="293649" y="84238"/>
                  <a:pt x="301256" y="122274"/>
                </a:cubicBezTo>
                <a:cubicBezTo>
                  <a:pt x="297712" y="139995"/>
                  <a:pt x="297742" y="158826"/>
                  <a:pt x="290623" y="175436"/>
                </a:cubicBezTo>
                <a:cubicBezTo>
                  <a:pt x="286674" y="184650"/>
                  <a:pt x="275620" y="188874"/>
                  <a:pt x="269358" y="196702"/>
                </a:cubicBezTo>
                <a:cubicBezTo>
                  <a:pt x="261375" y="206680"/>
                  <a:pt x="255181" y="217967"/>
                  <a:pt x="248093" y="228599"/>
                </a:cubicBezTo>
                <a:cubicBezTo>
                  <a:pt x="244549" y="242776"/>
                  <a:pt x="251823" y="268436"/>
                  <a:pt x="237460" y="271129"/>
                </a:cubicBezTo>
                <a:cubicBezTo>
                  <a:pt x="116473" y="293814"/>
                  <a:pt x="110012" y="281857"/>
                  <a:pt x="46074" y="239232"/>
                </a:cubicBezTo>
                <a:cubicBezTo>
                  <a:pt x="38986" y="228599"/>
                  <a:pt x="30524" y="218764"/>
                  <a:pt x="24809" y="207334"/>
                </a:cubicBezTo>
                <a:cubicBezTo>
                  <a:pt x="19797" y="197309"/>
                  <a:pt x="15881" y="186513"/>
                  <a:pt x="14177" y="175436"/>
                </a:cubicBezTo>
                <a:cubicBezTo>
                  <a:pt x="2839" y="101736"/>
                  <a:pt x="0" y="53162"/>
                  <a:pt x="14177" y="2658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06"/>
          <p:cNvSpPr/>
          <p:nvPr/>
        </p:nvSpPr>
        <p:spPr>
          <a:xfrm>
            <a:off x="6713538" y="2692400"/>
            <a:ext cx="342900" cy="454025"/>
          </a:xfrm>
          <a:custGeom>
            <a:avLst/>
            <a:gdLst>
              <a:gd name="connsiteX0" fmla="*/ 42530 w 343786"/>
              <a:gd name="connsiteY0" fmla="*/ 325272 h 453437"/>
              <a:gd name="connsiteX1" fmla="*/ 53163 w 343786"/>
              <a:gd name="connsiteY1" fmla="*/ 144518 h 453437"/>
              <a:gd name="connsiteX2" fmla="*/ 31898 w 343786"/>
              <a:gd name="connsiteY2" fmla="*/ 112621 h 453437"/>
              <a:gd name="connsiteX3" fmla="*/ 0 w 343786"/>
              <a:gd name="connsiteY3" fmla="*/ 101988 h 453437"/>
              <a:gd name="connsiteX4" fmla="*/ 10632 w 343786"/>
              <a:gd name="connsiteY4" fmla="*/ 59458 h 453437"/>
              <a:gd name="connsiteX5" fmla="*/ 42530 w 343786"/>
              <a:gd name="connsiteY5" fmla="*/ 48825 h 453437"/>
              <a:gd name="connsiteX6" fmla="*/ 212651 w 343786"/>
              <a:gd name="connsiteY6" fmla="*/ 59458 h 453437"/>
              <a:gd name="connsiteX7" fmla="*/ 244549 w 343786"/>
              <a:gd name="connsiteY7" fmla="*/ 144518 h 453437"/>
              <a:gd name="connsiteX8" fmla="*/ 287079 w 343786"/>
              <a:gd name="connsiteY8" fmla="*/ 208314 h 453437"/>
              <a:gd name="connsiteX9" fmla="*/ 297712 w 343786"/>
              <a:gd name="connsiteY9" fmla="*/ 325272 h 453437"/>
              <a:gd name="connsiteX10" fmla="*/ 318977 w 343786"/>
              <a:gd name="connsiteY10" fmla="*/ 399700 h 453437"/>
              <a:gd name="connsiteX11" fmla="*/ 329609 w 343786"/>
              <a:gd name="connsiteY11" fmla="*/ 442230 h 453437"/>
              <a:gd name="connsiteX12" fmla="*/ 191386 w 343786"/>
              <a:gd name="connsiteY12" fmla="*/ 431597 h 453437"/>
              <a:gd name="connsiteX13" fmla="*/ 127591 w 343786"/>
              <a:gd name="connsiteY13" fmla="*/ 389067 h 453437"/>
              <a:gd name="connsiteX14" fmla="*/ 63795 w 343786"/>
              <a:gd name="connsiteY14" fmla="*/ 367802 h 453437"/>
              <a:gd name="connsiteX15" fmla="*/ 42530 w 343786"/>
              <a:gd name="connsiteY15" fmla="*/ 325272 h 45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786" h="453437">
                <a:moveTo>
                  <a:pt x="42530" y="325272"/>
                </a:moveTo>
                <a:cubicBezTo>
                  <a:pt x="40758" y="288058"/>
                  <a:pt x="76284" y="252419"/>
                  <a:pt x="53163" y="144518"/>
                </a:cubicBezTo>
                <a:cubicBezTo>
                  <a:pt x="50486" y="132023"/>
                  <a:pt x="41876" y="120604"/>
                  <a:pt x="31898" y="112621"/>
                </a:cubicBezTo>
                <a:cubicBezTo>
                  <a:pt x="23146" y="105620"/>
                  <a:pt x="10633" y="105532"/>
                  <a:pt x="0" y="101988"/>
                </a:cubicBezTo>
                <a:cubicBezTo>
                  <a:pt x="3544" y="87811"/>
                  <a:pt x="1503" y="70869"/>
                  <a:pt x="10632" y="59458"/>
                </a:cubicBezTo>
                <a:cubicBezTo>
                  <a:pt x="17633" y="50706"/>
                  <a:pt x="31322" y="48825"/>
                  <a:pt x="42530" y="48825"/>
                </a:cubicBezTo>
                <a:cubicBezTo>
                  <a:pt x="99348" y="48825"/>
                  <a:pt x="155944" y="55914"/>
                  <a:pt x="212651" y="59458"/>
                </a:cubicBezTo>
                <a:cubicBezTo>
                  <a:pt x="281099" y="162128"/>
                  <a:pt x="178859" y="0"/>
                  <a:pt x="244549" y="144518"/>
                </a:cubicBezTo>
                <a:cubicBezTo>
                  <a:pt x="255125" y="167785"/>
                  <a:pt x="287079" y="208314"/>
                  <a:pt x="287079" y="208314"/>
                </a:cubicBezTo>
                <a:cubicBezTo>
                  <a:pt x="290623" y="247300"/>
                  <a:pt x="291276" y="286658"/>
                  <a:pt x="297712" y="325272"/>
                </a:cubicBezTo>
                <a:cubicBezTo>
                  <a:pt x="301954" y="350723"/>
                  <a:pt x="312188" y="374807"/>
                  <a:pt x="318977" y="399700"/>
                </a:cubicBezTo>
                <a:cubicBezTo>
                  <a:pt x="322822" y="413798"/>
                  <a:pt x="343786" y="438686"/>
                  <a:pt x="329609" y="442230"/>
                </a:cubicBezTo>
                <a:cubicBezTo>
                  <a:pt x="284778" y="453437"/>
                  <a:pt x="237460" y="435141"/>
                  <a:pt x="191386" y="431597"/>
                </a:cubicBezTo>
                <a:lnTo>
                  <a:pt x="127591" y="389067"/>
                </a:lnTo>
                <a:cubicBezTo>
                  <a:pt x="108940" y="376633"/>
                  <a:pt x="63795" y="367802"/>
                  <a:pt x="63795" y="367802"/>
                </a:cubicBezTo>
                <a:cubicBezTo>
                  <a:pt x="50657" y="328386"/>
                  <a:pt x="44302" y="362486"/>
                  <a:pt x="42530" y="325272"/>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Freeform 107"/>
          <p:cNvSpPr/>
          <p:nvPr/>
        </p:nvSpPr>
        <p:spPr>
          <a:xfrm>
            <a:off x="7007225" y="2846388"/>
            <a:ext cx="379413" cy="269875"/>
          </a:xfrm>
          <a:custGeom>
            <a:avLst/>
            <a:gdLst>
              <a:gd name="connsiteX0" fmla="*/ 99784 w 379475"/>
              <a:gd name="connsiteY0" fmla="*/ 193431 h 270000"/>
              <a:gd name="connsiteX1" fmla="*/ 89151 w 379475"/>
              <a:gd name="connsiteY1" fmla="*/ 76473 h 270000"/>
              <a:gd name="connsiteX2" fmla="*/ 78518 w 379475"/>
              <a:gd name="connsiteY2" fmla="*/ 44575 h 270000"/>
              <a:gd name="connsiteX3" fmla="*/ 46621 w 379475"/>
              <a:gd name="connsiteY3" fmla="*/ 33943 h 270000"/>
              <a:gd name="connsiteX4" fmla="*/ 57253 w 379475"/>
              <a:gd name="connsiteY4" fmla="*/ 2045 h 270000"/>
              <a:gd name="connsiteX5" fmla="*/ 323067 w 379475"/>
              <a:gd name="connsiteY5" fmla="*/ 23310 h 270000"/>
              <a:gd name="connsiteX6" fmla="*/ 354965 w 379475"/>
              <a:gd name="connsiteY6" fmla="*/ 33943 h 270000"/>
              <a:gd name="connsiteX7" fmla="*/ 365598 w 379475"/>
              <a:gd name="connsiteY7" fmla="*/ 97738 h 270000"/>
              <a:gd name="connsiteX8" fmla="*/ 376230 w 379475"/>
              <a:gd name="connsiteY8" fmla="*/ 172166 h 270000"/>
              <a:gd name="connsiteX9" fmla="*/ 365598 w 379475"/>
              <a:gd name="connsiteY9" fmla="*/ 257226 h 270000"/>
              <a:gd name="connsiteX10" fmla="*/ 323067 w 379475"/>
              <a:gd name="connsiteY10" fmla="*/ 267859 h 270000"/>
              <a:gd name="connsiteX11" fmla="*/ 174211 w 379475"/>
              <a:gd name="connsiteY11" fmla="*/ 257226 h 270000"/>
              <a:gd name="connsiteX12" fmla="*/ 110416 w 379475"/>
              <a:gd name="connsiteY12" fmla="*/ 235961 h 270000"/>
              <a:gd name="connsiteX13" fmla="*/ 99784 w 379475"/>
              <a:gd name="connsiteY13" fmla="*/ 193431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75" h="270000">
                <a:moveTo>
                  <a:pt x="99784" y="193431"/>
                </a:moveTo>
                <a:cubicBezTo>
                  <a:pt x="96240" y="154445"/>
                  <a:pt x="94687" y="115226"/>
                  <a:pt x="89151" y="76473"/>
                </a:cubicBezTo>
                <a:cubicBezTo>
                  <a:pt x="87566" y="65378"/>
                  <a:pt x="86443" y="52500"/>
                  <a:pt x="78518" y="44575"/>
                </a:cubicBezTo>
                <a:cubicBezTo>
                  <a:pt x="70593" y="36650"/>
                  <a:pt x="57253" y="37487"/>
                  <a:pt x="46621" y="33943"/>
                </a:cubicBezTo>
                <a:cubicBezTo>
                  <a:pt x="31605" y="18926"/>
                  <a:pt x="0" y="0"/>
                  <a:pt x="57253" y="2045"/>
                </a:cubicBezTo>
                <a:cubicBezTo>
                  <a:pt x="146084" y="5218"/>
                  <a:pt x="234462" y="16222"/>
                  <a:pt x="323067" y="23310"/>
                </a:cubicBezTo>
                <a:cubicBezTo>
                  <a:pt x="333700" y="26854"/>
                  <a:pt x="349404" y="24212"/>
                  <a:pt x="354965" y="33943"/>
                </a:cubicBezTo>
                <a:cubicBezTo>
                  <a:pt x="365661" y="52661"/>
                  <a:pt x="362320" y="76430"/>
                  <a:pt x="365598" y="97738"/>
                </a:cubicBezTo>
                <a:cubicBezTo>
                  <a:pt x="369409" y="122508"/>
                  <a:pt x="372686" y="147357"/>
                  <a:pt x="376230" y="172166"/>
                </a:cubicBezTo>
                <a:cubicBezTo>
                  <a:pt x="372686" y="200519"/>
                  <a:pt x="379475" y="232248"/>
                  <a:pt x="365598" y="257226"/>
                </a:cubicBezTo>
                <a:cubicBezTo>
                  <a:pt x="358501" y="270000"/>
                  <a:pt x="337680" y="267859"/>
                  <a:pt x="323067" y="267859"/>
                </a:cubicBezTo>
                <a:cubicBezTo>
                  <a:pt x="273322" y="267859"/>
                  <a:pt x="223830" y="260770"/>
                  <a:pt x="174211" y="257226"/>
                </a:cubicBezTo>
                <a:cubicBezTo>
                  <a:pt x="152946" y="250138"/>
                  <a:pt x="117504" y="257226"/>
                  <a:pt x="110416" y="235961"/>
                </a:cubicBezTo>
                <a:lnTo>
                  <a:pt x="99784" y="193431"/>
                </a:ln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Freeform 108"/>
          <p:cNvSpPr/>
          <p:nvPr/>
        </p:nvSpPr>
        <p:spPr>
          <a:xfrm>
            <a:off x="6365875" y="3076575"/>
            <a:ext cx="261938" cy="292100"/>
          </a:xfrm>
          <a:custGeom>
            <a:avLst/>
            <a:gdLst>
              <a:gd name="connsiteX0" fmla="*/ 28353 w 262269"/>
              <a:gd name="connsiteY0" fmla="*/ 37214 h 292818"/>
              <a:gd name="connsiteX1" fmla="*/ 38986 w 262269"/>
              <a:gd name="connsiteY1" fmla="*/ 281763 h 292818"/>
              <a:gd name="connsiteX2" fmla="*/ 70883 w 262269"/>
              <a:gd name="connsiteY2" fmla="*/ 292395 h 292818"/>
              <a:gd name="connsiteX3" fmla="*/ 166576 w 262269"/>
              <a:gd name="connsiteY3" fmla="*/ 281763 h 292818"/>
              <a:gd name="connsiteX4" fmla="*/ 198474 w 262269"/>
              <a:gd name="connsiteY4" fmla="*/ 271130 h 292818"/>
              <a:gd name="connsiteX5" fmla="*/ 241004 w 262269"/>
              <a:gd name="connsiteY5" fmla="*/ 260498 h 292818"/>
              <a:gd name="connsiteX6" fmla="*/ 262269 w 262269"/>
              <a:gd name="connsiteY6" fmla="*/ 196702 h 292818"/>
              <a:gd name="connsiteX7" fmla="*/ 251637 w 262269"/>
              <a:gd name="connsiteY7" fmla="*/ 111642 h 292818"/>
              <a:gd name="connsiteX8" fmla="*/ 241004 w 262269"/>
              <a:gd name="connsiteY8" fmla="*/ 79744 h 292818"/>
              <a:gd name="connsiteX9" fmla="*/ 209107 w 262269"/>
              <a:gd name="connsiteY9" fmla="*/ 58479 h 292818"/>
              <a:gd name="connsiteX10" fmla="*/ 28353 w 262269"/>
              <a:gd name="connsiteY10" fmla="*/ 37214 h 29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69" h="292818">
                <a:moveTo>
                  <a:pt x="28353" y="37214"/>
                </a:moveTo>
                <a:cubicBezTo>
                  <a:pt x="0" y="74428"/>
                  <a:pt x="25572" y="201280"/>
                  <a:pt x="38986" y="281763"/>
                </a:cubicBezTo>
                <a:cubicBezTo>
                  <a:pt x="40828" y="292818"/>
                  <a:pt x="59676" y="292395"/>
                  <a:pt x="70883" y="292395"/>
                </a:cubicBezTo>
                <a:cubicBezTo>
                  <a:pt x="102977" y="292395"/>
                  <a:pt x="134678" y="285307"/>
                  <a:pt x="166576" y="281763"/>
                </a:cubicBezTo>
                <a:cubicBezTo>
                  <a:pt x="177209" y="278219"/>
                  <a:pt x="187697" y="274209"/>
                  <a:pt x="198474" y="271130"/>
                </a:cubicBezTo>
                <a:cubicBezTo>
                  <a:pt x="212525" y="267116"/>
                  <a:pt x="231494" y="271593"/>
                  <a:pt x="241004" y="260498"/>
                </a:cubicBezTo>
                <a:cubicBezTo>
                  <a:pt x="255592" y="243479"/>
                  <a:pt x="262269" y="196702"/>
                  <a:pt x="262269" y="196702"/>
                </a:cubicBezTo>
                <a:cubicBezTo>
                  <a:pt x="258725" y="168349"/>
                  <a:pt x="256748" y="139755"/>
                  <a:pt x="251637" y="111642"/>
                </a:cubicBezTo>
                <a:cubicBezTo>
                  <a:pt x="249632" y="100615"/>
                  <a:pt x="248005" y="88496"/>
                  <a:pt x="241004" y="79744"/>
                </a:cubicBezTo>
                <a:cubicBezTo>
                  <a:pt x="233021" y="69766"/>
                  <a:pt x="220784" y="63669"/>
                  <a:pt x="209107" y="58479"/>
                </a:cubicBezTo>
                <a:cubicBezTo>
                  <a:pt x="133522" y="24886"/>
                  <a:pt x="56706" y="0"/>
                  <a:pt x="28353" y="37214"/>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Freeform 109"/>
          <p:cNvSpPr/>
          <p:nvPr/>
        </p:nvSpPr>
        <p:spPr>
          <a:xfrm>
            <a:off x="6659563" y="3060700"/>
            <a:ext cx="236537" cy="327025"/>
          </a:xfrm>
          <a:custGeom>
            <a:avLst/>
            <a:gdLst>
              <a:gd name="connsiteX0" fmla="*/ 31897 w 236297"/>
              <a:gd name="connsiteY0" fmla="*/ 287079 h 326747"/>
              <a:gd name="connsiteX1" fmla="*/ 21265 w 236297"/>
              <a:gd name="connsiteY1" fmla="*/ 127591 h 326747"/>
              <a:gd name="connsiteX2" fmla="*/ 0 w 236297"/>
              <a:gd name="connsiteY2" fmla="*/ 63795 h 326747"/>
              <a:gd name="connsiteX3" fmla="*/ 42530 w 236297"/>
              <a:gd name="connsiteY3" fmla="*/ 10632 h 326747"/>
              <a:gd name="connsiteX4" fmla="*/ 74427 w 236297"/>
              <a:gd name="connsiteY4" fmla="*/ 0 h 326747"/>
              <a:gd name="connsiteX5" fmla="*/ 159488 w 236297"/>
              <a:gd name="connsiteY5" fmla="*/ 53163 h 326747"/>
              <a:gd name="connsiteX6" fmla="*/ 170120 w 236297"/>
              <a:gd name="connsiteY6" fmla="*/ 127591 h 326747"/>
              <a:gd name="connsiteX7" fmla="*/ 223283 w 236297"/>
              <a:gd name="connsiteY7" fmla="*/ 138223 h 326747"/>
              <a:gd name="connsiteX8" fmla="*/ 212651 w 236297"/>
              <a:gd name="connsiteY8" fmla="*/ 308344 h 326747"/>
              <a:gd name="connsiteX9" fmla="*/ 63795 w 236297"/>
              <a:gd name="connsiteY9" fmla="*/ 276446 h 326747"/>
              <a:gd name="connsiteX10" fmla="*/ 31897 w 236297"/>
              <a:gd name="connsiteY10" fmla="*/ 287079 h 3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97" h="326747">
                <a:moveTo>
                  <a:pt x="31897" y="287079"/>
                </a:moveTo>
                <a:cubicBezTo>
                  <a:pt x="24809" y="262270"/>
                  <a:pt x="28800" y="180336"/>
                  <a:pt x="21265" y="127591"/>
                </a:cubicBezTo>
                <a:cubicBezTo>
                  <a:pt x="18095" y="105401"/>
                  <a:pt x="0" y="63795"/>
                  <a:pt x="0" y="63795"/>
                </a:cubicBezTo>
                <a:cubicBezTo>
                  <a:pt x="9657" y="49309"/>
                  <a:pt x="25698" y="20731"/>
                  <a:pt x="42530" y="10632"/>
                </a:cubicBezTo>
                <a:cubicBezTo>
                  <a:pt x="52140" y="4866"/>
                  <a:pt x="63795" y="3544"/>
                  <a:pt x="74427" y="0"/>
                </a:cubicBezTo>
                <a:cubicBezTo>
                  <a:pt x="150346" y="25306"/>
                  <a:pt x="125789" y="2614"/>
                  <a:pt x="159488" y="53163"/>
                </a:cubicBezTo>
                <a:cubicBezTo>
                  <a:pt x="163032" y="77972"/>
                  <a:pt x="155083" y="107542"/>
                  <a:pt x="170120" y="127591"/>
                </a:cubicBezTo>
                <a:cubicBezTo>
                  <a:pt x="180963" y="142049"/>
                  <a:pt x="219144" y="120632"/>
                  <a:pt x="223283" y="138223"/>
                </a:cubicBezTo>
                <a:cubicBezTo>
                  <a:pt x="236297" y="193530"/>
                  <a:pt x="216195" y="251637"/>
                  <a:pt x="212651" y="308344"/>
                </a:cubicBezTo>
                <a:cubicBezTo>
                  <a:pt x="133464" y="301745"/>
                  <a:pt x="101521" y="326747"/>
                  <a:pt x="63795" y="276446"/>
                </a:cubicBezTo>
                <a:cubicBezTo>
                  <a:pt x="59040" y="270106"/>
                  <a:pt x="38985" y="311888"/>
                  <a:pt x="31897" y="287079"/>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Freeform 110"/>
          <p:cNvSpPr/>
          <p:nvPr/>
        </p:nvSpPr>
        <p:spPr>
          <a:xfrm>
            <a:off x="6946900" y="3151188"/>
            <a:ext cx="377825" cy="261937"/>
          </a:xfrm>
          <a:custGeom>
            <a:avLst/>
            <a:gdLst>
              <a:gd name="connsiteX0" fmla="*/ 31898 w 378244"/>
              <a:gd name="connsiteY0" fmla="*/ 239063 h 262100"/>
              <a:gd name="connsiteX1" fmla="*/ 42530 w 378244"/>
              <a:gd name="connsiteY1" fmla="*/ 100840 h 262100"/>
              <a:gd name="connsiteX2" fmla="*/ 63796 w 378244"/>
              <a:gd name="connsiteY2" fmla="*/ 79575 h 262100"/>
              <a:gd name="connsiteX3" fmla="*/ 95693 w 378244"/>
              <a:gd name="connsiteY3" fmla="*/ 58310 h 262100"/>
              <a:gd name="connsiteX4" fmla="*/ 276447 w 378244"/>
              <a:gd name="connsiteY4" fmla="*/ 37045 h 262100"/>
              <a:gd name="connsiteX5" fmla="*/ 340242 w 378244"/>
              <a:gd name="connsiteY5" fmla="*/ 26412 h 262100"/>
              <a:gd name="connsiteX6" fmla="*/ 350875 w 378244"/>
              <a:gd name="connsiteY6" fmla="*/ 58310 h 262100"/>
              <a:gd name="connsiteX7" fmla="*/ 350875 w 378244"/>
              <a:gd name="connsiteY7" fmla="*/ 228431 h 262100"/>
              <a:gd name="connsiteX8" fmla="*/ 233916 w 378244"/>
              <a:gd name="connsiteY8" fmla="*/ 239063 h 262100"/>
              <a:gd name="connsiteX9" fmla="*/ 31898 w 378244"/>
              <a:gd name="connsiteY9" fmla="*/ 239063 h 2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244" h="262100">
                <a:moveTo>
                  <a:pt x="31898" y="239063"/>
                </a:moveTo>
                <a:cubicBezTo>
                  <a:pt x="0" y="216026"/>
                  <a:pt x="33467" y="146153"/>
                  <a:pt x="42530" y="100840"/>
                </a:cubicBezTo>
                <a:cubicBezTo>
                  <a:pt x="44496" y="91010"/>
                  <a:pt x="55968" y="85837"/>
                  <a:pt x="63796" y="79575"/>
                </a:cubicBezTo>
                <a:cubicBezTo>
                  <a:pt x="73774" y="71592"/>
                  <a:pt x="84264" y="64025"/>
                  <a:pt x="95693" y="58310"/>
                </a:cubicBezTo>
                <a:cubicBezTo>
                  <a:pt x="144027" y="34143"/>
                  <a:pt x="252919" y="38725"/>
                  <a:pt x="276447" y="37045"/>
                </a:cubicBezTo>
                <a:cubicBezTo>
                  <a:pt x="297593" y="22947"/>
                  <a:pt x="313830" y="0"/>
                  <a:pt x="340242" y="26412"/>
                </a:cubicBezTo>
                <a:cubicBezTo>
                  <a:pt x="348167" y="34337"/>
                  <a:pt x="347331" y="47677"/>
                  <a:pt x="350875" y="58310"/>
                </a:cubicBezTo>
                <a:cubicBezTo>
                  <a:pt x="355137" y="88145"/>
                  <a:pt x="378244" y="205624"/>
                  <a:pt x="350875" y="228431"/>
                </a:cubicBezTo>
                <a:cubicBezTo>
                  <a:pt x="320801" y="253492"/>
                  <a:pt x="273040" y="237714"/>
                  <a:pt x="233916" y="239063"/>
                </a:cubicBezTo>
                <a:cubicBezTo>
                  <a:pt x="170159" y="241261"/>
                  <a:pt x="63796" y="262100"/>
                  <a:pt x="31898" y="239063"/>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Freeform 111"/>
          <p:cNvSpPr/>
          <p:nvPr/>
        </p:nvSpPr>
        <p:spPr>
          <a:xfrm>
            <a:off x="7399338" y="3054350"/>
            <a:ext cx="260350" cy="328613"/>
          </a:xfrm>
          <a:custGeom>
            <a:avLst/>
            <a:gdLst>
              <a:gd name="connsiteX0" fmla="*/ 25518 w 259498"/>
              <a:gd name="connsiteY0" fmla="*/ 293167 h 328108"/>
              <a:gd name="connsiteX1" fmla="*/ 36151 w 259498"/>
              <a:gd name="connsiteY1" fmla="*/ 123046 h 328108"/>
              <a:gd name="connsiteX2" fmla="*/ 46783 w 259498"/>
              <a:gd name="connsiteY2" fmla="*/ 91148 h 328108"/>
              <a:gd name="connsiteX3" fmla="*/ 68049 w 259498"/>
              <a:gd name="connsiteY3" fmla="*/ 69883 h 328108"/>
              <a:gd name="connsiteX4" fmla="*/ 206272 w 259498"/>
              <a:gd name="connsiteY4" fmla="*/ 48618 h 328108"/>
              <a:gd name="connsiteX5" fmla="*/ 216904 w 259498"/>
              <a:gd name="connsiteY5" fmla="*/ 91148 h 328108"/>
              <a:gd name="connsiteX6" fmla="*/ 248802 w 259498"/>
              <a:gd name="connsiteY6" fmla="*/ 154944 h 328108"/>
              <a:gd name="connsiteX7" fmla="*/ 259435 w 259498"/>
              <a:gd name="connsiteY7" fmla="*/ 186841 h 328108"/>
              <a:gd name="connsiteX8" fmla="*/ 248802 w 259498"/>
              <a:gd name="connsiteY8" fmla="*/ 250637 h 328108"/>
              <a:gd name="connsiteX9" fmla="*/ 216904 w 259498"/>
              <a:gd name="connsiteY9" fmla="*/ 261269 h 328108"/>
              <a:gd name="connsiteX10" fmla="*/ 195639 w 259498"/>
              <a:gd name="connsiteY10" fmla="*/ 282535 h 328108"/>
              <a:gd name="connsiteX11" fmla="*/ 185007 w 259498"/>
              <a:gd name="connsiteY11" fmla="*/ 314432 h 328108"/>
              <a:gd name="connsiteX12" fmla="*/ 4253 w 259498"/>
              <a:gd name="connsiteY12" fmla="*/ 282535 h 328108"/>
              <a:gd name="connsiteX13" fmla="*/ 25518 w 259498"/>
              <a:gd name="connsiteY13" fmla="*/ 293167 h 3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498" h="328108">
                <a:moveTo>
                  <a:pt x="25518" y="293167"/>
                </a:moveTo>
                <a:cubicBezTo>
                  <a:pt x="30834" y="266586"/>
                  <a:pt x="30203" y="179551"/>
                  <a:pt x="36151" y="123046"/>
                </a:cubicBezTo>
                <a:cubicBezTo>
                  <a:pt x="37324" y="111900"/>
                  <a:pt x="41017" y="100759"/>
                  <a:pt x="46783" y="91148"/>
                </a:cubicBezTo>
                <a:cubicBezTo>
                  <a:pt x="51941" y="82552"/>
                  <a:pt x="60960" y="76971"/>
                  <a:pt x="68049" y="69883"/>
                </a:cubicBezTo>
                <a:cubicBezTo>
                  <a:pt x="88933" y="7229"/>
                  <a:pt x="79864" y="0"/>
                  <a:pt x="206272" y="48618"/>
                </a:cubicBezTo>
                <a:cubicBezTo>
                  <a:pt x="219911" y="53864"/>
                  <a:pt x="212890" y="77097"/>
                  <a:pt x="216904" y="91148"/>
                </a:cubicBezTo>
                <a:cubicBezTo>
                  <a:pt x="234719" y="153501"/>
                  <a:pt x="217739" y="92819"/>
                  <a:pt x="248802" y="154944"/>
                </a:cubicBezTo>
                <a:cubicBezTo>
                  <a:pt x="253814" y="164968"/>
                  <a:pt x="255891" y="176209"/>
                  <a:pt x="259435" y="186841"/>
                </a:cubicBezTo>
                <a:cubicBezTo>
                  <a:pt x="255891" y="208106"/>
                  <a:pt x="259498" y="231919"/>
                  <a:pt x="248802" y="250637"/>
                </a:cubicBezTo>
                <a:cubicBezTo>
                  <a:pt x="243241" y="260368"/>
                  <a:pt x="226515" y="255503"/>
                  <a:pt x="216904" y="261269"/>
                </a:cubicBezTo>
                <a:cubicBezTo>
                  <a:pt x="208308" y="266427"/>
                  <a:pt x="202727" y="275446"/>
                  <a:pt x="195639" y="282535"/>
                </a:cubicBezTo>
                <a:cubicBezTo>
                  <a:pt x="192095" y="293167"/>
                  <a:pt x="196116" y="312951"/>
                  <a:pt x="185007" y="314432"/>
                </a:cubicBezTo>
                <a:cubicBezTo>
                  <a:pt x="175649" y="315680"/>
                  <a:pt x="38432" y="328108"/>
                  <a:pt x="4253" y="282535"/>
                </a:cubicBezTo>
                <a:cubicBezTo>
                  <a:pt x="0" y="276864"/>
                  <a:pt x="20202" y="319749"/>
                  <a:pt x="25518" y="293167"/>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Freeform 112"/>
          <p:cNvSpPr/>
          <p:nvPr/>
        </p:nvSpPr>
        <p:spPr>
          <a:xfrm>
            <a:off x="7669213" y="3092450"/>
            <a:ext cx="369887" cy="274638"/>
          </a:xfrm>
          <a:custGeom>
            <a:avLst/>
            <a:gdLst>
              <a:gd name="connsiteX0" fmla="*/ 106326 w 368705"/>
              <a:gd name="connsiteY0" fmla="*/ 255181 h 274674"/>
              <a:gd name="connsiteX1" fmla="*/ 95693 w 368705"/>
              <a:gd name="connsiteY1" fmla="*/ 127590 h 274674"/>
              <a:gd name="connsiteX2" fmla="*/ 31898 w 368705"/>
              <a:gd name="connsiteY2" fmla="*/ 106325 h 274674"/>
              <a:gd name="connsiteX3" fmla="*/ 0 w 368705"/>
              <a:gd name="connsiteY3" fmla="*/ 42530 h 274674"/>
              <a:gd name="connsiteX4" fmla="*/ 10633 w 368705"/>
              <a:gd name="connsiteY4" fmla="*/ 10632 h 274674"/>
              <a:gd name="connsiteX5" fmla="*/ 42530 w 368705"/>
              <a:gd name="connsiteY5" fmla="*/ 0 h 274674"/>
              <a:gd name="connsiteX6" fmla="*/ 233916 w 368705"/>
              <a:gd name="connsiteY6" fmla="*/ 10632 h 274674"/>
              <a:gd name="connsiteX7" fmla="*/ 265814 w 368705"/>
              <a:gd name="connsiteY7" fmla="*/ 31897 h 274674"/>
              <a:gd name="connsiteX8" fmla="*/ 329609 w 368705"/>
              <a:gd name="connsiteY8" fmla="*/ 53162 h 274674"/>
              <a:gd name="connsiteX9" fmla="*/ 350875 w 368705"/>
              <a:gd name="connsiteY9" fmla="*/ 74428 h 274674"/>
              <a:gd name="connsiteX10" fmla="*/ 350875 w 368705"/>
              <a:gd name="connsiteY10" fmla="*/ 170121 h 274674"/>
              <a:gd name="connsiteX11" fmla="*/ 329609 w 368705"/>
              <a:gd name="connsiteY11" fmla="*/ 191386 h 274674"/>
              <a:gd name="connsiteX12" fmla="*/ 287079 w 368705"/>
              <a:gd name="connsiteY12" fmla="*/ 244549 h 274674"/>
              <a:gd name="connsiteX13" fmla="*/ 106326 w 368705"/>
              <a:gd name="connsiteY13" fmla="*/ 255181 h 2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5" h="274674">
                <a:moveTo>
                  <a:pt x="106326" y="255181"/>
                </a:moveTo>
                <a:cubicBezTo>
                  <a:pt x="74428" y="235688"/>
                  <a:pt x="114779" y="165762"/>
                  <a:pt x="95693" y="127590"/>
                </a:cubicBezTo>
                <a:cubicBezTo>
                  <a:pt x="85669" y="107541"/>
                  <a:pt x="31898" y="106325"/>
                  <a:pt x="31898" y="106325"/>
                </a:cubicBezTo>
                <a:cubicBezTo>
                  <a:pt x="21146" y="90198"/>
                  <a:pt x="0" y="64540"/>
                  <a:pt x="0" y="42530"/>
                </a:cubicBezTo>
                <a:cubicBezTo>
                  <a:pt x="0" y="31322"/>
                  <a:pt x="2708" y="18557"/>
                  <a:pt x="10633" y="10632"/>
                </a:cubicBezTo>
                <a:cubicBezTo>
                  <a:pt x="18558" y="2707"/>
                  <a:pt x="31898" y="3544"/>
                  <a:pt x="42530" y="0"/>
                </a:cubicBezTo>
                <a:cubicBezTo>
                  <a:pt x="106325" y="3544"/>
                  <a:pt x="170664" y="1596"/>
                  <a:pt x="233916" y="10632"/>
                </a:cubicBezTo>
                <a:cubicBezTo>
                  <a:pt x="246566" y="12439"/>
                  <a:pt x="254137" y="26707"/>
                  <a:pt x="265814" y="31897"/>
                </a:cubicBezTo>
                <a:cubicBezTo>
                  <a:pt x="286297" y="41001"/>
                  <a:pt x="329609" y="53162"/>
                  <a:pt x="329609" y="53162"/>
                </a:cubicBezTo>
                <a:cubicBezTo>
                  <a:pt x="336698" y="60251"/>
                  <a:pt x="345717" y="65832"/>
                  <a:pt x="350875" y="74428"/>
                </a:cubicBezTo>
                <a:cubicBezTo>
                  <a:pt x="368705" y="104144"/>
                  <a:pt x="362618" y="138808"/>
                  <a:pt x="350875" y="170121"/>
                </a:cubicBezTo>
                <a:cubicBezTo>
                  <a:pt x="347355" y="179507"/>
                  <a:pt x="335871" y="183558"/>
                  <a:pt x="329609" y="191386"/>
                </a:cubicBezTo>
                <a:cubicBezTo>
                  <a:pt x="325827" y="196114"/>
                  <a:pt x="299302" y="242104"/>
                  <a:pt x="287079" y="244549"/>
                </a:cubicBezTo>
                <a:cubicBezTo>
                  <a:pt x="228484" y="256268"/>
                  <a:pt x="138224" y="274674"/>
                  <a:pt x="106326" y="255181"/>
                </a:cubicBezTo>
                <a:close/>
              </a:path>
            </a:pathLst>
          </a:custGeom>
          <a:gradFill>
            <a:gsLst>
              <a:gs pos="0">
                <a:srgbClr val="D6B19C"/>
              </a:gs>
              <a:gs pos="30000">
                <a:srgbClr val="D49E6C"/>
              </a:gs>
              <a:gs pos="70000">
                <a:srgbClr val="A65528"/>
              </a:gs>
              <a:gs pos="100000">
                <a:srgbClr val="663012"/>
              </a:gs>
            </a:gsLst>
            <a:lin ang="5400000" scaled="0"/>
          </a:gra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1" name="Straight Connector 120"/>
          <p:cNvCxnSpPr/>
          <p:nvPr/>
        </p:nvCxnSpPr>
        <p:spPr>
          <a:xfrm>
            <a:off x="6257925" y="4422775"/>
            <a:ext cx="1905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8010525" y="4117975"/>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5953125" y="4117975"/>
            <a:ext cx="457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Freeform 152"/>
          <p:cNvSpPr/>
          <p:nvPr/>
        </p:nvSpPr>
        <p:spPr>
          <a:xfrm>
            <a:off x="3657600" y="1679575"/>
            <a:ext cx="1790700" cy="1738313"/>
          </a:xfrm>
          <a:custGeom>
            <a:avLst/>
            <a:gdLst>
              <a:gd name="connsiteX0" fmla="*/ 1673225 w 1790310"/>
              <a:gd name="connsiteY0" fmla="*/ 1616075 h 1739078"/>
              <a:gd name="connsiteX1" fmla="*/ 1651000 w 1790310"/>
              <a:gd name="connsiteY1" fmla="*/ 1622425 h 1739078"/>
              <a:gd name="connsiteX2" fmla="*/ 1638300 w 1790310"/>
              <a:gd name="connsiteY2" fmla="*/ 1628775 h 1739078"/>
              <a:gd name="connsiteX3" fmla="*/ 1606550 w 1790310"/>
              <a:gd name="connsiteY3" fmla="*/ 1631950 h 1739078"/>
              <a:gd name="connsiteX4" fmla="*/ 1368425 w 1790310"/>
              <a:gd name="connsiteY4" fmla="*/ 1638300 h 1739078"/>
              <a:gd name="connsiteX5" fmla="*/ 1339850 w 1790310"/>
              <a:gd name="connsiteY5" fmla="*/ 1647825 h 1739078"/>
              <a:gd name="connsiteX6" fmla="*/ 1330325 w 1790310"/>
              <a:gd name="connsiteY6" fmla="*/ 1651000 h 1739078"/>
              <a:gd name="connsiteX7" fmla="*/ 1320800 w 1790310"/>
              <a:gd name="connsiteY7" fmla="*/ 1654175 h 1739078"/>
              <a:gd name="connsiteX8" fmla="*/ 1311275 w 1790310"/>
              <a:gd name="connsiteY8" fmla="*/ 1660525 h 1739078"/>
              <a:gd name="connsiteX9" fmla="*/ 1301750 w 1790310"/>
              <a:gd name="connsiteY9" fmla="*/ 1663700 h 1739078"/>
              <a:gd name="connsiteX10" fmla="*/ 1076325 w 1790310"/>
              <a:gd name="connsiteY10" fmla="*/ 1666875 h 1739078"/>
              <a:gd name="connsiteX11" fmla="*/ 1054100 w 1790310"/>
              <a:gd name="connsiteY11" fmla="*/ 1670050 h 1739078"/>
              <a:gd name="connsiteX12" fmla="*/ 1035050 w 1790310"/>
              <a:gd name="connsiteY12" fmla="*/ 1676400 h 1739078"/>
              <a:gd name="connsiteX13" fmla="*/ 965200 w 1790310"/>
              <a:gd name="connsiteY13" fmla="*/ 1679575 h 1739078"/>
              <a:gd name="connsiteX14" fmla="*/ 936625 w 1790310"/>
              <a:gd name="connsiteY14" fmla="*/ 1685925 h 1739078"/>
              <a:gd name="connsiteX15" fmla="*/ 917575 w 1790310"/>
              <a:gd name="connsiteY15" fmla="*/ 1692275 h 1739078"/>
              <a:gd name="connsiteX16" fmla="*/ 908050 w 1790310"/>
              <a:gd name="connsiteY16" fmla="*/ 1695450 h 1739078"/>
              <a:gd name="connsiteX17" fmla="*/ 695325 w 1790310"/>
              <a:gd name="connsiteY17" fmla="*/ 1698625 h 1739078"/>
              <a:gd name="connsiteX18" fmla="*/ 676275 w 1790310"/>
              <a:gd name="connsiteY18" fmla="*/ 1692275 h 1739078"/>
              <a:gd name="connsiteX19" fmla="*/ 644525 w 1790310"/>
              <a:gd name="connsiteY19" fmla="*/ 1670050 h 1739078"/>
              <a:gd name="connsiteX20" fmla="*/ 635000 w 1790310"/>
              <a:gd name="connsiteY20" fmla="*/ 1663700 h 1739078"/>
              <a:gd name="connsiteX21" fmla="*/ 625475 w 1790310"/>
              <a:gd name="connsiteY21" fmla="*/ 1660525 h 1739078"/>
              <a:gd name="connsiteX22" fmla="*/ 590550 w 1790310"/>
              <a:gd name="connsiteY22" fmla="*/ 1663700 h 1739078"/>
              <a:gd name="connsiteX23" fmla="*/ 577850 w 1790310"/>
              <a:gd name="connsiteY23" fmla="*/ 1666875 h 1739078"/>
              <a:gd name="connsiteX24" fmla="*/ 555625 w 1790310"/>
              <a:gd name="connsiteY24" fmla="*/ 1670050 h 1739078"/>
              <a:gd name="connsiteX25" fmla="*/ 469900 w 1790310"/>
              <a:gd name="connsiteY25" fmla="*/ 1666875 h 1739078"/>
              <a:gd name="connsiteX26" fmla="*/ 450850 w 1790310"/>
              <a:gd name="connsiteY26" fmla="*/ 1660525 h 1739078"/>
              <a:gd name="connsiteX27" fmla="*/ 441325 w 1790310"/>
              <a:gd name="connsiteY27" fmla="*/ 1654175 h 1739078"/>
              <a:gd name="connsiteX28" fmla="*/ 422275 w 1790310"/>
              <a:gd name="connsiteY28" fmla="*/ 1647825 h 1739078"/>
              <a:gd name="connsiteX29" fmla="*/ 384175 w 1790310"/>
              <a:gd name="connsiteY29" fmla="*/ 1628775 h 1739078"/>
              <a:gd name="connsiteX30" fmla="*/ 374650 w 1790310"/>
              <a:gd name="connsiteY30" fmla="*/ 1625600 h 1739078"/>
              <a:gd name="connsiteX31" fmla="*/ 349250 w 1790310"/>
              <a:gd name="connsiteY31" fmla="*/ 1631950 h 1739078"/>
              <a:gd name="connsiteX32" fmla="*/ 320675 w 1790310"/>
              <a:gd name="connsiteY32" fmla="*/ 1647825 h 1739078"/>
              <a:gd name="connsiteX33" fmla="*/ 228600 w 1790310"/>
              <a:gd name="connsiteY33" fmla="*/ 1654175 h 1739078"/>
              <a:gd name="connsiteX34" fmla="*/ 219075 w 1790310"/>
              <a:gd name="connsiteY34" fmla="*/ 1657350 h 1739078"/>
              <a:gd name="connsiteX35" fmla="*/ 130175 w 1790310"/>
              <a:gd name="connsiteY35" fmla="*/ 1651000 h 1739078"/>
              <a:gd name="connsiteX36" fmla="*/ 111125 w 1790310"/>
              <a:gd name="connsiteY36" fmla="*/ 1638300 h 1739078"/>
              <a:gd name="connsiteX37" fmla="*/ 101600 w 1790310"/>
              <a:gd name="connsiteY37" fmla="*/ 1609725 h 1739078"/>
              <a:gd name="connsiteX38" fmla="*/ 98425 w 1790310"/>
              <a:gd name="connsiteY38" fmla="*/ 1597025 h 1739078"/>
              <a:gd name="connsiteX39" fmla="*/ 95250 w 1790310"/>
              <a:gd name="connsiteY39" fmla="*/ 1552575 h 1739078"/>
              <a:gd name="connsiteX40" fmla="*/ 92075 w 1790310"/>
              <a:gd name="connsiteY40" fmla="*/ 1517650 h 1739078"/>
              <a:gd name="connsiteX41" fmla="*/ 88900 w 1790310"/>
              <a:gd name="connsiteY41" fmla="*/ 1473200 h 1739078"/>
              <a:gd name="connsiteX42" fmla="*/ 82550 w 1790310"/>
              <a:gd name="connsiteY42" fmla="*/ 1454150 h 1739078"/>
              <a:gd name="connsiteX43" fmla="*/ 79375 w 1790310"/>
              <a:gd name="connsiteY43" fmla="*/ 1444625 h 1739078"/>
              <a:gd name="connsiteX44" fmla="*/ 76200 w 1790310"/>
              <a:gd name="connsiteY44" fmla="*/ 1435100 h 1739078"/>
              <a:gd name="connsiteX45" fmla="*/ 73025 w 1790310"/>
              <a:gd name="connsiteY45" fmla="*/ 1425575 h 1739078"/>
              <a:gd name="connsiteX46" fmla="*/ 79375 w 1790310"/>
              <a:gd name="connsiteY46" fmla="*/ 1390650 h 1739078"/>
              <a:gd name="connsiteX47" fmla="*/ 82550 w 1790310"/>
              <a:gd name="connsiteY47" fmla="*/ 1374775 h 1739078"/>
              <a:gd name="connsiteX48" fmla="*/ 85725 w 1790310"/>
              <a:gd name="connsiteY48" fmla="*/ 1365250 h 1739078"/>
              <a:gd name="connsiteX49" fmla="*/ 104775 w 1790310"/>
              <a:gd name="connsiteY49" fmla="*/ 1352550 h 1739078"/>
              <a:gd name="connsiteX50" fmla="*/ 120650 w 1790310"/>
              <a:gd name="connsiteY50" fmla="*/ 1333500 h 1739078"/>
              <a:gd name="connsiteX51" fmla="*/ 117475 w 1790310"/>
              <a:gd name="connsiteY51" fmla="*/ 1323975 h 1739078"/>
              <a:gd name="connsiteX52" fmla="*/ 104775 w 1790310"/>
              <a:gd name="connsiteY52" fmla="*/ 1304925 h 1739078"/>
              <a:gd name="connsiteX53" fmla="*/ 88900 w 1790310"/>
              <a:gd name="connsiteY53" fmla="*/ 1282700 h 1739078"/>
              <a:gd name="connsiteX54" fmla="*/ 69850 w 1790310"/>
              <a:gd name="connsiteY54" fmla="*/ 1254125 h 1739078"/>
              <a:gd name="connsiteX55" fmla="*/ 63500 w 1790310"/>
              <a:gd name="connsiteY55" fmla="*/ 1235075 h 1739078"/>
              <a:gd name="connsiteX56" fmla="*/ 60325 w 1790310"/>
              <a:gd name="connsiteY56" fmla="*/ 1225550 h 1739078"/>
              <a:gd name="connsiteX57" fmla="*/ 57150 w 1790310"/>
              <a:gd name="connsiteY57" fmla="*/ 1216025 h 1739078"/>
              <a:gd name="connsiteX58" fmla="*/ 53975 w 1790310"/>
              <a:gd name="connsiteY58" fmla="*/ 1203325 h 1739078"/>
              <a:gd name="connsiteX59" fmla="*/ 57150 w 1790310"/>
              <a:gd name="connsiteY59" fmla="*/ 1149350 h 1739078"/>
              <a:gd name="connsiteX60" fmla="*/ 63500 w 1790310"/>
              <a:gd name="connsiteY60" fmla="*/ 1130300 h 1739078"/>
              <a:gd name="connsiteX61" fmla="*/ 66675 w 1790310"/>
              <a:gd name="connsiteY61" fmla="*/ 1104900 h 1739078"/>
              <a:gd name="connsiteX62" fmla="*/ 73025 w 1790310"/>
              <a:gd name="connsiteY62" fmla="*/ 1085850 h 1739078"/>
              <a:gd name="connsiteX63" fmla="*/ 69850 w 1790310"/>
              <a:gd name="connsiteY63" fmla="*/ 1038225 h 1739078"/>
              <a:gd name="connsiteX64" fmla="*/ 60325 w 1790310"/>
              <a:gd name="connsiteY64" fmla="*/ 1031875 h 1739078"/>
              <a:gd name="connsiteX65" fmla="*/ 47625 w 1790310"/>
              <a:gd name="connsiteY65" fmla="*/ 1016000 h 1739078"/>
              <a:gd name="connsiteX66" fmla="*/ 31750 w 1790310"/>
              <a:gd name="connsiteY66" fmla="*/ 996950 h 1739078"/>
              <a:gd name="connsiteX67" fmla="*/ 15875 w 1790310"/>
              <a:gd name="connsiteY67" fmla="*/ 981075 h 1739078"/>
              <a:gd name="connsiteX68" fmla="*/ 0 w 1790310"/>
              <a:gd name="connsiteY68" fmla="*/ 952500 h 1739078"/>
              <a:gd name="connsiteX69" fmla="*/ 3175 w 1790310"/>
              <a:gd name="connsiteY69" fmla="*/ 752475 h 1739078"/>
              <a:gd name="connsiteX70" fmla="*/ 9525 w 1790310"/>
              <a:gd name="connsiteY70" fmla="*/ 733425 h 1739078"/>
              <a:gd name="connsiteX71" fmla="*/ 19050 w 1790310"/>
              <a:gd name="connsiteY71" fmla="*/ 714375 h 1739078"/>
              <a:gd name="connsiteX72" fmla="*/ 22225 w 1790310"/>
              <a:gd name="connsiteY72" fmla="*/ 704850 h 1739078"/>
              <a:gd name="connsiteX73" fmla="*/ 25400 w 1790310"/>
              <a:gd name="connsiteY73" fmla="*/ 654050 h 1739078"/>
              <a:gd name="connsiteX74" fmla="*/ 41275 w 1790310"/>
              <a:gd name="connsiteY74" fmla="*/ 625475 h 1739078"/>
              <a:gd name="connsiteX75" fmla="*/ 50800 w 1790310"/>
              <a:gd name="connsiteY75" fmla="*/ 612775 h 1739078"/>
              <a:gd name="connsiteX76" fmla="*/ 60325 w 1790310"/>
              <a:gd name="connsiteY76" fmla="*/ 606425 h 1739078"/>
              <a:gd name="connsiteX77" fmla="*/ 76200 w 1790310"/>
              <a:gd name="connsiteY77" fmla="*/ 587375 h 1739078"/>
              <a:gd name="connsiteX78" fmla="*/ 79375 w 1790310"/>
              <a:gd name="connsiteY78" fmla="*/ 488950 h 1739078"/>
              <a:gd name="connsiteX79" fmla="*/ 82550 w 1790310"/>
              <a:gd name="connsiteY79" fmla="*/ 479425 h 1739078"/>
              <a:gd name="connsiteX80" fmla="*/ 88900 w 1790310"/>
              <a:gd name="connsiteY80" fmla="*/ 469900 h 1739078"/>
              <a:gd name="connsiteX81" fmla="*/ 95250 w 1790310"/>
              <a:gd name="connsiteY81" fmla="*/ 295275 h 1739078"/>
              <a:gd name="connsiteX82" fmla="*/ 104775 w 1790310"/>
              <a:gd name="connsiteY82" fmla="*/ 260350 h 1739078"/>
              <a:gd name="connsiteX83" fmla="*/ 107950 w 1790310"/>
              <a:gd name="connsiteY83" fmla="*/ 250825 h 1739078"/>
              <a:gd name="connsiteX84" fmla="*/ 114300 w 1790310"/>
              <a:gd name="connsiteY84" fmla="*/ 241300 h 1739078"/>
              <a:gd name="connsiteX85" fmla="*/ 117475 w 1790310"/>
              <a:gd name="connsiteY85" fmla="*/ 231775 h 1739078"/>
              <a:gd name="connsiteX86" fmla="*/ 123825 w 1790310"/>
              <a:gd name="connsiteY86" fmla="*/ 222250 h 1739078"/>
              <a:gd name="connsiteX87" fmla="*/ 136525 w 1790310"/>
              <a:gd name="connsiteY87" fmla="*/ 200025 h 1739078"/>
              <a:gd name="connsiteX88" fmla="*/ 146050 w 1790310"/>
              <a:gd name="connsiteY88" fmla="*/ 190500 h 1739078"/>
              <a:gd name="connsiteX89" fmla="*/ 155575 w 1790310"/>
              <a:gd name="connsiteY89" fmla="*/ 171450 h 1739078"/>
              <a:gd name="connsiteX90" fmla="*/ 165100 w 1790310"/>
              <a:gd name="connsiteY90" fmla="*/ 161925 h 1739078"/>
              <a:gd name="connsiteX91" fmla="*/ 177800 w 1790310"/>
              <a:gd name="connsiteY91" fmla="*/ 139700 h 1739078"/>
              <a:gd name="connsiteX92" fmla="*/ 187325 w 1790310"/>
              <a:gd name="connsiteY92" fmla="*/ 130175 h 1739078"/>
              <a:gd name="connsiteX93" fmla="*/ 193675 w 1790310"/>
              <a:gd name="connsiteY93" fmla="*/ 111125 h 1739078"/>
              <a:gd name="connsiteX94" fmla="*/ 196850 w 1790310"/>
              <a:gd name="connsiteY94" fmla="*/ 101600 h 1739078"/>
              <a:gd name="connsiteX95" fmla="*/ 209550 w 1790310"/>
              <a:gd name="connsiteY95" fmla="*/ 95250 h 1739078"/>
              <a:gd name="connsiteX96" fmla="*/ 219075 w 1790310"/>
              <a:gd name="connsiteY96" fmla="*/ 85725 h 1739078"/>
              <a:gd name="connsiteX97" fmla="*/ 238125 w 1790310"/>
              <a:gd name="connsiteY97" fmla="*/ 76200 h 1739078"/>
              <a:gd name="connsiteX98" fmla="*/ 266700 w 1790310"/>
              <a:gd name="connsiteY98" fmla="*/ 57150 h 1739078"/>
              <a:gd name="connsiteX99" fmla="*/ 285750 w 1790310"/>
              <a:gd name="connsiteY99" fmla="*/ 50800 h 1739078"/>
              <a:gd name="connsiteX100" fmla="*/ 323850 w 1790310"/>
              <a:gd name="connsiteY100" fmla="*/ 44450 h 1739078"/>
              <a:gd name="connsiteX101" fmla="*/ 631825 w 1790310"/>
              <a:gd name="connsiteY101" fmla="*/ 41275 h 1739078"/>
              <a:gd name="connsiteX102" fmla="*/ 644525 w 1790310"/>
              <a:gd name="connsiteY102" fmla="*/ 38100 h 1739078"/>
              <a:gd name="connsiteX103" fmla="*/ 654050 w 1790310"/>
              <a:gd name="connsiteY103" fmla="*/ 31750 h 1739078"/>
              <a:gd name="connsiteX104" fmla="*/ 663575 w 1790310"/>
              <a:gd name="connsiteY104" fmla="*/ 28575 h 1739078"/>
              <a:gd name="connsiteX105" fmla="*/ 673100 w 1790310"/>
              <a:gd name="connsiteY105" fmla="*/ 22225 h 1739078"/>
              <a:gd name="connsiteX106" fmla="*/ 682625 w 1790310"/>
              <a:gd name="connsiteY106" fmla="*/ 19050 h 1739078"/>
              <a:gd name="connsiteX107" fmla="*/ 698500 w 1790310"/>
              <a:gd name="connsiteY107" fmla="*/ 6350 h 1739078"/>
              <a:gd name="connsiteX108" fmla="*/ 847725 w 1790310"/>
              <a:gd name="connsiteY108" fmla="*/ 9525 h 1739078"/>
              <a:gd name="connsiteX109" fmla="*/ 866775 w 1790310"/>
              <a:gd name="connsiteY109" fmla="*/ 15875 h 1739078"/>
              <a:gd name="connsiteX110" fmla="*/ 876300 w 1790310"/>
              <a:gd name="connsiteY110" fmla="*/ 19050 h 1739078"/>
              <a:gd name="connsiteX111" fmla="*/ 952500 w 1790310"/>
              <a:gd name="connsiteY111" fmla="*/ 22225 h 1739078"/>
              <a:gd name="connsiteX112" fmla="*/ 958850 w 1790310"/>
              <a:gd name="connsiteY112" fmla="*/ 31750 h 1739078"/>
              <a:gd name="connsiteX113" fmla="*/ 968375 w 1790310"/>
              <a:gd name="connsiteY113" fmla="*/ 34925 h 1739078"/>
              <a:gd name="connsiteX114" fmla="*/ 1089025 w 1790310"/>
              <a:gd name="connsiteY114" fmla="*/ 31750 h 1739078"/>
              <a:gd name="connsiteX115" fmla="*/ 1114425 w 1790310"/>
              <a:gd name="connsiteY115" fmla="*/ 25400 h 1739078"/>
              <a:gd name="connsiteX116" fmla="*/ 1139825 w 1790310"/>
              <a:gd name="connsiteY116" fmla="*/ 19050 h 1739078"/>
              <a:gd name="connsiteX117" fmla="*/ 1158875 w 1790310"/>
              <a:gd name="connsiteY117" fmla="*/ 12700 h 1739078"/>
              <a:gd name="connsiteX118" fmla="*/ 1177925 w 1790310"/>
              <a:gd name="connsiteY118" fmla="*/ 6350 h 1739078"/>
              <a:gd name="connsiteX119" fmla="*/ 1187450 w 1790310"/>
              <a:gd name="connsiteY119" fmla="*/ 3175 h 1739078"/>
              <a:gd name="connsiteX120" fmla="*/ 1200150 w 1790310"/>
              <a:gd name="connsiteY120" fmla="*/ 0 h 1739078"/>
              <a:gd name="connsiteX121" fmla="*/ 1247775 w 1790310"/>
              <a:gd name="connsiteY121" fmla="*/ 3175 h 1739078"/>
              <a:gd name="connsiteX122" fmla="*/ 1260475 w 1790310"/>
              <a:gd name="connsiteY122" fmla="*/ 6350 h 1739078"/>
              <a:gd name="connsiteX123" fmla="*/ 1320800 w 1790310"/>
              <a:gd name="connsiteY123" fmla="*/ 9525 h 1739078"/>
              <a:gd name="connsiteX124" fmla="*/ 1381125 w 1790310"/>
              <a:gd name="connsiteY124" fmla="*/ 19050 h 1739078"/>
              <a:gd name="connsiteX125" fmla="*/ 1409700 w 1790310"/>
              <a:gd name="connsiteY125" fmla="*/ 25400 h 1739078"/>
              <a:gd name="connsiteX126" fmla="*/ 1431925 w 1790310"/>
              <a:gd name="connsiteY126" fmla="*/ 31750 h 1739078"/>
              <a:gd name="connsiteX127" fmla="*/ 1435100 w 1790310"/>
              <a:gd name="connsiteY127" fmla="*/ 41275 h 1739078"/>
              <a:gd name="connsiteX128" fmla="*/ 1498600 w 1790310"/>
              <a:gd name="connsiteY128" fmla="*/ 44450 h 1739078"/>
              <a:gd name="connsiteX129" fmla="*/ 1511300 w 1790310"/>
              <a:gd name="connsiteY129" fmla="*/ 41275 h 1739078"/>
              <a:gd name="connsiteX130" fmla="*/ 1520825 w 1790310"/>
              <a:gd name="connsiteY130" fmla="*/ 38100 h 1739078"/>
              <a:gd name="connsiteX131" fmla="*/ 1546225 w 1790310"/>
              <a:gd name="connsiteY131" fmla="*/ 34925 h 1739078"/>
              <a:gd name="connsiteX132" fmla="*/ 1685925 w 1790310"/>
              <a:gd name="connsiteY132" fmla="*/ 38100 h 1739078"/>
              <a:gd name="connsiteX133" fmla="*/ 1692275 w 1790310"/>
              <a:gd name="connsiteY133" fmla="*/ 47625 h 1739078"/>
              <a:gd name="connsiteX134" fmla="*/ 1695450 w 1790310"/>
              <a:gd name="connsiteY134" fmla="*/ 88900 h 1739078"/>
              <a:gd name="connsiteX135" fmla="*/ 1701800 w 1790310"/>
              <a:gd name="connsiteY135" fmla="*/ 111125 h 1739078"/>
              <a:gd name="connsiteX136" fmla="*/ 1704975 w 1790310"/>
              <a:gd name="connsiteY136" fmla="*/ 127000 h 1739078"/>
              <a:gd name="connsiteX137" fmla="*/ 1714500 w 1790310"/>
              <a:gd name="connsiteY137" fmla="*/ 165100 h 1739078"/>
              <a:gd name="connsiteX138" fmla="*/ 1717675 w 1790310"/>
              <a:gd name="connsiteY138" fmla="*/ 346075 h 1739078"/>
              <a:gd name="connsiteX139" fmla="*/ 1730375 w 1790310"/>
              <a:gd name="connsiteY139" fmla="*/ 374650 h 1739078"/>
              <a:gd name="connsiteX140" fmla="*/ 1743075 w 1790310"/>
              <a:gd name="connsiteY140" fmla="*/ 412750 h 1739078"/>
              <a:gd name="connsiteX141" fmla="*/ 1746250 w 1790310"/>
              <a:gd name="connsiteY141" fmla="*/ 431800 h 1739078"/>
              <a:gd name="connsiteX142" fmla="*/ 1749425 w 1790310"/>
              <a:gd name="connsiteY142" fmla="*/ 546100 h 1739078"/>
              <a:gd name="connsiteX143" fmla="*/ 1746250 w 1790310"/>
              <a:gd name="connsiteY143" fmla="*/ 619125 h 1739078"/>
              <a:gd name="connsiteX144" fmla="*/ 1739900 w 1790310"/>
              <a:gd name="connsiteY144" fmla="*/ 638175 h 1739078"/>
              <a:gd name="connsiteX145" fmla="*/ 1736725 w 1790310"/>
              <a:gd name="connsiteY145" fmla="*/ 647700 h 1739078"/>
              <a:gd name="connsiteX146" fmla="*/ 1743075 w 1790310"/>
              <a:gd name="connsiteY146" fmla="*/ 704850 h 1739078"/>
              <a:gd name="connsiteX147" fmla="*/ 1749425 w 1790310"/>
              <a:gd name="connsiteY147" fmla="*/ 714375 h 1739078"/>
              <a:gd name="connsiteX148" fmla="*/ 1762125 w 1790310"/>
              <a:gd name="connsiteY148" fmla="*/ 736600 h 1739078"/>
              <a:gd name="connsiteX149" fmla="*/ 1768475 w 1790310"/>
              <a:gd name="connsiteY149" fmla="*/ 755650 h 1739078"/>
              <a:gd name="connsiteX150" fmla="*/ 1774825 w 1790310"/>
              <a:gd name="connsiteY150" fmla="*/ 765175 h 1739078"/>
              <a:gd name="connsiteX151" fmla="*/ 1778000 w 1790310"/>
              <a:gd name="connsiteY151" fmla="*/ 774700 h 1739078"/>
              <a:gd name="connsiteX152" fmla="*/ 1787525 w 1790310"/>
              <a:gd name="connsiteY152" fmla="*/ 793750 h 1739078"/>
              <a:gd name="connsiteX153" fmla="*/ 1784350 w 1790310"/>
              <a:gd name="connsiteY153" fmla="*/ 815975 h 1739078"/>
              <a:gd name="connsiteX154" fmla="*/ 1774825 w 1790310"/>
              <a:gd name="connsiteY154" fmla="*/ 850900 h 1739078"/>
              <a:gd name="connsiteX155" fmla="*/ 1771650 w 1790310"/>
              <a:gd name="connsiteY155" fmla="*/ 977900 h 1739078"/>
              <a:gd name="connsiteX156" fmla="*/ 1768475 w 1790310"/>
              <a:gd name="connsiteY156" fmla="*/ 987425 h 1739078"/>
              <a:gd name="connsiteX157" fmla="*/ 1765300 w 1790310"/>
              <a:gd name="connsiteY157" fmla="*/ 1003300 h 1739078"/>
              <a:gd name="connsiteX158" fmla="*/ 1762125 w 1790310"/>
              <a:gd name="connsiteY158" fmla="*/ 1035050 h 1739078"/>
              <a:gd name="connsiteX159" fmla="*/ 1758950 w 1790310"/>
              <a:gd name="connsiteY159" fmla="*/ 1044575 h 1739078"/>
              <a:gd name="connsiteX160" fmla="*/ 1749425 w 1790310"/>
              <a:gd name="connsiteY160" fmla="*/ 1082675 h 1739078"/>
              <a:gd name="connsiteX161" fmla="*/ 1730375 w 1790310"/>
              <a:gd name="connsiteY161" fmla="*/ 1114425 h 1739078"/>
              <a:gd name="connsiteX162" fmla="*/ 1720850 w 1790310"/>
              <a:gd name="connsiteY162" fmla="*/ 1120775 h 1739078"/>
              <a:gd name="connsiteX163" fmla="*/ 1701800 w 1790310"/>
              <a:gd name="connsiteY163" fmla="*/ 1136650 h 1739078"/>
              <a:gd name="connsiteX164" fmla="*/ 1695450 w 1790310"/>
              <a:gd name="connsiteY164" fmla="*/ 1146175 h 1739078"/>
              <a:gd name="connsiteX165" fmla="*/ 1692275 w 1790310"/>
              <a:gd name="connsiteY165" fmla="*/ 1155700 h 1739078"/>
              <a:gd name="connsiteX166" fmla="*/ 1689100 w 1790310"/>
              <a:gd name="connsiteY166" fmla="*/ 1225550 h 1739078"/>
              <a:gd name="connsiteX167" fmla="*/ 1692275 w 1790310"/>
              <a:gd name="connsiteY167" fmla="*/ 1295400 h 1739078"/>
              <a:gd name="connsiteX168" fmla="*/ 1695450 w 1790310"/>
              <a:gd name="connsiteY168" fmla="*/ 1308100 h 1739078"/>
              <a:gd name="connsiteX169" fmla="*/ 1701800 w 1790310"/>
              <a:gd name="connsiteY169" fmla="*/ 1343025 h 1739078"/>
              <a:gd name="connsiteX170" fmla="*/ 1704975 w 1790310"/>
              <a:gd name="connsiteY170" fmla="*/ 1368425 h 1739078"/>
              <a:gd name="connsiteX171" fmla="*/ 1708150 w 1790310"/>
              <a:gd name="connsiteY171" fmla="*/ 1419225 h 1739078"/>
              <a:gd name="connsiteX172" fmla="*/ 1714500 w 1790310"/>
              <a:gd name="connsiteY172" fmla="*/ 1438275 h 1739078"/>
              <a:gd name="connsiteX173" fmla="*/ 1727200 w 1790310"/>
              <a:gd name="connsiteY173" fmla="*/ 1444625 h 1739078"/>
              <a:gd name="connsiteX174" fmla="*/ 1736725 w 1790310"/>
              <a:gd name="connsiteY174" fmla="*/ 1450975 h 1739078"/>
              <a:gd name="connsiteX175" fmla="*/ 1755775 w 1790310"/>
              <a:gd name="connsiteY175" fmla="*/ 1457325 h 1739078"/>
              <a:gd name="connsiteX176" fmla="*/ 1765300 w 1790310"/>
              <a:gd name="connsiteY176" fmla="*/ 1460500 h 1739078"/>
              <a:gd name="connsiteX177" fmla="*/ 1771650 w 1790310"/>
              <a:gd name="connsiteY177" fmla="*/ 1479550 h 1739078"/>
              <a:gd name="connsiteX178" fmla="*/ 1778000 w 1790310"/>
              <a:gd name="connsiteY178" fmla="*/ 1501775 h 1739078"/>
              <a:gd name="connsiteX179" fmla="*/ 1774825 w 1790310"/>
              <a:gd name="connsiteY179" fmla="*/ 1530350 h 1739078"/>
              <a:gd name="connsiteX180" fmla="*/ 1765300 w 1790310"/>
              <a:gd name="connsiteY180" fmla="*/ 1549400 h 1739078"/>
              <a:gd name="connsiteX181" fmla="*/ 1768475 w 1790310"/>
              <a:gd name="connsiteY181" fmla="*/ 1539875 h 1739078"/>
              <a:gd name="connsiteX182" fmla="*/ 1771650 w 1790310"/>
              <a:gd name="connsiteY182" fmla="*/ 1549400 h 1739078"/>
              <a:gd name="connsiteX183" fmla="*/ 1758950 w 1790310"/>
              <a:gd name="connsiteY183" fmla="*/ 1568450 h 1739078"/>
              <a:gd name="connsiteX184" fmla="*/ 1746250 w 1790310"/>
              <a:gd name="connsiteY184" fmla="*/ 1587500 h 1739078"/>
              <a:gd name="connsiteX185" fmla="*/ 1739900 w 1790310"/>
              <a:gd name="connsiteY185" fmla="*/ 1597025 h 1739078"/>
              <a:gd name="connsiteX186" fmla="*/ 1692275 w 1790310"/>
              <a:gd name="connsiteY186" fmla="*/ 1606550 h 1739078"/>
              <a:gd name="connsiteX187" fmla="*/ 1682750 w 1790310"/>
              <a:gd name="connsiteY187" fmla="*/ 1609725 h 1739078"/>
              <a:gd name="connsiteX188" fmla="*/ 1679575 w 1790310"/>
              <a:gd name="connsiteY188" fmla="*/ 1619250 h 1739078"/>
              <a:gd name="connsiteX189" fmla="*/ 1670050 w 1790310"/>
              <a:gd name="connsiteY189" fmla="*/ 1616075 h 1739078"/>
              <a:gd name="connsiteX190" fmla="*/ 1673225 w 1790310"/>
              <a:gd name="connsiteY190" fmla="*/ 1616075 h 17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790310" h="1739078">
                <a:moveTo>
                  <a:pt x="1673225" y="1616075"/>
                </a:moveTo>
                <a:cubicBezTo>
                  <a:pt x="1670050" y="1617133"/>
                  <a:pt x="1657377" y="1619692"/>
                  <a:pt x="1651000" y="1622425"/>
                </a:cubicBezTo>
                <a:cubicBezTo>
                  <a:pt x="1646650" y="1624289"/>
                  <a:pt x="1642928" y="1627783"/>
                  <a:pt x="1638300" y="1628775"/>
                </a:cubicBezTo>
                <a:cubicBezTo>
                  <a:pt x="1627900" y="1631004"/>
                  <a:pt x="1617133" y="1630892"/>
                  <a:pt x="1606550" y="1631950"/>
                </a:cubicBezTo>
                <a:cubicBezTo>
                  <a:pt x="1523880" y="1659507"/>
                  <a:pt x="1619700" y="1628636"/>
                  <a:pt x="1368425" y="1638300"/>
                </a:cubicBezTo>
                <a:lnTo>
                  <a:pt x="1339850" y="1647825"/>
                </a:lnTo>
                <a:lnTo>
                  <a:pt x="1330325" y="1651000"/>
                </a:lnTo>
                <a:lnTo>
                  <a:pt x="1320800" y="1654175"/>
                </a:lnTo>
                <a:cubicBezTo>
                  <a:pt x="1317625" y="1656292"/>
                  <a:pt x="1314688" y="1658818"/>
                  <a:pt x="1311275" y="1660525"/>
                </a:cubicBezTo>
                <a:cubicBezTo>
                  <a:pt x="1308282" y="1662022"/>
                  <a:pt x="1305096" y="1663610"/>
                  <a:pt x="1301750" y="1663700"/>
                </a:cubicBezTo>
                <a:cubicBezTo>
                  <a:pt x="1226628" y="1665730"/>
                  <a:pt x="1151467" y="1665817"/>
                  <a:pt x="1076325" y="1666875"/>
                </a:cubicBezTo>
                <a:cubicBezTo>
                  <a:pt x="1068917" y="1667933"/>
                  <a:pt x="1061392" y="1668367"/>
                  <a:pt x="1054100" y="1670050"/>
                </a:cubicBezTo>
                <a:cubicBezTo>
                  <a:pt x="1047578" y="1671555"/>
                  <a:pt x="1041737" y="1676096"/>
                  <a:pt x="1035050" y="1676400"/>
                </a:cubicBezTo>
                <a:lnTo>
                  <a:pt x="965200" y="1679575"/>
                </a:lnTo>
                <a:cubicBezTo>
                  <a:pt x="937948" y="1688659"/>
                  <a:pt x="981327" y="1674749"/>
                  <a:pt x="936625" y="1685925"/>
                </a:cubicBezTo>
                <a:cubicBezTo>
                  <a:pt x="930131" y="1687548"/>
                  <a:pt x="923925" y="1690158"/>
                  <a:pt x="917575" y="1692275"/>
                </a:cubicBezTo>
                <a:lnTo>
                  <a:pt x="908050" y="1695450"/>
                </a:lnTo>
                <a:cubicBezTo>
                  <a:pt x="842608" y="1739078"/>
                  <a:pt x="894395" y="1707157"/>
                  <a:pt x="695325" y="1698625"/>
                </a:cubicBezTo>
                <a:cubicBezTo>
                  <a:pt x="688638" y="1698338"/>
                  <a:pt x="676275" y="1692275"/>
                  <a:pt x="676275" y="1692275"/>
                </a:cubicBezTo>
                <a:cubicBezTo>
                  <a:pt x="657470" y="1678171"/>
                  <a:pt x="667978" y="1685685"/>
                  <a:pt x="644525" y="1670050"/>
                </a:cubicBezTo>
                <a:cubicBezTo>
                  <a:pt x="641350" y="1667933"/>
                  <a:pt x="638620" y="1664907"/>
                  <a:pt x="635000" y="1663700"/>
                </a:cubicBezTo>
                <a:lnTo>
                  <a:pt x="625475" y="1660525"/>
                </a:lnTo>
                <a:cubicBezTo>
                  <a:pt x="613833" y="1661583"/>
                  <a:pt x="602137" y="1662155"/>
                  <a:pt x="590550" y="1663700"/>
                </a:cubicBezTo>
                <a:cubicBezTo>
                  <a:pt x="586225" y="1664277"/>
                  <a:pt x="582143" y="1666094"/>
                  <a:pt x="577850" y="1666875"/>
                </a:cubicBezTo>
                <a:cubicBezTo>
                  <a:pt x="570487" y="1668214"/>
                  <a:pt x="563033" y="1668992"/>
                  <a:pt x="555625" y="1670050"/>
                </a:cubicBezTo>
                <a:cubicBezTo>
                  <a:pt x="527050" y="1668992"/>
                  <a:pt x="498377" y="1669464"/>
                  <a:pt x="469900" y="1666875"/>
                </a:cubicBezTo>
                <a:cubicBezTo>
                  <a:pt x="463234" y="1666269"/>
                  <a:pt x="450850" y="1660525"/>
                  <a:pt x="450850" y="1660525"/>
                </a:cubicBezTo>
                <a:cubicBezTo>
                  <a:pt x="447675" y="1658408"/>
                  <a:pt x="444812" y="1655725"/>
                  <a:pt x="441325" y="1654175"/>
                </a:cubicBezTo>
                <a:cubicBezTo>
                  <a:pt x="435208" y="1651457"/>
                  <a:pt x="422275" y="1647825"/>
                  <a:pt x="422275" y="1647825"/>
                </a:cubicBezTo>
                <a:cubicBezTo>
                  <a:pt x="397656" y="1631412"/>
                  <a:pt x="410465" y="1637538"/>
                  <a:pt x="384175" y="1628775"/>
                </a:cubicBezTo>
                <a:lnTo>
                  <a:pt x="374650" y="1625600"/>
                </a:lnTo>
                <a:cubicBezTo>
                  <a:pt x="370252" y="1626480"/>
                  <a:pt x="354742" y="1628899"/>
                  <a:pt x="349250" y="1631950"/>
                </a:cubicBezTo>
                <a:cubicBezTo>
                  <a:pt x="334928" y="1639906"/>
                  <a:pt x="334145" y="1645131"/>
                  <a:pt x="320675" y="1647825"/>
                </a:cubicBezTo>
                <a:cubicBezTo>
                  <a:pt x="292126" y="1653535"/>
                  <a:pt x="253762" y="1653031"/>
                  <a:pt x="228600" y="1654175"/>
                </a:cubicBezTo>
                <a:cubicBezTo>
                  <a:pt x="225425" y="1655233"/>
                  <a:pt x="222422" y="1657350"/>
                  <a:pt x="219075" y="1657350"/>
                </a:cubicBezTo>
                <a:cubicBezTo>
                  <a:pt x="146282" y="1657350"/>
                  <a:pt x="163566" y="1662130"/>
                  <a:pt x="130175" y="1651000"/>
                </a:cubicBezTo>
                <a:cubicBezTo>
                  <a:pt x="123825" y="1646767"/>
                  <a:pt x="113538" y="1645540"/>
                  <a:pt x="111125" y="1638300"/>
                </a:cubicBezTo>
                <a:lnTo>
                  <a:pt x="101600" y="1609725"/>
                </a:lnTo>
                <a:cubicBezTo>
                  <a:pt x="100220" y="1605585"/>
                  <a:pt x="99483" y="1601258"/>
                  <a:pt x="98425" y="1597025"/>
                </a:cubicBezTo>
                <a:cubicBezTo>
                  <a:pt x="97367" y="1582208"/>
                  <a:pt x="96435" y="1567382"/>
                  <a:pt x="95250" y="1552575"/>
                </a:cubicBezTo>
                <a:cubicBezTo>
                  <a:pt x="94318" y="1540923"/>
                  <a:pt x="93007" y="1529302"/>
                  <a:pt x="92075" y="1517650"/>
                </a:cubicBezTo>
                <a:cubicBezTo>
                  <a:pt x="90890" y="1502843"/>
                  <a:pt x="91104" y="1487890"/>
                  <a:pt x="88900" y="1473200"/>
                </a:cubicBezTo>
                <a:cubicBezTo>
                  <a:pt x="87907" y="1466581"/>
                  <a:pt x="84667" y="1460500"/>
                  <a:pt x="82550" y="1454150"/>
                </a:cubicBezTo>
                <a:lnTo>
                  <a:pt x="79375" y="1444625"/>
                </a:lnTo>
                <a:lnTo>
                  <a:pt x="76200" y="1435100"/>
                </a:lnTo>
                <a:lnTo>
                  <a:pt x="73025" y="1425575"/>
                </a:lnTo>
                <a:cubicBezTo>
                  <a:pt x="78529" y="1387049"/>
                  <a:pt x="73387" y="1417596"/>
                  <a:pt x="79375" y="1390650"/>
                </a:cubicBezTo>
                <a:cubicBezTo>
                  <a:pt x="80546" y="1385382"/>
                  <a:pt x="81241" y="1380010"/>
                  <a:pt x="82550" y="1374775"/>
                </a:cubicBezTo>
                <a:cubicBezTo>
                  <a:pt x="83362" y="1371528"/>
                  <a:pt x="83358" y="1367617"/>
                  <a:pt x="85725" y="1365250"/>
                </a:cubicBezTo>
                <a:cubicBezTo>
                  <a:pt x="91121" y="1359854"/>
                  <a:pt x="98425" y="1356783"/>
                  <a:pt x="104775" y="1352550"/>
                </a:cubicBezTo>
                <a:cubicBezTo>
                  <a:pt x="112109" y="1347661"/>
                  <a:pt x="115964" y="1340528"/>
                  <a:pt x="120650" y="1333500"/>
                </a:cubicBezTo>
                <a:cubicBezTo>
                  <a:pt x="119592" y="1330325"/>
                  <a:pt x="119100" y="1326901"/>
                  <a:pt x="117475" y="1323975"/>
                </a:cubicBezTo>
                <a:cubicBezTo>
                  <a:pt x="113769" y="1317304"/>
                  <a:pt x="109008" y="1311275"/>
                  <a:pt x="104775" y="1304925"/>
                </a:cubicBezTo>
                <a:cubicBezTo>
                  <a:pt x="84130" y="1273958"/>
                  <a:pt x="116467" y="1322082"/>
                  <a:pt x="88900" y="1282700"/>
                </a:cubicBezTo>
                <a:cubicBezTo>
                  <a:pt x="82335" y="1273322"/>
                  <a:pt x="76200" y="1263650"/>
                  <a:pt x="69850" y="1254125"/>
                </a:cubicBezTo>
                <a:cubicBezTo>
                  <a:pt x="66137" y="1248556"/>
                  <a:pt x="65617" y="1241425"/>
                  <a:pt x="63500" y="1235075"/>
                </a:cubicBezTo>
                <a:lnTo>
                  <a:pt x="60325" y="1225550"/>
                </a:lnTo>
                <a:cubicBezTo>
                  <a:pt x="59267" y="1222375"/>
                  <a:pt x="57962" y="1219272"/>
                  <a:pt x="57150" y="1216025"/>
                </a:cubicBezTo>
                <a:lnTo>
                  <a:pt x="53975" y="1203325"/>
                </a:lnTo>
                <a:cubicBezTo>
                  <a:pt x="55033" y="1185333"/>
                  <a:pt x="54819" y="1167221"/>
                  <a:pt x="57150" y="1149350"/>
                </a:cubicBezTo>
                <a:cubicBezTo>
                  <a:pt x="58016" y="1142713"/>
                  <a:pt x="63500" y="1130300"/>
                  <a:pt x="63500" y="1130300"/>
                </a:cubicBezTo>
                <a:cubicBezTo>
                  <a:pt x="64558" y="1121833"/>
                  <a:pt x="64887" y="1113243"/>
                  <a:pt x="66675" y="1104900"/>
                </a:cubicBezTo>
                <a:cubicBezTo>
                  <a:pt x="68077" y="1098355"/>
                  <a:pt x="73025" y="1085850"/>
                  <a:pt x="73025" y="1085850"/>
                </a:cubicBezTo>
                <a:cubicBezTo>
                  <a:pt x="71967" y="1069975"/>
                  <a:pt x="73494" y="1053712"/>
                  <a:pt x="69850" y="1038225"/>
                </a:cubicBezTo>
                <a:cubicBezTo>
                  <a:pt x="68976" y="1034511"/>
                  <a:pt x="62709" y="1034855"/>
                  <a:pt x="60325" y="1031875"/>
                </a:cubicBezTo>
                <a:cubicBezTo>
                  <a:pt x="42798" y="1009967"/>
                  <a:pt x="74922" y="1034198"/>
                  <a:pt x="47625" y="1016000"/>
                </a:cubicBezTo>
                <a:cubicBezTo>
                  <a:pt x="31859" y="992351"/>
                  <a:pt x="52122" y="1021396"/>
                  <a:pt x="31750" y="996950"/>
                </a:cubicBezTo>
                <a:cubicBezTo>
                  <a:pt x="18521" y="981075"/>
                  <a:pt x="33338" y="992717"/>
                  <a:pt x="15875" y="981075"/>
                </a:cubicBezTo>
                <a:cubicBezTo>
                  <a:pt x="1319" y="959240"/>
                  <a:pt x="5588" y="969265"/>
                  <a:pt x="0" y="952500"/>
                </a:cubicBezTo>
                <a:cubicBezTo>
                  <a:pt x="1058" y="885825"/>
                  <a:pt x="278" y="819095"/>
                  <a:pt x="3175" y="752475"/>
                </a:cubicBezTo>
                <a:cubicBezTo>
                  <a:pt x="3466" y="745788"/>
                  <a:pt x="7408" y="739775"/>
                  <a:pt x="9525" y="733425"/>
                </a:cubicBezTo>
                <a:cubicBezTo>
                  <a:pt x="17505" y="709484"/>
                  <a:pt x="6740" y="738994"/>
                  <a:pt x="19050" y="714375"/>
                </a:cubicBezTo>
                <a:cubicBezTo>
                  <a:pt x="20547" y="711382"/>
                  <a:pt x="21167" y="708025"/>
                  <a:pt x="22225" y="704850"/>
                </a:cubicBezTo>
                <a:cubicBezTo>
                  <a:pt x="23283" y="687917"/>
                  <a:pt x="23624" y="670923"/>
                  <a:pt x="25400" y="654050"/>
                </a:cubicBezTo>
                <a:cubicBezTo>
                  <a:pt x="26410" y="644453"/>
                  <a:pt x="37158" y="630964"/>
                  <a:pt x="41275" y="625475"/>
                </a:cubicBezTo>
                <a:cubicBezTo>
                  <a:pt x="44450" y="621242"/>
                  <a:pt x="47058" y="616517"/>
                  <a:pt x="50800" y="612775"/>
                </a:cubicBezTo>
                <a:cubicBezTo>
                  <a:pt x="53498" y="610077"/>
                  <a:pt x="57394" y="608868"/>
                  <a:pt x="60325" y="606425"/>
                </a:cubicBezTo>
                <a:cubicBezTo>
                  <a:pt x="69492" y="598785"/>
                  <a:pt x="69956" y="596741"/>
                  <a:pt x="76200" y="587375"/>
                </a:cubicBezTo>
                <a:cubicBezTo>
                  <a:pt x="77258" y="554567"/>
                  <a:pt x="77447" y="521719"/>
                  <a:pt x="79375" y="488950"/>
                </a:cubicBezTo>
                <a:cubicBezTo>
                  <a:pt x="79572" y="485609"/>
                  <a:pt x="81053" y="482418"/>
                  <a:pt x="82550" y="479425"/>
                </a:cubicBezTo>
                <a:cubicBezTo>
                  <a:pt x="84257" y="476012"/>
                  <a:pt x="86783" y="473075"/>
                  <a:pt x="88900" y="469900"/>
                </a:cubicBezTo>
                <a:cubicBezTo>
                  <a:pt x="89886" y="426513"/>
                  <a:pt x="88474" y="349483"/>
                  <a:pt x="95250" y="295275"/>
                </a:cubicBezTo>
                <a:cubicBezTo>
                  <a:pt x="97045" y="280914"/>
                  <a:pt x="100058" y="274500"/>
                  <a:pt x="104775" y="260350"/>
                </a:cubicBezTo>
                <a:cubicBezTo>
                  <a:pt x="105833" y="257175"/>
                  <a:pt x="106094" y="253610"/>
                  <a:pt x="107950" y="250825"/>
                </a:cubicBezTo>
                <a:cubicBezTo>
                  <a:pt x="110067" y="247650"/>
                  <a:pt x="112593" y="244713"/>
                  <a:pt x="114300" y="241300"/>
                </a:cubicBezTo>
                <a:cubicBezTo>
                  <a:pt x="115797" y="238307"/>
                  <a:pt x="115978" y="234768"/>
                  <a:pt x="117475" y="231775"/>
                </a:cubicBezTo>
                <a:cubicBezTo>
                  <a:pt x="119182" y="228362"/>
                  <a:pt x="121932" y="225563"/>
                  <a:pt x="123825" y="222250"/>
                </a:cubicBezTo>
                <a:cubicBezTo>
                  <a:pt x="129471" y="212369"/>
                  <a:pt x="129493" y="208464"/>
                  <a:pt x="136525" y="200025"/>
                </a:cubicBezTo>
                <a:cubicBezTo>
                  <a:pt x="139400" y="196576"/>
                  <a:pt x="143175" y="193949"/>
                  <a:pt x="146050" y="190500"/>
                </a:cubicBezTo>
                <a:cubicBezTo>
                  <a:pt x="171029" y="160525"/>
                  <a:pt x="136482" y="200089"/>
                  <a:pt x="155575" y="171450"/>
                </a:cubicBezTo>
                <a:cubicBezTo>
                  <a:pt x="158066" y="167714"/>
                  <a:pt x="162225" y="165374"/>
                  <a:pt x="165100" y="161925"/>
                </a:cubicBezTo>
                <a:cubicBezTo>
                  <a:pt x="180098" y="143927"/>
                  <a:pt x="162273" y="161438"/>
                  <a:pt x="177800" y="139700"/>
                </a:cubicBezTo>
                <a:cubicBezTo>
                  <a:pt x="180410" y="136046"/>
                  <a:pt x="184150" y="133350"/>
                  <a:pt x="187325" y="130175"/>
                </a:cubicBezTo>
                <a:lnTo>
                  <a:pt x="193675" y="111125"/>
                </a:lnTo>
                <a:cubicBezTo>
                  <a:pt x="194733" y="107950"/>
                  <a:pt x="193857" y="103097"/>
                  <a:pt x="196850" y="101600"/>
                </a:cubicBezTo>
                <a:cubicBezTo>
                  <a:pt x="201083" y="99483"/>
                  <a:pt x="205699" y="98001"/>
                  <a:pt x="209550" y="95250"/>
                </a:cubicBezTo>
                <a:cubicBezTo>
                  <a:pt x="213204" y="92640"/>
                  <a:pt x="215626" y="88600"/>
                  <a:pt x="219075" y="85725"/>
                </a:cubicBezTo>
                <a:cubicBezTo>
                  <a:pt x="227281" y="78886"/>
                  <a:pt x="228579" y="79382"/>
                  <a:pt x="238125" y="76200"/>
                </a:cubicBezTo>
                <a:lnTo>
                  <a:pt x="266700" y="57150"/>
                </a:lnTo>
                <a:cubicBezTo>
                  <a:pt x="272269" y="53437"/>
                  <a:pt x="279400" y="52917"/>
                  <a:pt x="285750" y="50800"/>
                </a:cubicBezTo>
                <a:cubicBezTo>
                  <a:pt x="301099" y="45684"/>
                  <a:pt x="301306" y="44875"/>
                  <a:pt x="323850" y="44450"/>
                </a:cubicBezTo>
                <a:lnTo>
                  <a:pt x="631825" y="41275"/>
                </a:lnTo>
                <a:cubicBezTo>
                  <a:pt x="636058" y="40217"/>
                  <a:pt x="640514" y="39819"/>
                  <a:pt x="644525" y="38100"/>
                </a:cubicBezTo>
                <a:cubicBezTo>
                  <a:pt x="648032" y="36597"/>
                  <a:pt x="650637" y="33457"/>
                  <a:pt x="654050" y="31750"/>
                </a:cubicBezTo>
                <a:cubicBezTo>
                  <a:pt x="657043" y="30253"/>
                  <a:pt x="660400" y="29633"/>
                  <a:pt x="663575" y="28575"/>
                </a:cubicBezTo>
                <a:cubicBezTo>
                  <a:pt x="666750" y="26458"/>
                  <a:pt x="669687" y="23932"/>
                  <a:pt x="673100" y="22225"/>
                </a:cubicBezTo>
                <a:cubicBezTo>
                  <a:pt x="676093" y="20728"/>
                  <a:pt x="680012" y="21141"/>
                  <a:pt x="682625" y="19050"/>
                </a:cubicBezTo>
                <a:cubicBezTo>
                  <a:pt x="703141" y="2637"/>
                  <a:pt x="674559" y="14330"/>
                  <a:pt x="698500" y="6350"/>
                </a:cubicBezTo>
                <a:cubicBezTo>
                  <a:pt x="748242" y="7408"/>
                  <a:pt x="798052" y="6713"/>
                  <a:pt x="847725" y="9525"/>
                </a:cubicBezTo>
                <a:cubicBezTo>
                  <a:pt x="854408" y="9903"/>
                  <a:pt x="860425" y="13758"/>
                  <a:pt x="866775" y="15875"/>
                </a:cubicBezTo>
                <a:cubicBezTo>
                  <a:pt x="869950" y="16933"/>
                  <a:pt x="872956" y="18911"/>
                  <a:pt x="876300" y="19050"/>
                </a:cubicBezTo>
                <a:lnTo>
                  <a:pt x="952500" y="22225"/>
                </a:lnTo>
                <a:cubicBezTo>
                  <a:pt x="954617" y="25400"/>
                  <a:pt x="955870" y="29366"/>
                  <a:pt x="958850" y="31750"/>
                </a:cubicBezTo>
                <a:cubicBezTo>
                  <a:pt x="961463" y="33841"/>
                  <a:pt x="965028" y="34925"/>
                  <a:pt x="968375" y="34925"/>
                </a:cubicBezTo>
                <a:cubicBezTo>
                  <a:pt x="1008606" y="34925"/>
                  <a:pt x="1048808" y="32808"/>
                  <a:pt x="1089025" y="31750"/>
                </a:cubicBezTo>
                <a:cubicBezTo>
                  <a:pt x="1107234" y="25680"/>
                  <a:pt x="1089521" y="31147"/>
                  <a:pt x="1114425" y="25400"/>
                </a:cubicBezTo>
                <a:cubicBezTo>
                  <a:pt x="1122929" y="23438"/>
                  <a:pt x="1131358" y="21167"/>
                  <a:pt x="1139825" y="19050"/>
                </a:cubicBezTo>
                <a:cubicBezTo>
                  <a:pt x="1146319" y="17427"/>
                  <a:pt x="1152525" y="14817"/>
                  <a:pt x="1158875" y="12700"/>
                </a:cubicBezTo>
                <a:lnTo>
                  <a:pt x="1177925" y="6350"/>
                </a:lnTo>
                <a:cubicBezTo>
                  <a:pt x="1181100" y="5292"/>
                  <a:pt x="1184203" y="3987"/>
                  <a:pt x="1187450" y="3175"/>
                </a:cubicBezTo>
                <a:lnTo>
                  <a:pt x="1200150" y="0"/>
                </a:lnTo>
                <a:cubicBezTo>
                  <a:pt x="1216025" y="1058"/>
                  <a:pt x="1231952" y="1509"/>
                  <a:pt x="1247775" y="3175"/>
                </a:cubicBezTo>
                <a:cubicBezTo>
                  <a:pt x="1252115" y="3632"/>
                  <a:pt x="1256128" y="5972"/>
                  <a:pt x="1260475" y="6350"/>
                </a:cubicBezTo>
                <a:cubicBezTo>
                  <a:pt x="1280535" y="8094"/>
                  <a:pt x="1300692" y="8467"/>
                  <a:pt x="1320800" y="9525"/>
                </a:cubicBezTo>
                <a:cubicBezTo>
                  <a:pt x="1357541" y="18710"/>
                  <a:pt x="1337509" y="15085"/>
                  <a:pt x="1381125" y="19050"/>
                </a:cubicBezTo>
                <a:cubicBezTo>
                  <a:pt x="1392037" y="21232"/>
                  <a:pt x="1399238" y="22411"/>
                  <a:pt x="1409700" y="25400"/>
                </a:cubicBezTo>
                <a:cubicBezTo>
                  <a:pt x="1441584" y="34510"/>
                  <a:pt x="1392223" y="21824"/>
                  <a:pt x="1431925" y="31750"/>
                </a:cubicBezTo>
                <a:cubicBezTo>
                  <a:pt x="1432983" y="34925"/>
                  <a:pt x="1433009" y="38662"/>
                  <a:pt x="1435100" y="41275"/>
                </a:cubicBezTo>
                <a:cubicBezTo>
                  <a:pt x="1448692" y="58265"/>
                  <a:pt x="1492433" y="44813"/>
                  <a:pt x="1498600" y="44450"/>
                </a:cubicBezTo>
                <a:cubicBezTo>
                  <a:pt x="1502833" y="43392"/>
                  <a:pt x="1507104" y="42474"/>
                  <a:pt x="1511300" y="41275"/>
                </a:cubicBezTo>
                <a:cubicBezTo>
                  <a:pt x="1514518" y="40356"/>
                  <a:pt x="1517532" y="38699"/>
                  <a:pt x="1520825" y="38100"/>
                </a:cubicBezTo>
                <a:cubicBezTo>
                  <a:pt x="1529220" y="36574"/>
                  <a:pt x="1537758" y="35983"/>
                  <a:pt x="1546225" y="34925"/>
                </a:cubicBezTo>
                <a:cubicBezTo>
                  <a:pt x="1592792" y="35983"/>
                  <a:pt x="1639521" y="34065"/>
                  <a:pt x="1685925" y="38100"/>
                </a:cubicBezTo>
                <a:cubicBezTo>
                  <a:pt x="1689727" y="38431"/>
                  <a:pt x="1691572" y="43874"/>
                  <a:pt x="1692275" y="47625"/>
                </a:cubicBezTo>
                <a:cubicBezTo>
                  <a:pt x="1694818" y="61188"/>
                  <a:pt x="1693838" y="75196"/>
                  <a:pt x="1695450" y="88900"/>
                </a:cubicBezTo>
                <a:cubicBezTo>
                  <a:pt x="1696770" y="100118"/>
                  <a:pt x="1699291" y="101087"/>
                  <a:pt x="1701800" y="111125"/>
                </a:cubicBezTo>
                <a:cubicBezTo>
                  <a:pt x="1703109" y="116360"/>
                  <a:pt x="1703555" y="121794"/>
                  <a:pt x="1704975" y="127000"/>
                </a:cubicBezTo>
                <a:cubicBezTo>
                  <a:pt x="1715757" y="166533"/>
                  <a:pt x="1707920" y="125622"/>
                  <a:pt x="1714500" y="165100"/>
                </a:cubicBezTo>
                <a:cubicBezTo>
                  <a:pt x="1715558" y="225425"/>
                  <a:pt x="1715761" y="285771"/>
                  <a:pt x="1717675" y="346075"/>
                </a:cubicBezTo>
                <a:cubicBezTo>
                  <a:pt x="1718317" y="366282"/>
                  <a:pt x="1718580" y="362855"/>
                  <a:pt x="1730375" y="374650"/>
                </a:cubicBezTo>
                <a:lnTo>
                  <a:pt x="1743075" y="412750"/>
                </a:lnTo>
                <a:cubicBezTo>
                  <a:pt x="1745111" y="418857"/>
                  <a:pt x="1745192" y="425450"/>
                  <a:pt x="1746250" y="431800"/>
                </a:cubicBezTo>
                <a:cubicBezTo>
                  <a:pt x="1747308" y="469900"/>
                  <a:pt x="1749425" y="507985"/>
                  <a:pt x="1749425" y="546100"/>
                </a:cubicBezTo>
                <a:cubicBezTo>
                  <a:pt x="1749425" y="570465"/>
                  <a:pt x="1748757" y="594890"/>
                  <a:pt x="1746250" y="619125"/>
                </a:cubicBezTo>
                <a:cubicBezTo>
                  <a:pt x="1745561" y="625783"/>
                  <a:pt x="1742017" y="631825"/>
                  <a:pt x="1739900" y="638175"/>
                </a:cubicBezTo>
                <a:lnTo>
                  <a:pt x="1736725" y="647700"/>
                </a:lnTo>
                <a:cubicBezTo>
                  <a:pt x="1737122" y="653650"/>
                  <a:pt x="1735500" y="689700"/>
                  <a:pt x="1743075" y="704850"/>
                </a:cubicBezTo>
                <a:cubicBezTo>
                  <a:pt x="1744782" y="708263"/>
                  <a:pt x="1747308" y="711200"/>
                  <a:pt x="1749425" y="714375"/>
                </a:cubicBezTo>
                <a:cubicBezTo>
                  <a:pt x="1758145" y="749257"/>
                  <a:pt x="1744929" y="705647"/>
                  <a:pt x="1762125" y="736600"/>
                </a:cubicBezTo>
                <a:cubicBezTo>
                  <a:pt x="1765376" y="742451"/>
                  <a:pt x="1766358" y="749300"/>
                  <a:pt x="1768475" y="755650"/>
                </a:cubicBezTo>
                <a:cubicBezTo>
                  <a:pt x="1769682" y="759270"/>
                  <a:pt x="1773118" y="761762"/>
                  <a:pt x="1774825" y="765175"/>
                </a:cubicBezTo>
                <a:cubicBezTo>
                  <a:pt x="1776322" y="768168"/>
                  <a:pt x="1776503" y="771707"/>
                  <a:pt x="1778000" y="774700"/>
                </a:cubicBezTo>
                <a:cubicBezTo>
                  <a:pt x="1790310" y="799319"/>
                  <a:pt x="1779545" y="769809"/>
                  <a:pt x="1787525" y="793750"/>
                </a:cubicBezTo>
                <a:cubicBezTo>
                  <a:pt x="1786467" y="801158"/>
                  <a:pt x="1785818" y="808637"/>
                  <a:pt x="1784350" y="815975"/>
                </a:cubicBezTo>
                <a:cubicBezTo>
                  <a:pt x="1780769" y="833879"/>
                  <a:pt x="1779387" y="837215"/>
                  <a:pt x="1774825" y="850900"/>
                </a:cubicBezTo>
                <a:cubicBezTo>
                  <a:pt x="1773767" y="893233"/>
                  <a:pt x="1773617" y="935599"/>
                  <a:pt x="1771650" y="977900"/>
                </a:cubicBezTo>
                <a:cubicBezTo>
                  <a:pt x="1771495" y="981243"/>
                  <a:pt x="1769287" y="984178"/>
                  <a:pt x="1768475" y="987425"/>
                </a:cubicBezTo>
                <a:cubicBezTo>
                  <a:pt x="1767166" y="992660"/>
                  <a:pt x="1766013" y="997951"/>
                  <a:pt x="1765300" y="1003300"/>
                </a:cubicBezTo>
                <a:cubicBezTo>
                  <a:pt x="1763894" y="1013843"/>
                  <a:pt x="1763742" y="1024538"/>
                  <a:pt x="1762125" y="1035050"/>
                </a:cubicBezTo>
                <a:cubicBezTo>
                  <a:pt x="1761616" y="1038358"/>
                  <a:pt x="1759676" y="1041308"/>
                  <a:pt x="1758950" y="1044575"/>
                </a:cubicBezTo>
                <a:cubicBezTo>
                  <a:pt x="1750399" y="1083054"/>
                  <a:pt x="1762256" y="1044182"/>
                  <a:pt x="1749425" y="1082675"/>
                </a:cubicBezTo>
                <a:cubicBezTo>
                  <a:pt x="1746171" y="1092438"/>
                  <a:pt x="1735205" y="1107179"/>
                  <a:pt x="1730375" y="1114425"/>
                </a:cubicBezTo>
                <a:cubicBezTo>
                  <a:pt x="1728258" y="1117600"/>
                  <a:pt x="1723781" y="1118332"/>
                  <a:pt x="1720850" y="1120775"/>
                </a:cubicBezTo>
                <a:cubicBezTo>
                  <a:pt x="1696404" y="1141147"/>
                  <a:pt x="1725449" y="1120884"/>
                  <a:pt x="1701800" y="1136650"/>
                </a:cubicBezTo>
                <a:cubicBezTo>
                  <a:pt x="1699683" y="1139825"/>
                  <a:pt x="1697157" y="1142762"/>
                  <a:pt x="1695450" y="1146175"/>
                </a:cubicBezTo>
                <a:cubicBezTo>
                  <a:pt x="1693953" y="1149168"/>
                  <a:pt x="1692542" y="1152364"/>
                  <a:pt x="1692275" y="1155700"/>
                </a:cubicBezTo>
                <a:cubicBezTo>
                  <a:pt x="1690416" y="1178933"/>
                  <a:pt x="1690158" y="1202267"/>
                  <a:pt x="1689100" y="1225550"/>
                </a:cubicBezTo>
                <a:cubicBezTo>
                  <a:pt x="1690158" y="1248833"/>
                  <a:pt x="1690487" y="1272161"/>
                  <a:pt x="1692275" y="1295400"/>
                </a:cubicBezTo>
                <a:cubicBezTo>
                  <a:pt x="1692610" y="1299751"/>
                  <a:pt x="1694733" y="1303796"/>
                  <a:pt x="1695450" y="1308100"/>
                </a:cubicBezTo>
                <a:cubicBezTo>
                  <a:pt x="1701434" y="1344001"/>
                  <a:pt x="1694988" y="1322589"/>
                  <a:pt x="1701800" y="1343025"/>
                </a:cubicBezTo>
                <a:cubicBezTo>
                  <a:pt x="1702858" y="1351492"/>
                  <a:pt x="1704266" y="1359922"/>
                  <a:pt x="1704975" y="1368425"/>
                </a:cubicBezTo>
                <a:cubicBezTo>
                  <a:pt x="1706384" y="1385333"/>
                  <a:pt x="1705858" y="1402414"/>
                  <a:pt x="1708150" y="1419225"/>
                </a:cubicBezTo>
                <a:cubicBezTo>
                  <a:pt x="1709054" y="1425857"/>
                  <a:pt x="1708513" y="1435282"/>
                  <a:pt x="1714500" y="1438275"/>
                </a:cubicBezTo>
                <a:cubicBezTo>
                  <a:pt x="1718733" y="1440392"/>
                  <a:pt x="1723091" y="1442277"/>
                  <a:pt x="1727200" y="1444625"/>
                </a:cubicBezTo>
                <a:cubicBezTo>
                  <a:pt x="1730513" y="1446518"/>
                  <a:pt x="1733238" y="1449425"/>
                  <a:pt x="1736725" y="1450975"/>
                </a:cubicBezTo>
                <a:cubicBezTo>
                  <a:pt x="1742842" y="1453693"/>
                  <a:pt x="1749425" y="1455208"/>
                  <a:pt x="1755775" y="1457325"/>
                </a:cubicBezTo>
                <a:lnTo>
                  <a:pt x="1765300" y="1460500"/>
                </a:lnTo>
                <a:cubicBezTo>
                  <a:pt x="1767417" y="1466850"/>
                  <a:pt x="1770027" y="1473056"/>
                  <a:pt x="1771650" y="1479550"/>
                </a:cubicBezTo>
                <a:cubicBezTo>
                  <a:pt x="1775637" y="1495497"/>
                  <a:pt x="1773445" y="1488110"/>
                  <a:pt x="1778000" y="1501775"/>
                </a:cubicBezTo>
                <a:cubicBezTo>
                  <a:pt x="1776942" y="1511300"/>
                  <a:pt x="1776401" y="1520897"/>
                  <a:pt x="1774825" y="1530350"/>
                </a:cubicBezTo>
                <a:cubicBezTo>
                  <a:pt x="1774434" y="1532699"/>
                  <a:pt x="1768957" y="1549400"/>
                  <a:pt x="1765300" y="1549400"/>
                </a:cubicBezTo>
                <a:cubicBezTo>
                  <a:pt x="1761953" y="1549400"/>
                  <a:pt x="1767417" y="1543050"/>
                  <a:pt x="1768475" y="1539875"/>
                </a:cubicBezTo>
                <a:cubicBezTo>
                  <a:pt x="1769533" y="1543050"/>
                  <a:pt x="1771650" y="1546053"/>
                  <a:pt x="1771650" y="1549400"/>
                </a:cubicBezTo>
                <a:cubicBezTo>
                  <a:pt x="1771650" y="1559809"/>
                  <a:pt x="1764677" y="1561087"/>
                  <a:pt x="1758950" y="1568450"/>
                </a:cubicBezTo>
                <a:cubicBezTo>
                  <a:pt x="1754265" y="1574474"/>
                  <a:pt x="1750483" y="1581150"/>
                  <a:pt x="1746250" y="1587500"/>
                </a:cubicBezTo>
                <a:cubicBezTo>
                  <a:pt x="1744133" y="1590675"/>
                  <a:pt x="1743520" y="1595818"/>
                  <a:pt x="1739900" y="1597025"/>
                </a:cubicBezTo>
                <a:cubicBezTo>
                  <a:pt x="1711758" y="1606406"/>
                  <a:pt x="1727503" y="1602636"/>
                  <a:pt x="1692275" y="1606550"/>
                </a:cubicBezTo>
                <a:cubicBezTo>
                  <a:pt x="1689100" y="1607608"/>
                  <a:pt x="1685117" y="1607358"/>
                  <a:pt x="1682750" y="1609725"/>
                </a:cubicBezTo>
                <a:cubicBezTo>
                  <a:pt x="1680383" y="1612092"/>
                  <a:pt x="1682568" y="1617753"/>
                  <a:pt x="1679575" y="1619250"/>
                </a:cubicBezTo>
                <a:cubicBezTo>
                  <a:pt x="1676582" y="1620747"/>
                  <a:pt x="1673397" y="1616075"/>
                  <a:pt x="1670050" y="1616075"/>
                </a:cubicBezTo>
                <a:cubicBezTo>
                  <a:pt x="1668553" y="1616075"/>
                  <a:pt x="1676400" y="1615017"/>
                  <a:pt x="1673225" y="1616075"/>
                </a:cubicBezTo>
                <a:close/>
              </a:path>
            </a:pathLst>
          </a:custGeom>
          <a:noFill/>
          <a:ln w="444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834" name="Rectangle 4"/>
          <p:cNvSpPr>
            <a:spLocks noChangeArrowheads="1"/>
          </p:cNvSpPr>
          <p:nvPr/>
        </p:nvSpPr>
        <p:spPr bwMode="auto">
          <a:xfrm>
            <a:off x="914400" y="990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a:solidFill>
                  <a:srgbClr val="3366CC"/>
                </a:solidFill>
                <a:latin typeface="Calibri" pitchFamily="34" charset="0"/>
              </a:rPr>
              <a:t>Saturation</a:t>
            </a:r>
            <a:endParaRPr lang="en-US" sz="2000" b="1">
              <a:solidFill>
                <a:srgbClr val="3366CC"/>
              </a:solidFill>
              <a:latin typeface="Calibri" pitchFamily="34" charset="0"/>
            </a:endParaRPr>
          </a:p>
        </p:txBody>
      </p:sp>
      <p:sp>
        <p:nvSpPr>
          <p:cNvPr id="31835" name="Rectangle 4"/>
          <p:cNvSpPr>
            <a:spLocks noChangeArrowheads="1"/>
          </p:cNvSpPr>
          <p:nvPr/>
        </p:nvSpPr>
        <p:spPr bwMode="auto">
          <a:xfrm>
            <a:off x="3581400" y="990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dirty="0">
                <a:solidFill>
                  <a:srgbClr val="00FF00"/>
                </a:solidFill>
                <a:latin typeface="Calibri" pitchFamily="34" charset="0"/>
              </a:rPr>
              <a:t>Field Capacity</a:t>
            </a:r>
            <a:endParaRPr lang="en-US" sz="2000" b="1" dirty="0">
              <a:solidFill>
                <a:srgbClr val="00FF00"/>
              </a:solidFill>
              <a:latin typeface="Calibri" pitchFamily="34" charset="0"/>
            </a:endParaRPr>
          </a:p>
        </p:txBody>
      </p:sp>
      <p:sp>
        <p:nvSpPr>
          <p:cNvPr id="31836" name="Rectangle 4"/>
          <p:cNvSpPr>
            <a:spLocks noChangeArrowheads="1"/>
          </p:cNvSpPr>
          <p:nvPr/>
        </p:nvSpPr>
        <p:spPr bwMode="auto">
          <a:xfrm>
            <a:off x="6172200" y="990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dirty="0">
                <a:solidFill>
                  <a:srgbClr val="FFFF00"/>
                </a:solidFill>
                <a:latin typeface="Calibri" pitchFamily="34" charset="0"/>
              </a:rPr>
              <a:t>Wilting Point</a:t>
            </a:r>
            <a:endParaRPr lang="en-US" sz="2000" b="1" dirty="0">
              <a:solidFill>
                <a:srgbClr val="FFFF00"/>
              </a:solidFill>
              <a:latin typeface="Calibri" pitchFamily="34" charset="0"/>
            </a:endParaRPr>
          </a:p>
        </p:txBody>
      </p:sp>
      <p:sp>
        <p:nvSpPr>
          <p:cNvPr id="31837" name="Rectangle 4"/>
          <p:cNvSpPr>
            <a:spLocks noChangeArrowheads="1"/>
          </p:cNvSpPr>
          <p:nvPr/>
        </p:nvSpPr>
        <p:spPr bwMode="auto">
          <a:xfrm>
            <a:off x="152400" y="5105400"/>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dirty="0">
                <a:solidFill>
                  <a:srgbClr val="0070C0"/>
                </a:solidFill>
                <a:latin typeface="Calibri" pitchFamily="34" charset="0"/>
              </a:rPr>
              <a:t>VWC &gt; 30%</a:t>
            </a:r>
          </a:p>
          <a:p>
            <a:pPr algn="ctr" eaLnBrk="0" hangingPunct="0"/>
            <a:r>
              <a:rPr lang="en-US" sz="2400" b="1" dirty="0">
                <a:solidFill>
                  <a:srgbClr val="0070C0"/>
                </a:solidFill>
                <a:latin typeface="Calibri" pitchFamily="34" charset="0"/>
              </a:rPr>
              <a:t>VWC &gt; 0.3 in</a:t>
            </a:r>
            <a:r>
              <a:rPr lang="en-US" sz="2400" b="1" baseline="30000" dirty="0">
                <a:solidFill>
                  <a:srgbClr val="0070C0"/>
                </a:solidFill>
                <a:latin typeface="Calibri" pitchFamily="34" charset="0"/>
              </a:rPr>
              <a:t>3</a:t>
            </a:r>
            <a:r>
              <a:rPr lang="en-US" sz="2400" b="1" dirty="0">
                <a:solidFill>
                  <a:srgbClr val="0070C0"/>
                </a:solidFill>
                <a:latin typeface="Calibri" pitchFamily="34" charset="0"/>
              </a:rPr>
              <a:t>/in</a:t>
            </a:r>
            <a:r>
              <a:rPr lang="en-US" sz="2400" b="1" baseline="30000" dirty="0">
                <a:solidFill>
                  <a:srgbClr val="0070C0"/>
                </a:solidFill>
                <a:latin typeface="Calibri" pitchFamily="34" charset="0"/>
              </a:rPr>
              <a:t>3</a:t>
            </a:r>
          </a:p>
          <a:p>
            <a:pPr algn="ctr" eaLnBrk="0" hangingPunct="0"/>
            <a:endParaRPr lang="en-US" sz="2400" b="1" dirty="0">
              <a:solidFill>
                <a:srgbClr val="0070C0"/>
              </a:solidFill>
              <a:latin typeface="Calibri" pitchFamily="34" charset="0"/>
            </a:endParaRPr>
          </a:p>
          <a:p>
            <a:pPr algn="ctr" eaLnBrk="0" hangingPunct="0"/>
            <a:r>
              <a:rPr lang="en-US" sz="2400" b="1" dirty="0">
                <a:solidFill>
                  <a:srgbClr val="0070C0"/>
                </a:solidFill>
                <a:latin typeface="Calibri" pitchFamily="34" charset="0"/>
              </a:rPr>
              <a:t>-1 </a:t>
            </a:r>
            <a:r>
              <a:rPr lang="en-US" sz="2400" b="1" dirty="0" err="1">
                <a:solidFill>
                  <a:srgbClr val="0070C0"/>
                </a:solidFill>
                <a:latin typeface="Calibri" pitchFamily="34" charset="0"/>
              </a:rPr>
              <a:t>cbar</a:t>
            </a:r>
            <a:endParaRPr lang="en-US" sz="2400" b="1" dirty="0">
              <a:solidFill>
                <a:srgbClr val="0070C0"/>
              </a:solidFill>
              <a:latin typeface="Calibri" pitchFamily="34" charset="0"/>
            </a:endParaRPr>
          </a:p>
          <a:p>
            <a:pPr algn="ctr" eaLnBrk="0" hangingPunct="0"/>
            <a:r>
              <a:rPr lang="en-US" sz="2400" b="1" dirty="0">
                <a:solidFill>
                  <a:srgbClr val="0070C0"/>
                </a:solidFill>
                <a:latin typeface="Calibri" pitchFamily="34" charset="0"/>
              </a:rPr>
              <a:t>-0.001 </a:t>
            </a:r>
            <a:r>
              <a:rPr lang="en-US" sz="2400" b="1" dirty="0" err="1">
                <a:solidFill>
                  <a:srgbClr val="0070C0"/>
                </a:solidFill>
                <a:latin typeface="Calibri" pitchFamily="34" charset="0"/>
              </a:rPr>
              <a:t>MPa</a:t>
            </a:r>
            <a:endParaRPr lang="en-US" sz="2000" b="1" dirty="0">
              <a:solidFill>
                <a:srgbClr val="0070C0"/>
              </a:solidFill>
              <a:latin typeface="Calibri" pitchFamily="34" charset="0"/>
            </a:endParaRPr>
          </a:p>
        </p:txBody>
      </p:sp>
      <p:sp>
        <p:nvSpPr>
          <p:cNvPr id="31838" name="Rectangle 4"/>
          <p:cNvSpPr>
            <a:spLocks noChangeArrowheads="1"/>
          </p:cNvSpPr>
          <p:nvPr/>
        </p:nvSpPr>
        <p:spPr bwMode="auto">
          <a:xfrm>
            <a:off x="2819400" y="5181600"/>
            <a:ext cx="3560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dirty="0">
                <a:solidFill>
                  <a:srgbClr val="00FF00"/>
                </a:solidFill>
                <a:latin typeface="Calibri" pitchFamily="34" charset="0"/>
              </a:rPr>
              <a:t>VWC approx. 12%</a:t>
            </a:r>
          </a:p>
          <a:p>
            <a:pPr algn="ctr" eaLnBrk="0" hangingPunct="0"/>
            <a:r>
              <a:rPr lang="en-US" sz="2400" b="1" dirty="0">
                <a:solidFill>
                  <a:srgbClr val="00FF00"/>
                </a:solidFill>
                <a:latin typeface="Calibri" pitchFamily="34" charset="0"/>
              </a:rPr>
              <a:t>VWC &gt; 0.12 in</a:t>
            </a:r>
            <a:r>
              <a:rPr lang="en-US" sz="2400" b="1" baseline="30000" dirty="0">
                <a:solidFill>
                  <a:srgbClr val="00FF00"/>
                </a:solidFill>
                <a:latin typeface="Calibri" pitchFamily="34" charset="0"/>
              </a:rPr>
              <a:t>3</a:t>
            </a:r>
            <a:r>
              <a:rPr lang="en-US" sz="2400" b="1" dirty="0">
                <a:solidFill>
                  <a:srgbClr val="00FF00"/>
                </a:solidFill>
                <a:latin typeface="Calibri" pitchFamily="34" charset="0"/>
              </a:rPr>
              <a:t>/in</a:t>
            </a:r>
            <a:r>
              <a:rPr lang="en-US" sz="2400" b="1" baseline="30000" dirty="0">
                <a:solidFill>
                  <a:srgbClr val="00FF00"/>
                </a:solidFill>
                <a:latin typeface="Calibri" pitchFamily="34" charset="0"/>
              </a:rPr>
              <a:t>3</a:t>
            </a:r>
          </a:p>
          <a:p>
            <a:pPr algn="ctr" eaLnBrk="0" hangingPunct="0"/>
            <a:r>
              <a:rPr lang="en-US" sz="2400" b="1" dirty="0">
                <a:solidFill>
                  <a:srgbClr val="00FF00"/>
                </a:solidFill>
                <a:latin typeface="Calibri" pitchFamily="34" charset="0"/>
              </a:rPr>
              <a:t> </a:t>
            </a:r>
          </a:p>
          <a:p>
            <a:pPr algn="ctr" eaLnBrk="0" hangingPunct="0"/>
            <a:r>
              <a:rPr lang="en-US" sz="2400" b="1" dirty="0">
                <a:solidFill>
                  <a:srgbClr val="00FF00"/>
                </a:solidFill>
                <a:latin typeface="Calibri" pitchFamily="34" charset="0"/>
              </a:rPr>
              <a:t>-10 </a:t>
            </a:r>
            <a:r>
              <a:rPr lang="en-US" sz="2400" b="1" dirty="0" err="1">
                <a:solidFill>
                  <a:srgbClr val="00FF00"/>
                </a:solidFill>
                <a:latin typeface="Calibri" pitchFamily="34" charset="0"/>
              </a:rPr>
              <a:t>cbar</a:t>
            </a:r>
            <a:endParaRPr lang="en-US" sz="2400" b="1" dirty="0">
              <a:solidFill>
                <a:srgbClr val="00FF00"/>
              </a:solidFill>
              <a:latin typeface="Calibri" pitchFamily="34" charset="0"/>
            </a:endParaRPr>
          </a:p>
          <a:p>
            <a:pPr algn="ctr" eaLnBrk="0" hangingPunct="0"/>
            <a:r>
              <a:rPr lang="en-US" sz="2400" b="1" dirty="0">
                <a:solidFill>
                  <a:srgbClr val="00FF00"/>
                </a:solidFill>
                <a:latin typeface="Calibri" pitchFamily="34" charset="0"/>
              </a:rPr>
              <a:t>-0.01 </a:t>
            </a:r>
            <a:r>
              <a:rPr lang="en-US" sz="2400" b="1" dirty="0" err="1">
                <a:solidFill>
                  <a:srgbClr val="00FF00"/>
                </a:solidFill>
                <a:latin typeface="Calibri" pitchFamily="34" charset="0"/>
              </a:rPr>
              <a:t>MPa</a:t>
            </a:r>
            <a:endParaRPr lang="en-US" sz="2000" b="1" dirty="0">
              <a:solidFill>
                <a:srgbClr val="00FF00"/>
              </a:solidFill>
              <a:latin typeface="Calibri" pitchFamily="34" charset="0"/>
            </a:endParaRPr>
          </a:p>
        </p:txBody>
      </p:sp>
      <p:sp>
        <p:nvSpPr>
          <p:cNvPr id="31839" name="Rectangle 4"/>
          <p:cNvSpPr>
            <a:spLocks noChangeArrowheads="1"/>
          </p:cNvSpPr>
          <p:nvPr/>
        </p:nvSpPr>
        <p:spPr bwMode="auto">
          <a:xfrm>
            <a:off x="5749925" y="5029200"/>
            <a:ext cx="3394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3" rIns="92064" bIns="46033" anchor="ctr"/>
          <a:lstStyle/>
          <a:p>
            <a:pPr algn="ctr" eaLnBrk="0" hangingPunct="0"/>
            <a:r>
              <a:rPr lang="en-US" sz="2400" b="1" dirty="0">
                <a:solidFill>
                  <a:srgbClr val="FFFF00"/>
                </a:solidFill>
                <a:latin typeface="Calibri" pitchFamily="34" charset="0"/>
              </a:rPr>
              <a:t>VWC approx. 6%</a:t>
            </a:r>
          </a:p>
          <a:p>
            <a:pPr algn="ctr" eaLnBrk="0" hangingPunct="0"/>
            <a:r>
              <a:rPr lang="en-US" sz="2400" b="1" dirty="0">
                <a:solidFill>
                  <a:srgbClr val="FFFF00"/>
                </a:solidFill>
                <a:latin typeface="Calibri" pitchFamily="34" charset="0"/>
              </a:rPr>
              <a:t>VWC &gt; 0.06 in</a:t>
            </a:r>
            <a:r>
              <a:rPr lang="en-US" sz="2400" b="1" baseline="30000" dirty="0">
                <a:solidFill>
                  <a:srgbClr val="FFFF00"/>
                </a:solidFill>
                <a:latin typeface="Calibri" pitchFamily="34" charset="0"/>
              </a:rPr>
              <a:t>3</a:t>
            </a:r>
            <a:r>
              <a:rPr lang="en-US" sz="2400" b="1" dirty="0">
                <a:solidFill>
                  <a:srgbClr val="FFFF00"/>
                </a:solidFill>
                <a:latin typeface="Calibri" pitchFamily="34" charset="0"/>
              </a:rPr>
              <a:t>/in</a:t>
            </a:r>
            <a:r>
              <a:rPr lang="en-US" sz="2400" b="1" baseline="30000" dirty="0">
                <a:solidFill>
                  <a:srgbClr val="FFFF00"/>
                </a:solidFill>
                <a:latin typeface="Calibri" pitchFamily="34" charset="0"/>
              </a:rPr>
              <a:t>3</a:t>
            </a:r>
          </a:p>
          <a:p>
            <a:pPr algn="ctr" eaLnBrk="0" hangingPunct="0"/>
            <a:r>
              <a:rPr lang="en-US" sz="2400" b="1" dirty="0">
                <a:solidFill>
                  <a:srgbClr val="FFFF00"/>
                </a:solidFill>
                <a:latin typeface="Calibri" pitchFamily="34" charset="0"/>
              </a:rPr>
              <a:t> </a:t>
            </a:r>
          </a:p>
          <a:p>
            <a:pPr algn="ctr" eaLnBrk="0" hangingPunct="0"/>
            <a:r>
              <a:rPr lang="en-US" sz="2400" b="1" dirty="0">
                <a:solidFill>
                  <a:srgbClr val="FFFF00"/>
                </a:solidFill>
                <a:latin typeface="Calibri" pitchFamily="34" charset="0"/>
              </a:rPr>
              <a:t>-1500 </a:t>
            </a:r>
            <a:r>
              <a:rPr lang="en-US" sz="2400" b="1" dirty="0" err="1">
                <a:solidFill>
                  <a:srgbClr val="FFFF00"/>
                </a:solidFill>
                <a:latin typeface="Calibri" pitchFamily="34" charset="0"/>
              </a:rPr>
              <a:t>cbar</a:t>
            </a:r>
            <a:endParaRPr lang="en-US" sz="2400" b="1" dirty="0">
              <a:solidFill>
                <a:srgbClr val="FFFF00"/>
              </a:solidFill>
              <a:latin typeface="Calibri" pitchFamily="34" charset="0"/>
            </a:endParaRPr>
          </a:p>
          <a:p>
            <a:pPr algn="ctr" eaLnBrk="0" hangingPunct="0"/>
            <a:r>
              <a:rPr lang="en-US" sz="2400" b="1" dirty="0">
                <a:solidFill>
                  <a:srgbClr val="FFFF00"/>
                </a:solidFill>
                <a:latin typeface="Calibri" pitchFamily="34" charset="0"/>
              </a:rPr>
              <a:t>-1.5 </a:t>
            </a:r>
            <a:r>
              <a:rPr lang="en-US" sz="2400" b="1" dirty="0" err="1">
                <a:solidFill>
                  <a:srgbClr val="FFFF00"/>
                </a:solidFill>
                <a:latin typeface="Calibri" pitchFamily="34" charset="0"/>
              </a:rPr>
              <a:t>MPa</a:t>
            </a:r>
            <a:endParaRPr lang="en-US" sz="2000" b="1" dirty="0">
              <a:solidFill>
                <a:srgbClr val="FFFF00"/>
              </a:solidFill>
              <a:latin typeface="Calibri" pitchFamily="34" charset="0"/>
            </a:endParaRPr>
          </a:p>
        </p:txBody>
      </p:sp>
    </p:spTree>
    <p:extLst>
      <p:ext uri="{BB962C8B-B14F-4D97-AF65-F5344CB8AC3E}">
        <p14:creationId xmlns:p14="http://schemas.microsoft.com/office/powerpoint/2010/main" val="285658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685800" y="304800"/>
            <a:ext cx="7772400" cy="838200"/>
          </a:xfrm>
        </p:spPr>
        <p:txBody>
          <a:bodyPr/>
          <a:lstStyle/>
          <a:p>
            <a:r>
              <a:rPr lang="en-US" dirty="0">
                <a:solidFill>
                  <a:srgbClr val="FFFF00"/>
                </a:solidFill>
              </a:rPr>
              <a:t>Pillar </a:t>
            </a:r>
            <a:r>
              <a:rPr lang="en-US" dirty="0" smtClean="0">
                <a:solidFill>
                  <a:srgbClr val="FFFF00"/>
                </a:solidFill>
              </a:rPr>
              <a:t>- </a:t>
            </a:r>
            <a:r>
              <a:rPr lang="en-US" dirty="0">
                <a:solidFill>
                  <a:srgbClr val="FFFF00"/>
                </a:solidFill>
              </a:rPr>
              <a:t>Irrigation schedule</a:t>
            </a:r>
          </a:p>
        </p:txBody>
      </p:sp>
      <p:sp>
        <p:nvSpPr>
          <p:cNvPr id="508931" name="Rectangle 3"/>
          <p:cNvSpPr>
            <a:spLocks noGrp="1" noChangeArrowheads="1"/>
          </p:cNvSpPr>
          <p:nvPr>
            <p:ph type="body" idx="1"/>
          </p:nvPr>
        </p:nvSpPr>
        <p:spPr>
          <a:xfrm>
            <a:off x="152399" y="1600200"/>
            <a:ext cx="9004955" cy="4038600"/>
          </a:xfrm>
        </p:spPr>
        <p:txBody>
          <a:bodyPr>
            <a:normAutofit fontScale="92500" lnSpcReduction="10000"/>
          </a:bodyPr>
          <a:lstStyle/>
          <a:p>
            <a:pPr marL="457200" indent="-457200">
              <a:lnSpc>
                <a:spcPct val="90000"/>
              </a:lnSpc>
              <a:spcAft>
                <a:spcPts val="600"/>
              </a:spcAft>
              <a:buFont typeface="+mj-lt"/>
              <a:buAutoNum type="arabicPeriod"/>
            </a:pPr>
            <a:r>
              <a:rPr lang="en-US" dirty="0"/>
              <a:t>Have a target irrigation volume based on weather demand and crop stage of growth.</a:t>
            </a:r>
          </a:p>
          <a:p>
            <a:pPr marL="457200" indent="-457200">
              <a:lnSpc>
                <a:spcPct val="90000"/>
              </a:lnSpc>
              <a:spcAft>
                <a:spcPts val="600"/>
              </a:spcAft>
              <a:buFont typeface="+mj-lt"/>
              <a:buAutoNum type="arabicPeriod"/>
            </a:pPr>
            <a:r>
              <a:rPr lang="en-US" dirty="0" smtClean="0"/>
              <a:t>Target </a:t>
            </a:r>
            <a:r>
              <a:rPr lang="en-US" dirty="0"/>
              <a:t>for </a:t>
            </a:r>
            <a:r>
              <a:rPr lang="en-US" dirty="0" smtClean="0"/>
              <a:t>drip (example):</a:t>
            </a:r>
            <a:endParaRPr lang="en-US" dirty="0"/>
          </a:p>
          <a:p>
            <a:pPr marL="971550" lvl="1" indent="-514350">
              <a:lnSpc>
                <a:spcPct val="90000"/>
              </a:lnSpc>
              <a:spcAft>
                <a:spcPts val="600"/>
              </a:spcAft>
              <a:buFont typeface="+mj-lt"/>
              <a:buAutoNum type="romanUcPeriod"/>
            </a:pPr>
            <a:r>
              <a:rPr lang="en-US" dirty="0" smtClean="0"/>
              <a:t>- </a:t>
            </a:r>
            <a:r>
              <a:rPr lang="en-US" dirty="0"/>
              <a:t>small plants: 2 x 30 min/day (20-25 gal/100ft/day)</a:t>
            </a:r>
          </a:p>
          <a:p>
            <a:pPr marL="971550" lvl="1" indent="-514350">
              <a:lnSpc>
                <a:spcPct val="90000"/>
              </a:lnSpc>
              <a:spcAft>
                <a:spcPts val="600"/>
              </a:spcAft>
              <a:buFont typeface="+mj-lt"/>
              <a:buAutoNum type="romanUcPeriod"/>
            </a:pPr>
            <a:r>
              <a:rPr lang="en-US" dirty="0" smtClean="0"/>
              <a:t>- </a:t>
            </a:r>
            <a:r>
              <a:rPr lang="en-US" dirty="0"/>
              <a:t>large plants: 3 x 1hr/day (70-80 gal/100ft/day)</a:t>
            </a:r>
          </a:p>
          <a:p>
            <a:pPr marL="457200" indent="-457200">
              <a:lnSpc>
                <a:spcPct val="90000"/>
              </a:lnSpc>
              <a:spcAft>
                <a:spcPts val="600"/>
              </a:spcAft>
              <a:buFont typeface="+mj-lt"/>
              <a:buAutoNum type="arabicPeriod"/>
            </a:pPr>
            <a:r>
              <a:rPr lang="en-US" dirty="0" smtClean="0"/>
              <a:t>Fine </a:t>
            </a:r>
            <a:r>
              <a:rPr lang="en-US" dirty="0"/>
              <a:t>tune schedule and monitor soil moisture (SWT or VWC)</a:t>
            </a:r>
          </a:p>
          <a:p>
            <a:pPr marL="457200" indent="-457200">
              <a:lnSpc>
                <a:spcPct val="90000"/>
              </a:lnSpc>
              <a:spcAft>
                <a:spcPts val="600"/>
              </a:spcAft>
              <a:buFont typeface="+mj-lt"/>
              <a:buAutoNum type="arabicPeriod"/>
            </a:pPr>
            <a:r>
              <a:rPr lang="en-US" dirty="0" smtClean="0"/>
              <a:t>Know </a:t>
            </a:r>
            <a:r>
              <a:rPr lang="en-US" dirty="0"/>
              <a:t>the contribution of rainfall</a:t>
            </a:r>
          </a:p>
          <a:p>
            <a:pPr marL="457200" indent="-457200">
              <a:lnSpc>
                <a:spcPct val="90000"/>
              </a:lnSpc>
              <a:spcAft>
                <a:spcPts val="600"/>
              </a:spcAft>
              <a:buFont typeface="+mj-lt"/>
              <a:buAutoNum type="arabicPeriod"/>
            </a:pPr>
            <a:r>
              <a:rPr lang="en-US" dirty="0" smtClean="0"/>
              <a:t>Keep </a:t>
            </a:r>
            <a:r>
              <a:rPr lang="en-US" dirty="0"/>
              <a:t>irrigation records</a:t>
            </a:r>
          </a:p>
        </p:txBody>
      </p:sp>
    </p:spTree>
    <p:extLst>
      <p:ext uri="{BB962C8B-B14F-4D97-AF65-F5344CB8AC3E}">
        <p14:creationId xmlns:p14="http://schemas.microsoft.com/office/powerpoint/2010/main" val="1901525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52"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832297"/>
            <a:ext cx="5715000" cy="2971800"/>
          </a:xfrm>
          <a:prstGeom prst="rect">
            <a:avLst/>
          </a:prstGeom>
          <a:noFill/>
          <a:ln w="9525">
            <a:noFill/>
            <a:miter lim="800000"/>
            <a:headEnd/>
            <a:tailEnd/>
          </a:ln>
          <a:effectLst/>
        </p:spPr>
      </p:pic>
      <p:grpSp>
        <p:nvGrpSpPr>
          <p:cNvPr id="2" name="Group 24"/>
          <p:cNvGrpSpPr/>
          <p:nvPr/>
        </p:nvGrpSpPr>
        <p:grpSpPr>
          <a:xfrm>
            <a:off x="2514600" y="3857625"/>
            <a:ext cx="5064145" cy="3000375"/>
            <a:chOff x="5603855" y="3857625"/>
            <a:chExt cx="5064145" cy="3000375"/>
          </a:xfrm>
        </p:grpSpPr>
        <p:pic>
          <p:nvPicPr>
            <p:cNvPr id="116739" name="Picture 3" descr="BMP workshop A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3655" y="3857625"/>
              <a:ext cx="2854345" cy="3000375"/>
            </a:xfrm>
            <a:prstGeom prst="rect">
              <a:avLst/>
            </a:prstGeom>
            <a:noFill/>
            <a:ln w="9525">
              <a:noFill/>
              <a:miter lim="800000"/>
              <a:headEnd/>
              <a:tailEnd/>
            </a:ln>
          </p:spPr>
        </p:pic>
        <p:pic>
          <p:nvPicPr>
            <p:cNvPr id="24" name="Picture 3" descr="BMP workshop A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3855" y="3857625"/>
              <a:ext cx="2209800" cy="3000375"/>
            </a:xfrm>
            <a:prstGeom prst="rect">
              <a:avLst/>
            </a:prstGeom>
            <a:noFill/>
            <a:ln w="9525">
              <a:noFill/>
              <a:miter lim="800000"/>
              <a:headEnd/>
              <a:tailEnd/>
            </a:ln>
          </p:spPr>
        </p:pic>
      </p:grpSp>
      <p:sp>
        <p:nvSpPr>
          <p:cNvPr id="10274" name="Rectangle 34"/>
          <p:cNvSpPr>
            <a:spLocks noChangeArrowheads="1"/>
          </p:cNvSpPr>
          <p:nvPr/>
        </p:nvSpPr>
        <p:spPr bwMode="auto">
          <a:xfrm>
            <a:off x="0" y="609600"/>
            <a:ext cx="9144000" cy="742950"/>
          </a:xfrm>
          <a:prstGeom prst="rect">
            <a:avLst/>
          </a:prstGeom>
          <a:noFill/>
          <a:ln w="9525">
            <a:noFill/>
            <a:miter lim="800000"/>
            <a:headEnd/>
            <a:tailEnd/>
          </a:ln>
          <a:effectLst/>
        </p:spPr>
        <p:txBody>
          <a:bodyPr lIns="90488" tIns="44450" rIns="90488" bIns="44450" anchor="b"/>
          <a:lstStyle/>
          <a:p>
            <a:pPr eaLnBrk="0" hangingPunct="0"/>
            <a:r>
              <a:rPr lang="en-US" sz="4000" b="1"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ea typeface="+mj-ea"/>
                <a:cs typeface="+mj-cs"/>
              </a:rPr>
              <a:t>Maintenance is Critical for Efficient Irrigation</a:t>
            </a:r>
            <a:endParaRPr lang="en-US" sz="4000" b="1"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ea typeface="+mj-ea"/>
              <a:cs typeface="+mj-cs"/>
            </a:endParaRPr>
          </a:p>
        </p:txBody>
      </p:sp>
      <p:grpSp>
        <p:nvGrpSpPr>
          <p:cNvPr id="4" name="Group 5"/>
          <p:cNvGrpSpPr>
            <a:grpSpLocks/>
          </p:cNvGrpSpPr>
          <p:nvPr/>
        </p:nvGrpSpPr>
        <p:grpSpPr bwMode="auto">
          <a:xfrm>
            <a:off x="1981200" y="3505200"/>
            <a:ext cx="5682244" cy="3352537"/>
            <a:chOff x="1498" y="82"/>
            <a:chExt cx="8947" cy="5278"/>
          </a:xfrm>
        </p:grpSpPr>
        <p:sp>
          <p:nvSpPr>
            <p:cNvPr id="116743" name="Text Box 7"/>
            <p:cNvSpPr txBox="1">
              <a:spLocks noChangeArrowheads="1"/>
            </p:cNvSpPr>
            <p:nvPr/>
          </p:nvSpPr>
          <p:spPr bwMode="auto">
            <a:xfrm>
              <a:off x="7017" y="4161"/>
              <a:ext cx="2234" cy="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drip tape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center of the bed</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6744" name="AutoShape 8"/>
            <p:cNvCxnSpPr>
              <a:cxnSpLocks noChangeShapeType="1"/>
            </p:cNvCxnSpPr>
            <p:nvPr/>
          </p:nvCxnSpPr>
          <p:spPr bwMode="auto">
            <a:xfrm rot="10800000" flipV="1">
              <a:off x="6537" y="4361"/>
              <a:ext cx="962" cy="280"/>
            </a:xfrm>
            <a:prstGeom prst="straightConnector1">
              <a:avLst/>
            </a:prstGeom>
            <a:noFill/>
            <a:ln w="12700">
              <a:solidFill>
                <a:srgbClr val="FFFFFF"/>
              </a:solidFill>
              <a:round/>
              <a:headEnd/>
              <a:tailEnd/>
            </a:ln>
          </p:spPr>
        </p:cxnSp>
        <p:sp>
          <p:nvSpPr>
            <p:cNvPr id="116745" name="Text Box 9"/>
            <p:cNvSpPr txBox="1">
              <a:spLocks noChangeArrowheads="1"/>
            </p:cNvSpPr>
            <p:nvPr/>
          </p:nvSpPr>
          <p:spPr bwMode="auto">
            <a:xfrm>
              <a:off x="1498" y="82"/>
              <a:ext cx="662" cy="5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6746" name="Text Box 10"/>
            <p:cNvSpPr txBox="1">
              <a:spLocks noChangeArrowheads="1"/>
            </p:cNvSpPr>
            <p:nvPr/>
          </p:nvSpPr>
          <p:spPr bwMode="auto">
            <a:xfrm>
              <a:off x="6425" y="82"/>
              <a:ext cx="662" cy="5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6747" name="AutoShape 11"/>
            <p:cNvCxnSpPr>
              <a:cxnSpLocks noChangeShapeType="1"/>
            </p:cNvCxnSpPr>
            <p:nvPr/>
          </p:nvCxnSpPr>
          <p:spPr bwMode="auto">
            <a:xfrm rot="10800000" flipV="1">
              <a:off x="9177" y="1761"/>
              <a:ext cx="472" cy="445"/>
            </a:xfrm>
            <a:prstGeom prst="straightConnector1">
              <a:avLst/>
            </a:prstGeom>
            <a:noFill/>
            <a:ln w="12700">
              <a:solidFill>
                <a:srgbClr val="FFFFFF"/>
              </a:solidFill>
              <a:round/>
              <a:headEnd/>
              <a:tailEnd/>
            </a:ln>
          </p:spPr>
        </p:cxnSp>
        <p:sp>
          <p:nvSpPr>
            <p:cNvPr id="116748" name="Text Box 12"/>
            <p:cNvSpPr txBox="1">
              <a:spLocks noChangeArrowheads="1"/>
            </p:cNvSpPr>
            <p:nvPr/>
          </p:nvSpPr>
          <p:spPr bwMode="auto">
            <a:xfrm>
              <a:off x="8937" y="802"/>
              <a:ext cx="1261" cy="1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dry soil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at side of the bed</a:t>
              </a:r>
              <a:endParaRPr kumimoji="0" lang="en-US" sz="1800" b="0" i="0" u="none" strike="noStrike" cap="none" normalizeH="0" baseline="0" dirty="0" smtClean="0">
                <a:ln>
                  <a:noFill/>
                </a:ln>
                <a:solidFill>
                  <a:schemeClr val="tx1"/>
                </a:solidFill>
                <a:effectLst/>
                <a:latin typeface="Arial" pitchFamily="34" charset="0"/>
              </a:endParaRPr>
            </a:p>
          </p:txBody>
        </p:sp>
        <p:sp>
          <p:nvSpPr>
            <p:cNvPr id="116749" name="Text Box 13"/>
            <p:cNvSpPr txBox="1">
              <a:spLocks noChangeArrowheads="1"/>
            </p:cNvSpPr>
            <p:nvPr/>
          </p:nvSpPr>
          <p:spPr bwMode="auto">
            <a:xfrm>
              <a:off x="7017" y="1402"/>
              <a:ext cx="1081" cy="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wet soil</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6750" name="AutoShape 14"/>
            <p:cNvCxnSpPr>
              <a:cxnSpLocks noChangeShapeType="1"/>
            </p:cNvCxnSpPr>
            <p:nvPr/>
          </p:nvCxnSpPr>
          <p:spPr bwMode="auto">
            <a:xfrm flipH="1">
              <a:off x="7257" y="2001"/>
              <a:ext cx="256" cy="661"/>
            </a:xfrm>
            <a:prstGeom prst="straightConnector1">
              <a:avLst/>
            </a:prstGeom>
            <a:noFill/>
            <a:ln w="12700">
              <a:solidFill>
                <a:srgbClr val="FFFFFF"/>
              </a:solidFill>
              <a:round/>
              <a:headEnd/>
              <a:tailEnd/>
            </a:ln>
          </p:spPr>
        </p:cxnSp>
        <p:sp>
          <p:nvSpPr>
            <p:cNvPr id="116751" name="Text Box 15"/>
            <p:cNvSpPr txBox="1">
              <a:spLocks noChangeArrowheads="1"/>
            </p:cNvSpPr>
            <p:nvPr/>
          </p:nvSpPr>
          <p:spPr bwMode="auto">
            <a:xfrm>
              <a:off x="8217" y="4893"/>
              <a:ext cx="2228" cy="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Photo: L. Zotarelli</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0" name="Text Box 15"/>
          <p:cNvSpPr txBox="1">
            <a:spLocks noChangeArrowheads="1"/>
          </p:cNvSpPr>
          <p:nvPr/>
        </p:nvSpPr>
        <p:spPr bwMode="auto">
          <a:xfrm>
            <a:off x="6400800" y="3352800"/>
            <a:ext cx="1415003" cy="296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rPr>
              <a:t>Photo: M. Dukes</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68607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Seepage irrigation and alternatives</a:t>
            </a:r>
            <a:endParaRPr lang="en-US" dirty="0">
              <a:solidFill>
                <a:srgbClr val="FFFF00"/>
              </a:solidFill>
            </a:endParaRPr>
          </a:p>
        </p:txBody>
      </p:sp>
      <p:sp>
        <p:nvSpPr>
          <p:cNvPr id="3" name="Rectangle 2"/>
          <p:cNvSpPr/>
          <p:nvPr/>
        </p:nvSpPr>
        <p:spPr>
          <a:xfrm>
            <a:off x="152400" y="1752600"/>
            <a:ext cx="8458200" cy="3877985"/>
          </a:xfrm>
          <a:prstGeom prst="rect">
            <a:avLst/>
          </a:prstGeom>
        </p:spPr>
        <p:txBody>
          <a:bodyPr wrap="square">
            <a:spAutoFit/>
          </a:bodyPr>
          <a:lstStyle/>
          <a:p>
            <a:pPr marL="342900" indent="-342900">
              <a:buFontTx/>
              <a:buChar char="-"/>
            </a:pPr>
            <a:r>
              <a:rPr lang="en-US" sz="2400" dirty="0" smtClean="0"/>
              <a:t>Problems:</a:t>
            </a:r>
          </a:p>
          <a:p>
            <a:pPr marL="342900" indent="-342900">
              <a:buFontTx/>
              <a:buChar char="-"/>
            </a:pPr>
            <a:r>
              <a:rPr lang="en-US" sz="2400" dirty="0" smtClean="0"/>
              <a:t>High volume required to raise water table;</a:t>
            </a:r>
          </a:p>
          <a:p>
            <a:pPr marL="342900" indent="-342900">
              <a:buFontTx/>
              <a:buChar char="-"/>
            </a:pPr>
            <a:r>
              <a:rPr lang="en-US" sz="2400" dirty="0" smtClean="0"/>
              <a:t>Lack of soil moisture uniformity at root zone;</a:t>
            </a:r>
          </a:p>
          <a:p>
            <a:pPr marL="342900" indent="-342900">
              <a:buFontTx/>
              <a:buChar char="-"/>
            </a:pPr>
            <a:endParaRPr lang="en-US" sz="2400" dirty="0"/>
          </a:p>
          <a:p>
            <a:endParaRPr lang="en-US" sz="2800" dirty="0" smtClean="0"/>
          </a:p>
          <a:p>
            <a:r>
              <a:rPr lang="en-US" sz="2800" dirty="0" smtClean="0"/>
              <a:t>Possible alternatives to improve soil moisture distribution</a:t>
            </a:r>
          </a:p>
          <a:p>
            <a:pPr marL="342900" indent="-342900">
              <a:buFontTx/>
              <a:buChar char="-"/>
            </a:pPr>
            <a:r>
              <a:rPr lang="en-US" sz="2400" dirty="0" smtClean="0"/>
              <a:t>Tile drainage systems</a:t>
            </a:r>
          </a:p>
          <a:p>
            <a:pPr marL="285750" indent="-285750">
              <a:buFontTx/>
              <a:buChar char="-"/>
            </a:pPr>
            <a:r>
              <a:rPr lang="en-US" sz="2400" dirty="0" smtClean="0"/>
              <a:t>Sub-surface drip irrigation to raise water table</a:t>
            </a:r>
          </a:p>
          <a:p>
            <a:endParaRPr lang="en-US" dirty="0"/>
          </a:p>
        </p:txBody>
      </p:sp>
    </p:spTree>
    <p:extLst>
      <p:ext uri="{BB962C8B-B14F-4D97-AF65-F5344CB8AC3E}">
        <p14:creationId xmlns:p14="http://schemas.microsoft.com/office/powerpoint/2010/main" val="208197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07720"/>
          </a:xfrm>
        </p:spPr>
        <p:txBody>
          <a:bodyPr>
            <a:normAutofit/>
          </a:bodyPr>
          <a:lstStyle/>
          <a:p>
            <a:r>
              <a:rPr lang="en-US" dirty="0" smtClean="0"/>
              <a:t>Tile Drainage</a:t>
            </a:r>
            <a:endParaRPr lang="en-US" dirty="0"/>
          </a:p>
        </p:txBody>
      </p:sp>
      <p:pic>
        <p:nvPicPr>
          <p:cNvPr id="4" name="Picture 3" descr="MJ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371600"/>
            <a:ext cx="6642099" cy="5332389"/>
          </a:xfrm>
          <a:prstGeom prst="rect">
            <a:avLst/>
          </a:prstGeom>
        </p:spPr>
      </p:pic>
    </p:spTree>
    <p:extLst>
      <p:ext uri="{BB962C8B-B14F-4D97-AF65-F5344CB8AC3E}">
        <p14:creationId xmlns:p14="http://schemas.microsoft.com/office/powerpoint/2010/main" val="150191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457200" y="304800"/>
            <a:ext cx="8077200" cy="914400"/>
          </a:xfrm>
          <a:prstGeom prst="rect">
            <a:avLst/>
          </a:prstGeom>
          <a:noFill/>
          <a:ln w="9525">
            <a:noFill/>
            <a:miter lim="800000"/>
            <a:headEnd/>
            <a:tailEnd/>
          </a:ln>
          <a:effectLst/>
        </p:spPr>
        <p:txBody>
          <a:bodyPr anchor="ctr"/>
          <a:lstStyle/>
          <a:p>
            <a:r>
              <a:rPr lang="en-US" sz="3200" b="1" dirty="0" smtClean="0">
                <a:solidFill>
                  <a:schemeClr val="tx2"/>
                </a:solidFill>
                <a:latin typeface="Arial" pitchFamily="34" charset="0"/>
                <a:cs typeface="Arial" pitchFamily="34" charset="0"/>
              </a:rPr>
              <a:t>We have been forced to produce more with less resources…</a:t>
            </a: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3657600" cy="4831434"/>
          </a:xfrm>
          <a:prstGeom prst="rect">
            <a:avLst/>
          </a:prstGeom>
          <a:noFill/>
          <a:ln w="9525">
            <a:noFill/>
            <a:miter lim="800000"/>
            <a:headEnd/>
            <a:tailEnd/>
          </a:ln>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09" y="2731770"/>
            <a:ext cx="8949691" cy="985288"/>
          </a:xfrm>
          <a:prstGeom prst="rect">
            <a:avLst/>
          </a:prstGeom>
          <a:noFill/>
          <a:ln w="9525">
            <a:noFill/>
            <a:miter lim="800000"/>
            <a:headEnd/>
            <a:tailEnd/>
          </a:ln>
        </p:spPr>
      </p:pic>
      <p:sp>
        <p:nvSpPr>
          <p:cNvPr id="9" name="TextBox 8"/>
          <p:cNvSpPr txBox="1"/>
          <p:nvPr/>
        </p:nvSpPr>
        <p:spPr>
          <a:xfrm>
            <a:off x="0" y="6488668"/>
            <a:ext cx="7982057" cy="307777"/>
          </a:xfrm>
          <a:prstGeom prst="rect">
            <a:avLst/>
          </a:prstGeom>
          <a:noFill/>
        </p:spPr>
        <p:txBody>
          <a:bodyPr wrap="none" rtlCol="0">
            <a:spAutoFit/>
          </a:bodyPr>
          <a:lstStyle/>
          <a:p>
            <a:r>
              <a:rPr lang="en-US" sz="1400" dirty="0" smtClean="0">
                <a:solidFill>
                  <a:schemeClr val="bg1"/>
                </a:solidFill>
              </a:rPr>
              <a:t>https://my.sfwmd.gov/portal/page/portal/pg_grp_sfwmd_weather/pg_sfwmd_weather_losawatershort</a:t>
            </a:r>
            <a:endParaRPr lang="en-US" sz="1400" dirty="0">
              <a:solidFill>
                <a:schemeClr val="bg1"/>
              </a:solidFill>
            </a:endParaRPr>
          </a:p>
        </p:txBody>
      </p:sp>
      <p:grpSp>
        <p:nvGrpSpPr>
          <p:cNvPr id="2" name="Group 15"/>
          <p:cNvGrpSpPr/>
          <p:nvPr/>
        </p:nvGrpSpPr>
        <p:grpSpPr>
          <a:xfrm>
            <a:off x="3048000" y="1676400"/>
            <a:ext cx="6096000" cy="4343400"/>
            <a:chOff x="3886200" y="1981200"/>
            <a:chExt cx="5029200" cy="3886200"/>
          </a:xfrm>
        </p:grpSpPr>
        <p:grpSp>
          <p:nvGrpSpPr>
            <p:cNvPr id="3" name="Group 13"/>
            <p:cNvGrpSpPr/>
            <p:nvPr/>
          </p:nvGrpSpPr>
          <p:grpSpPr>
            <a:xfrm>
              <a:off x="3886200" y="1981200"/>
              <a:ext cx="5029200" cy="3886200"/>
              <a:chOff x="3886200" y="1981200"/>
              <a:chExt cx="5029200" cy="3886200"/>
            </a:xfrm>
          </p:grpSpPr>
          <p:pic>
            <p:nvPicPr>
              <p:cNvPr id="266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b="-8511"/>
              <a:stretch>
                <a:fillRect/>
              </a:stretch>
            </p:blipFill>
            <p:spPr bwMode="auto">
              <a:xfrm>
                <a:off x="3886200" y="1981200"/>
                <a:ext cx="5011519" cy="3886200"/>
              </a:xfrm>
              <a:prstGeom prst="rect">
                <a:avLst/>
              </a:prstGeom>
              <a:noFill/>
              <a:ln w="9525">
                <a:noFill/>
                <a:miter lim="800000"/>
                <a:headEnd/>
                <a:tailEnd/>
              </a:ln>
            </p:spPr>
          </p:pic>
          <p:sp>
            <p:nvSpPr>
              <p:cNvPr id="12" name="TextBox 11"/>
              <p:cNvSpPr txBox="1"/>
              <p:nvPr/>
            </p:nvSpPr>
            <p:spPr>
              <a:xfrm>
                <a:off x="3886200" y="5562600"/>
                <a:ext cx="5029200" cy="276999"/>
              </a:xfrm>
              <a:prstGeom prst="rect">
                <a:avLst/>
              </a:prstGeom>
              <a:solidFill>
                <a:schemeClr val="bg1"/>
              </a:solidFill>
            </p:spPr>
            <p:txBody>
              <a:bodyPr wrap="square" rtlCol="0">
                <a:spAutoFit/>
              </a:bodyPr>
              <a:lstStyle/>
              <a:p>
                <a:r>
                  <a:rPr lang="en-US" sz="1200" dirty="0" smtClean="0">
                    <a:solidFill>
                      <a:srgbClr val="000099"/>
                    </a:solidFill>
                  </a:rPr>
                  <a:t>Boland (2009) </a:t>
                </a:r>
                <a:r>
                  <a:rPr lang="en-US" sz="1200" dirty="0" err="1" smtClean="0">
                    <a:solidFill>
                      <a:srgbClr val="000099"/>
                    </a:solidFill>
                  </a:rPr>
                  <a:t>AgMRC</a:t>
                </a:r>
                <a:r>
                  <a:rPr lang="en-US" sz="1200" dirty="0" smtClean="0">
                    <a:solidFill>
                      <a:srgbClr val="000099"/>
                    </a:solidFill>
                  </a:rPr>
                  <a:t> </a:t>
                </a:r>
                <a:r>
                  <a:rPr lang="en-US" sz="1200" dirty="0" err="1" smtClean="0">
                    <a:solidFill>
                      <a:srgbClr val="000099"/>
                    </a:solidFill>
                  </a:rPr>
                  <a:t>Reneable</a:t>
                </a:r>
                <a:r>
                  <a:rPr lang="en-US" sz="1200" dirty="0" smtClean="0">
                    <a:solidFill>
                      <a:srgbClr val="000099"/>
                    </a:solidFill>
                  </a:rPr>
                  <a:t> Energy Newsletter – Kansas St. Univ.</a:t>
                </a:r>
                <a:endParaRPr lang="en-US" sz="1200" dirty="0">
                  <a:solidFill>
                    <a:srgbClr val="000099"/>
                  </a:solidFill>
                </a:endParaRPr>
              </a:p>
            </p:txBody>
          </p:sp>
        </p:grpSp>
        <p:sp>
          <p:nvSpPr>
            <p:cNvPr id="15" name="Rectangle 14"/>
            <p:cNvSpPr/>
            <p:nvPr/>
          </p:nvSpPr>
          <p:spPr>
            <a:xfrm>
              <a:off x="8153400" y="5105400"/>
              <a:ext cx="6858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657600" y="2286000"/>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J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800" y="71514"/>
            <a:ext cx="8178800" cy="6786486"/>
          </a:xfrm>
          <a:prstGeom prst="rect">
            <a:avLst/>
          </a:prstGeom>
        </p:spPr>
      </p:pic>
      <p:sp>
        <p:nvSpPr>
          <p:cNvPr id="2" name="Title 1"/>
          <p:cNvSpPr>
            <a:spLocks noGrp="1"/>
          </p:cNvSpPr>
          <p:nvPr>
            <p:ph type="title"/>
          </p:nvPr>
        </p:nvSpPr>
        <p:spPr>
          <a:xfrm>
            <a:off x="838200" y="304800"/>
            <a:ext cx="7162800" cy="807720"/>
          </a:xfrm>
        </p:spPr>
        <p:txBody>
          <a:bodyPr>
            <a:normAutofit/>
          </a:bodyPr>
          <a:lstStyle/>
          <a:p>
            <a:r>
              <a:rPr lang="en-US" dirty="0" smtClean="0">
                <a:solidFill>
                  <a:srgbClr val="FFFF00"/>
                </a:solidFill>
              </a:rPr>
              <a:t>Sub-surface drip</a:t>
            </a:r>
            <a:endParaRPr lang="en-US" dirty="0">
              <a:solidFill>
                <a:srgbClr val="FFFF00"/>
              </a:solidFill>
            </a:endParaRPr>
          </a:p>
        </p:txBody>
      </p:sp>
    </p:spTree>
    <p:extLst>
      <p:ext uri="{BB962C8B-B14F-4D97-AF65-F5344CB8AC3E}">
        <p14:creationId xmlns:p14="http://schemas.microsoft.com/office/powerpoint/2010/main" val="2515955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a:ea typeface="Calibri"/>
                <a:cs typeface="Times New Roman"/>
              </a:rPr>
              <a:t>How to make your irrigation system more efficient</a:t>
            </a:r>
            <a:br>
              <a:rPr lang="en-US" dirty="0" smtClean="0">
                <a:latin typeface="Calibri"/>
                <a:ea typeface="Calibri"/>
                <a:cs typeface="Times New Roman"/>
              </a:rPr>
            </a:br>
            <a:endParaRPr lang="en-US" dirty="0"/>
          </a:p>
        </p:txBody>
      </p:sp>
      <p:sp>
        <p:nvSpPr>
          <p:cNvPr id="3" name="Content Placeholder 2"/>
          <p:cNvSpPr>
            <a:spLocks noGrp="1"/>
          </p:cNvSpPr>
          <p:nvPr>
            <p:ph idx="1"/>
          </p:nvPr>
        </p:nvSpPr>
        <p:spPr/>
        <p:txBody>
          <a:bodyPr/>
          <a:lstStyle/>
          <a:p>
            <a:pPr lvl="0"/>
            <a:r>
              <a:rPr lang="en-US" sz="3200" dirty="0" smtClean="0"/>
              <a:t>Maintenance</a:t>
            </a:r>
          </a:p>
          <a:p>
            <a:pPr lvl="0"/>
            <a:r>
              <a:rPr lang="en-US" sz="3200" dirty="0" smtClean="0"/>
              <a:t>Scheduling</a:t>
            </a:r>
          </a:p>
          <a:p>
            <a:pPr lvl="1"/>
            <a:r>
              <a:rPr lang="en-US" sz="2800" dirty="0" smtClean="0"/>
              <a:t>Applying the right amount of water</a:t>
            </a:r>
          </a:p>
          <a:p>
            <a:pPr lvl="1"/>
            <a:r>
              <a:rPr lang="en-US" sz="2800" dirty="0" smtClean="0"/>
              <a:t>Applying water at the right time</a:t>
            </a:r>
          </a:p>
        </p:txBody>
      </p:sp>
    </p:spTree>
    <p:extLst>
      <p:ext uri="{BB962C8B-B14F-4D97-AF65-F5344CB8AC3E}">
        <p14:creationId xmlns:p14="http://schemas.microsoft.com/office/powerpoint/2010/main" val="2917012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1143000"/>
          </a:xfrm>
        </p:spPr>
        <p:txBody>
          <a:bodyPr>
            <a:noAutofit/>
          </a:bodyPr>
          <a:lstStyle/>
          <a:p>
            <a:r>
              <a:rPr lang="en-US" sz="3200" b="1" dirty="0">
                <a:solidFill>
                  <a:srgbClr val="FFFF00"/>
                </a:solidFill>
              </a:rPr>
              <a:t>What are the barriers and incentives for </a:t>
            </a:r>
            <a:r>
              <a:rPr lang="en-US" sz="3200" b="1" dirty="0" smtClean="0">
                <a:solidFill>
                  <a:srgbClr val="FFFF00"/>
                </a:solidFill>
              </a:rPr>
              <a:t>implementation and proper maintenance of irrigation systems? </a:t>
            </a:r>
            <a:r>
              <a:rPr lang="en-US" sz="3200" dirty="0"/>
              <a:t/>
            </a:r>
            <a:br>
              <a:rPr lang="en-US" sz="3200" dirty="0"/>
            </a:br>
            <a:endParaRPr lang="en-US" sz="3200" dirty="0"/>
          </a:p>
        </p:txBody>
      </p:sp>
      <p:sp>
        <p:nvSpPr>
          <p:cNvPr id="3" name="Rectangle 2"/>
          <p:cNvSpPr/>
          <p:nvPr/>
        </p:nvSpPr>
        <p:spPr>
          <a:xfrm>
            <a:off x="533400" y="2057400"/>
            <a:ext cx="8077200" cy="4093428"/>
          </a:xfrm>
          <a:prstGeom prst="rect">
            <a:avLst/>
          </a:prstGeom>
        </p:spPr>
        <p:txBody>
          <a:bodyPr wrap="square">
            <a:spAutoFit/>
          </a:bodyPr>
          <a:lstStyle/>
          <a:p>
            <a:r>
              <a:rPr lang="en-US" sz="2000" b="1" dirty="0" smtClean="0"/>
              <a:t>Barriers</a:t>
            </a:r>
          </a:p>
          <a:p>
            <a:pPr marL="342900" indent="-342900">
              <a:buFont typeface="Wingdings" pitchFamily="2" charset="2"/>
              <a:buChar char="ü"/>
            </a:pPr>
            <a:r>
              <a:rPr lang="en-US" sz="2000" dirty="0" smtClean="0"/>
              <a:t>Economic </a:t>
            </a:r>
            <a:r>
              <a:rPr lang="en-US" sz="2000" dirty="0"/>
              <a:t>investment</a:t>
            </a:r>
          </a:p>
          <a:p>
            <a:pPr marL="285750" indent="-285750">
              <a:spcBef>
                <a:spcPts val="600"/>
              </a:spcBef>
              <a:buFont typeface="Wingdings" pitchFamily="2" charset="2"/>
              <a:buChar char="ü"/>
            </a:pPr>
            <a:r>
              <a:rPr lang="en-US" dirty="0"/>
              <a:t>Lack of information about the system, correct management and maintenance</a:t>
            </a:r>
          </a:p>
          <a:p>
            <a:endParaRPr lang="en-US" dirty="0" smtClean="0"/>
          </a:p>
          <a:p>
            <a:r>
              <a:rPr lang="en-US" sz="2000" b="1" dirty="0" smtClean="0"/>
              <a:t>Available Incentives</a:t>
            </a:r>
            <a:endParaRPr lang="en-US" sz="2000" b="1" dirty="0"/>
          </a:p>
          <a:p>
            <a:pPr marL="285750" indent="-285750">
              <a:spcBef>
                <a:spcPts val="600"/>
              </a:spcBef>
              <a:buFont typeface="Wingdings" pitchFamily="2" charset="2"/>
              <a:buChar char="ü"/>
            </a:pPr>
            <a:r>
              <a:rPr lang="en-US" dirty="0"/>
              <a:t>Cost-Share Programs for Water Conservation – qualified growers are expected to contribute a portion of total project cost</a:t>
            </a:r>
          </a:p>
          <a:p>
            <a:pPr marL="285750" indent="-285750">
              <a:spcBef>
                <a:spcPts val="600"/>
              </a:spcBef>
              <a:buFont typeface="Wingdings" pitchFamily="2" charset="2"/>
              <a:buChar char="ü"/>
            </a:pPr>
            <a:r>
              <a:rPr lang="en-US" dirty="0"/>
              <a:t>Water Conservation Programs administered by USDA: e.g. Environmental Quality Incentives Program (EQIP)</a:t>
            </a:r>
          </a:p>
          <a:p>
            <a:pPr marL="285750" indent="-285750">
              <a:spcBef>
                <a:spcPts val="600"/>
              </a:spcBef>
              <a:buFont typeface="Wingdings" pitchFamily="2" charset="2"/>
              <a:buChar char="ü"/>
            </a:pPr>
            <a:r>
              <a:rPr lang="en-US" dirty="0"/>
              <a:t>State and Regional Water Conservation Programs: e.g. BMP Cost-Share Program (FDASC); FARMS Program (SWFWMD); Water Protection and Sustainability Cost-Share Program (SJRWMD) </a:t>
            </a:r>
          </a:p>
        </p:txBody>
      </p:sp>
    </p:spTree>
    <p:extLst>
      <p:ext uri="{BB962C8B-B14F-4D97-AF65-F5344CB8AC3E}">
        <p14:creationId xmlns:p14="http://schemas.microsoft.com/office/powerpoint/2010/main" val="4008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457200" y="304800"/>
            <a:ext cx="8077200" cy="914400"/>
          </a:xfrm>
          <a:prstGeom prst="rect">
            <a:avLst/>
          </a:prstGeom>
          <a:noFill/>
          <a:ln w="9525">
            <a:noFill/>
            <a:miter lim="800000"/>
            <a:headEnd/>
            <a:tailEnd/>
          </a:ln>
          <a:effectLst/>
        </p:spPr>
        <p:txBody>
          <a:bodyPr anchor="ctr"/>
          <a:lstStyle/>
          <a:p>
            <a:r>
              <a:rPr lang="en-US" sz="3200" b="1" dirty="0" smtClean="0">
                <a:solidFill>
                  <a:schemeClr val="tx2"/>
                </a:solidFill>
                <a:latin typeface="Arial" pitchFamily="34" charset="0"/>
                <a:cs typeface="Arial" pitchFamily="34" charset="0"/>
              </a:rPr>
              <a:t>We have been forced to produce more with less resources…</a:t>
            </a: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3657600" cy="4831434"/>
          </a:xfrm>
          <a:prstGeom prst="rect">
            <a:avLst/>
          </a:prstGeom>
          <a:noFill/>
          <a:ln w="9525">
            <a:noFill/>
            <a:miter lim="800000"/>
            <a:headEnd/>
            <a:tailEnd/>
          </a:ln>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09" y="2731770"/>
            <a:ext cx="8949691" cy="985288"/>
          </a:xfrm>
          <a:prstGeom prst="rect">
            <a:avLst/>
          </a:prstGeom>
          <a:noFill/>
          <a:ln w="9525">
            <a:noFill/>
            <a:miter lim="800000"/>
            <a:headEnd/>
            <a:tailEnd/>
          </a:ln>
        </p:spPr>
      </p:pic>
      <p:sp>
        <p:nvSpPr>
          <p:cNvPr id="9" name="TextBox 8"/>
          <p:cNvSpPr txBox="1"/>
          <p:nvPr/>
        </p:nvSpPr>
        <p:spPr>
          <a:xfrm>
            <a:off x="0" y="6488668"/>
            <a:ext cx="7982057" cy="307777"/>
          </a:xfrm>
          <a:prstGeom prst="rect">
            <a:avLst/>
          </a:prstGeom>
          <a:noFill/>
        </p:spPr>
        <p:txBody>
          <a:bodyPr wrap="none" rtlCol="0">
            <a:spAutoFit/>
          </a:bodyPr>
          <a:lstStyle/>
          <a:p>
            <a:r>
              <a:rPr lang="en-US" sz="1400" dirty="0" smtClean="0">
                <a:solidFill>
                  <a:schemeClr val="bg1"/>
                </a:solidFill>
              </a:rPr>
              <a:t>https://my.sfwmd.gov/portal/page/portal/pg_grp_sfwmd_weather/pg_sfwmd_weather_losawatershort</a:t>
            </a:r>
            <a:endParaRPr lang="en-US" sz="1400" dirty="0">
              <a:solidFill>
                <a:schemeClr val="bg1"/>
              </a:solidFill>
            </a:endParaRPr>
          </a:p>
        </p:txBody>
      </p:sp>
      <p:grpSp>
        <p:nvGrpSpPr>
          <p:cNvPr id="2" name="Group 15"/>
          <p:cNvGrpSpPr/>
          <p:nvPr/>
        </p:nvGrpSpPr>
        <p:grpSpPr>
          <a:xfrm>
            <a:off x="3048000" y="1676400"/>
            <a:ext cx="6096000" cy="4343400"/>
            <a:chOff x="3886200" y="1981200"/>
            <a:chExt cx="5029200" cy="3886200"/>
          </a:xfrm>
        </p:grpSpPr>
        <p:grpSp>
          <p:nvGrpSpPr>
            <p:cNvPr id="3" name="Group 13"/>
            <p:cNvGrpSpPr/>
            <p:nvPr/>
          </p:nvGrpSpPr>
          <p:grpSpPr>
            <a:xfrm>
              <a:off x="3886200" y="1981200"/>
              <a:ext cx="5029200" cy="3886200"/>
              <a:chOff x="3886200" y="1981200"/>
              <a:chExt cx="5029200" cy="3886200"/>
            </a:xfrm>
          </p:grpSpPr>
          <p:pic>
            <p:nvPicPr>
              <p:cNvPr id="266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b="-8511"/>
              <a:stretch>
                <a:fillRect/>
              </a:stretch>
            </p:blipFill>
            <p:spPr bwMode="auto">
              <a:xfrm>
                <a:off x="3886200" y="1981200"/>
                <a:ext cx="5011519" cy="3886200"/>
              </a:xfrm>
              <a:prstGeom prst="rect">
                <a:avLst/>
              </a:prstGeom>
              <a:noFill/>
              <a:ln w="9525">
                <a:noFill/>
                <a:miter lim="800000"/>
                <a:headEnd/>
                <a:tailEnd/>
              </a:ln>
            </p:spPr>
          </p:pic>
          <p:sp>
            <p:nvSpPr>
              <p:cNvPr id="12" name="TextBox 11"/>
              <p:cNvSpPr txBox="1"/>
              <p:nvPr/>
            </p:nvSpPr>
            <p:spPr>
              <a:xfrm>
                <a:off x="3886200" y="5562600"/>
                <a:ext cx="5029200" cy="276999"/>
              </a:xfrm>
              <a:prstGeom prst="rect">
                <a:avLst/>
              </a:prstGeom>
              <a:solidFill>
                <a:schemeClr val="bg1"/>
              </a:solidFill>
            </p:spPr>
            <p:txBody>
              <a:bodyPr wrap="square" rtlCol="0">
                <a:spAutoFit/>
              </a:bodyPr>
              <a:lstStyle/>
              <a:p>
                <a:r>
                  <a:rPr lang="en-US" sz="1200" dirty="0" smtClean="0">
                    <a:solidFill>
                      <a:srgbClr val="000099"/>
                    </a:solidFill>
                  </a:rPr>
                  <a:t>Boland (2009) </a:t>
                </a:r>
                <a:r>
                  <a:rPr lang="en-US" sz="1200" dirty="0" err="1" smtClean="0">
                    <a:solidFill>
                      <a:srgbClr val="000099"/>
                    </a:solidFill>
                  </a:rPr>
                  <a:t>AgMRC</a:t>
                </a:r>
                <a:r>
                  <a:rPr lang="en-US" sz="1200" dirty="0" smtClean="0">
                    <a:solidFill>
                      <a:srgbClr val="000099"/>
                    </a:solidFill>
                  </a:rPr>
                  <a:t> </a:t>
                </a:r>
                <a:r>
                  <a:rPr lang="en-US" sz="1200" dirty="0" err="1" smtClean="0">
                    <a:solidFill>
                      <a:srgbClr val="000099"/>
                    </a:solidFill>
                  </a:rPr>
                  <a:t>Reneable</a:t>
                </a:r>
                <a:r>
                  <a:rPr lang="en-US" sz="1200" dirty="0" smtClean="0">
                    <a:solidFill>
                      <a:srgbClr val="000099"/>
                    </a:solidFill>
                  </a:rPr>
                  <a:t> Energy Newsletter – Kansas St. Univ.</a:t>
                </a:r>
                <a:endParaRPr lang="en-US" sz="1200" dirty="0">
                  <a:solidFill>
                    <a:srgbClr val="000099"/>
                  </a:solidFill>
                </a:endParaRPr>
              </a:p>
            </p:txBody>
          </p:sp>
        </p:grpSp>
        <p:sp>
          <p:nvSpPr>
            <p:cNvPr id="15" name="Rectangle 14"/>
            <p:cNvSpPr/>
            <p:nvPr/>
          </p:nvSpPr>
          <p:spPr>
            <a:xfrm>
              <a:off x="8153400" y="5105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0" y="1447800"/>
            <a:ext cx="9144000" cy="4876800"/>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p:cNvSpPr>
            <a:spLocks noChangeArrowheads="1"/>
          </p:cNvSpPr>
          <p:nvPr/>
        </p:nvSpPr>
        <p:spPr bwMode="auto">
          <a:xfrm>
            <a:off x="1752600" y="2667000"/>
            <a:ext cx="5791200" cy="2057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anchor="ctr"/>
          <a:lstStyle/>
          <a:p>
            <a:pPr algn="ctr"/>
            <a:r>
              <a:rPr lang="en-US" sz="3200" b="1" dirty="0" smtClean="0">
                <a:solidFill>
                  <a:srgbClr val="000099"/>
                </a:solidFill>
                <a:effectLst>
                  <a:outerShdw blurRad="38100" dist="38100" dir="2700000" algn="tl">
                    <a:srgbClr val="000000">
                      <a:alpha val="43137"/>
                    </a:srgbClr>
                  </a:outerShdw>
                </a:effectLst>
                <a:latin typeface="Arial" charset="0"/>
              </a:rPr>
              <a:t>In other words, we have been forced to increase efficiency to keep agriculture competitive</a:t>
            </a:r>
          </a:p>
        </p:txBody>
      </p:sp>
    </p:spTree>
    <p:extLst>
      <p:ext uri="{BB962C8B-B14F-4D97-AF65-F5344CB8AC3E}">
        <p14:creationId xmlns:p14="http://schemas.microsoft.com/office/powerpoint/2010/main" val="140771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normAutofit fontScale="90000"/>
          </a:bodyPr>
          <a:lstStyle/>
          <a:p>
            <a:pPr algn="ctr"/>
            <a:r>
              <a:rPr lang="en-US" dirty="0"/>
              <a:t>Irrigation and nutrient management</a:t>
            </a:r>
            <a:br>
              <a:rPr lang="en-US" dirty="0"/>
            </a:br>
            <a:r>
              <a:rPr lang="en-US" dirty="0" smtClean="0"/>
              <a:t>“an example"</a:t>
            </a:r>
            <a:endParaRPr lang="en-US" dirty="0"/>
          </a:p>
        </p:txBody>
      </p:sp>
      <p:pic>
        <p:nvPicPr>
          <p:cNvPr id="5" name="Picture 4" descr="IMG_05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2133600"/>
            <a:ext cx="2971800" cy="3962400"/>
          </a:xfrm>
          <a:prstGeom prst="rect">
            <a:avLst/>
          </a:prstGeom>
        </p:spPr>
      </p:pic>
      <p:pic>
        <p:nvPicPr>
          <p:cNvPr id="6" name="Picture 5" descr="DSC_91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133600"/>
            <a:ext cx="2982930" cy="1981200"/>
          </a:xfrm>
          <a:prstGeom prst="rect">
            <a:avLst/>
          </a:prstGeom>
        </p:spPr>
      </p:pic>
      <p:pic>
        <p:nvPicPr>
          <p:cNvPr id="7" name="Picture 6" descr="DSC_921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4208168"/>
            <a:ext cx="2982930" cy="1887831"/>
          </a:xfrm>
          <a:prstGeom prst="rect">
            <a:avLst/>
          </a:prstGeom>
        </p:spPr>
      </p:pic>
      <p:pic>
        <p:nvPicPr>
          <p:cNvPr id="8" name="Picture 7" descr="Potato Field.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2133600"/>
            <a:ext cx="2891481" cy="1981200"/>
          </a:xfrm>
          <a:prstGeom prst="rect">
            <a:avLst/>
          </a:prstGeom>
        </p:spPr>
      </p:pic>
      <p:pic>
        <p:nvPicPr>
          <p:cNvPr id="9" name="Picture 8" descr="DSC_942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4200" y="4191000"/>
            <a:ext cx="2868202" cy="1905000"/>
          </a:xfrm>
          <a:prstGeom prst="rect">
            <a:avLst/>
          </a:prstGeom>
        </p:spPr>
      </p:pic>
    </p:spTree>
    <p:extLst>
      <p:ext uri="{BB962C8B-B14F-4D97-AF65-F5344CB8AC3E}">
        <p14:creationId xmlns:p14="http://schemas.microsoft.com/office/powerpoint/2010/main" val="203799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rmAutofit fontScale="90000"/>
          </a:bodyPr>
          <a:lstStyle/>
          <a:p>
            <a:r>
              <a:rPr lang="en-US" dirty="0" smtClean="0"/>
              <a:t>Water management and vegetable production</a:t>
            </a:r>
            <a:endParaRPr lang="en-US" dirty="0"/>
          </a:p>
        </p:txBody>
      </p:sp>
      <p:sp>
        <p:nvSpPr>
          <p:cNvPr id="3" name="Content Placeholder 2"/>
          <p:cNvSpPr>
            <a:spLocks noGrp="1"/>
          </p:cNvSpPr>
          <p:nvPr>
            <p:ph idx="1"/>
          </p:nvPr>
        </p:nvSpPr>
        <p:spPr>
          <a:xfrm>
            <a:off x="228600" y="1524000"/>
            <a:ext cx="8763000" cy="3657599"/>
          </a:xfrm>
        </p:spPr>
        <p:txBody>
          <a:bodyPr>
            <a:noAutofit/>
          </a:bodyPr>
          <a:lstStyle/>
          <a:p>
            <a:r>
              <a:rPr lang="en-US" sz="2000" dirty="0" smtClean="0"/>
              <a:t>Two irrigation strategies</a:t>
            </a:r>
          </a:p>
          <a:p>
            <a:pPr lvl="1"/>
            <a:r>
              <a:rPr lang="en-US" sz="1800" dirty="0" smtClean="0">
                <a:solidFill>
                  <a:srgbClr val="FFFF00"/>
                </a:solidFill>
              </a:rPr>
              <a:t>Fixed irrigation </a:t>
            </a:r>
            <a:r>
              <a:rPr lang="en-US" sz="1800" dirty="0" smtClean="0"/>
              <a:t>– 2 hours continuously </a:t>
            </a:r>
          </a:p>
          <a:p>
            <a:pPr marL="744538" lvl="1" indent="0">
              <a:buNone/>
            </a:pPr>
            <a:r>
              <a:rPr lang="en-US" sz="1800" dirty="0"/>
              <a:t>Equivalent to 79.6 gal/100ft/day</a:t>
            </a:r>
          </a:p>
          <a:p>
            <a:pPr marL="744538" lvl="1" indent="0">
              <a:buNone/>
            </a:pPr>
            <a:r>
              <a:rPr lang="en-US" sz="1800" dirty="0" smtClean="0"/>
              <a:t> </a:t>
            </a:r>
            <a:r>
              <a:rPr lang="en-US" sz="1800" dirty="0"/>
              <a:t>At the end of the </a:t>
            </a:r>
            <a:r>
              <a:rPr lang="en-US" sz="1800" dirty="0" smtClean="0"/>
              <a:t>season applied 16.2 in or 5,970 gal/100ft</a:t>
            </a:r>
          </a:p>
          <a:p>
            <a:pPr marL="448056" lvl="1" indent="0">
              <a:buNone/>
            </a:pPr>
            <a:endParaRPr lang="en-US" sz="1800" dirty="0" smtClean="0"/>
          </a:p>
          <a:p>
            <a:pPr lvl="1"/>
            <a:r>
              <a:rPr lang="en-US" sz="1800" dirty="0" smtClean="0">
                <a:solidFill>
                  <a:srgbClr val="FFFF00"/>
                </a:solidFill>
              </a:rPr>
              <a:t>Controlled irrigation – TARGET WAS TO WET THE TOP 12-16” OF SOIL</a:t>
            </a:r>
            <a:endParaRPr lang="en-US" sz="1800" dirty="0" smtClean="0"/>
          </a:p>
          <a:p>
            <a:pPr lvl="1"/>
            <a:r>
              <a:rPr lang="en-US" sz="1800" dirty="0" smtClean="0"/>
              <a:t>5 possible irrigation windows controlled </a:t>
            </a:r>
          </a:p>
          <a:p>
            <a:pPr lvl="1"/>
            <a:r>
              <a:rPr lang="en-US" sz="1800" dirty="0" smtClean="0"/>
              <a:t>by soil moisture sensors set at soil field capacity</a:t>
            </a:r>
          </a:p>
          <a:p>
            <a:pPr marL="744538" lvl="1" indent="0">
              <a:buNone/>
            </a:pPr>
            <a:r>
              <a:rPr lang="en-US" sz="1800" dirty="0"/>
              <a:t>Equivalent to 33.2 gal/100ft/day</a:t>
            </a:r>
          </a:p>
          <a:p>
            <a:pPr marL="744538" lvl="1" indent="0">
              <a:buNone/>
            </a:pPr>
            <a:r>
              <a:rPr lang="en-US" sz="1800" dirty="0" smtClean="0"/>
              <a:t>At </a:t>
            </a:r>
            <a:r>
              <a:rPr lang="en-US" sz="1800" dirty="0"/>
              <a:t>the end of the season applied 6.7in or </a:t>
            </a:r>
            <a:r>
              <a:rPr lang="en-US" sz="1800" dirty="0" smtClean="0"/>
              <a:t>2,492 gal/100ft </a:t>
            </a:r>
          </a:p>
          <a:p>
            <a:pPr lvl="1"/>
            <a:endParaRPr lang="en-US" sz="1800" dirty="0" smtClean="0"/>
          </a:p>
          <a:p>
            <a:endParaRPr lang="en-US" sz="2000" dirty="0" smtClean="0"/>
          </a:p>
          <a:p>
            <a:pPr marL="36576" indent="0">
              <a:buNone/>
            </a:pPr>
            <a:endParaRPr lang="en-US" sz="2000" dirty="0" smtClean="0"/>
          </a:p>
          <a:p>
            <a:endParaRPr lang="en-US" sz="2000" dirty="0"/>
          </a:p>
        </p:txBody>
      </p:sp>
      <p:sp>
        <p:nvSpPr>
          <p:cNvPr id="6" name="TextBox 5"/>
          <p:cNvSpPr txBox="1"/>
          <p:nvPr/>
        </p:nvSpPr>
        <p:spPr>
          <a:xfrm>
            <a:off x="4572000" y="6550223"/>
            <a:ext cx="4343400" cy="307777"/>
          </a:xfrm>
          <a:prstGeom prst="rect">
            <a:avLst/>
          </a:prstGeom>
          <a:noFill/>
        </p:spPr>
        <p:txBody>
          <a:bodyPr wrap="square" rtlCol="0">
            <a:spAutoFit/>
          </a:bodyPr>
          <a:lstStyle/>
          <a:p>
            <a:r>
              <a:rPr lang="en-US" sz="1400" dirty="0" smtClean="0">
                <a:latin typeface="Arial" pitchFamily="34" charset="0"/>
                <a:cs typeface="Arial" pitchFamily="34" charset="0"/>
              </a:rPr>
              <a:t>Source: </a:t>
            </a:r>
            <a:r>
              <a:rPr lang="en-US" sz="1400" dirty="0" err="1" smtClean="0">
                <a:latin typeface="Arial" pitchFamily="34" charset="0"/>
                <a:cs typeface="Arial" pitchFamily="34" charset="0"/>
              </a:rPr>
              <a:t>Zotarelli</a:t>
            </a:r>
            <a:r>
              <a:rPr lang="en-US" sz="1400" dirty="0" smtClean="0">
                <a:latin typeface="Arial" pitchFamily="34" charset="0"/>
                <a:cs typeface="Arial" pitchFamily="34" charset="0"/>
              </a:rPr>
              <a:t> et al 2008. </a:t>
            </a:r>
            <a:r>
              <a:rPr lang="en-US" sz="1400" dirty="0" err="1" smtClean="0">
                <a:latin typeface="Arial" pitchFamily="34" charset="0"/>
                <a:cs typeface="Arial" pitchFamily="34" charset="0"/>
              </a:rPr>
              <a:t>Scientia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Horticulturae</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133328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rmAutofit fontScale="90000"/>
          </a:bodyPr>
          <a:lstStyle/>
          <a:p>
            <a:r>
              <a:rPr lang="en-US" dirty="0" smtClean="0"/>
              <a:t>Water management and vegetable production</a:t>
            </a:r>
            <a:endParaRPr lang="en-US" dirty="0"/>
          </a:p>
        </p:txBody>
      </p:sp>
      <p:sp>
        <p:nvSpPr>
          <p:cNvPr id="6" name="TextBox 5"/>
          <p:cNvSpPr txBox="1"/>
          <p:nvPr/>
        </p:nvSpPr>
        <p:spPr>
          <a:xfrm>
            <a:off x="4572000" y="6550223"/>
            <a:ext cx="4343400" cy="307777"/>
          </a:xfrm>
          <a:prstGeom prst="rect">
            <a:avLst/>
          </a:prstGeom>
          <a:noFill/>
        </p:spPr>
        <p:txBody>
          <a:bodyPr wrap="square" rtlCol="0">
            <a:spAutoFit/>
          </a:bodyPr>
          <a:lstStyle/>
          <a:p>
            <a:r>
              <a:rPr lang="en-US" sz="1400" dirty="0" smtClean="0">
                <a:latin typeface="Arial" pitchFamily="34" charset="0"/>
                <a:cs typeface="Arial" pitchFamily="34" charset="0"/>
              </a:rPr>
              <a:t>Source: </a:t>
            </a:r>
            <a:r>
              <a:rPr lang="en-US" sz="1400" dirty="0" err="1" smtClean="0">
                <a:latin typeface="Arial" pitchFamily="34" charset="0"/>
                <a:cs typeface="Arial" pitchFamily="34" charset="0"/>
              </a:rPr>
              <a:t>Zotarelli</a:t>
            </a:r>
            <a:r>
              <a:rPr lang="en-US" sz="1400" dirty="0" smtClean="0">
                <a:latin typeface="Arial" pitchFamily="34" charset="0"/>
                <a:cs typeface="Arial" pitchFamily="34" charset="0"/>
              </a:rPr>
              <a:t> et al 2008. </a:t>
            </a:r>
            <a:r>
              <a:rPr lang="en-US" sz="1400" dirty="0" err="1" smtClean="0">
                <a:latin typeface="Arial" pitchFamily="34" charset="0"/>
                <a:cs typeface="Arial" pitchFamily="34" charset="0"/>
              </a:rPr>
              <a:t>Scientia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Horticulturae</a:t>
            </a:r>
            <a:endParaRPr lang="en-US" sz="1400" dirty="0">
              <a:latin typeface="Arial" pitchFamily="34" charset="0"/>
              <a:cs typeface="Arial" pitchFamily="34" charset="0"/>
            </a:endParaRPr>
          </a:p>
        </p:txBody>
      </p:sp>
      <p:grpSp>
        <p:nvGrpSpPr>
          <p:cNvPr id="7" name="Group 48"/>
          <p:cNvGrpSpPr/>
          <p:nvPr/>
        </p:nvGrpSpPr>
        <p:grpSpPr>
          <a:xfrm>
            <a:off x="65957" y="1676400"/>
            <a:ext cx="8610600" cy="2057400"/>
            <a:chOff x="0" y="1600200"/>
            <a:chExt cx="8610600" cy="2057400"/>
          </a:xfrm>
        </p:grpSpPr>
        <p:sp>
          <p:nvSpPr>
            <p:cNvPr id="8" name="Rectangle 7"/>
            <p:cNvSpPr/>
            <p:nvPr/>
          </p:nvSpPr>
          <p:spPr>
            <a:xfrm>
              <a:off x="5410200" y="2286000"/>
              <a:ext cx="14478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29"/>
            <p:cNvSpPr txBox="1">
              <a:spLocks noChangeArrowheads="1"/>
            </p:cNvSpPr>
            <p:nvPr/>
          </p:nvSpPr>
          <p:spPr bwMode="auto">
            <a:xfrm>
              <a:off x="4951862" y="3200400"/>
              <a:ext cx="1981200" cy="457200"/>
            </a:xfrm>
            <a:prstGeom prst="rect">
              <a:avLst/>
            </a:prstGeom>
            <a:noFill/>
            <a:ln w="9525">
              <a:noFill/>
              <a:miter lim="800000"/>
              <a:headEnd/>
              <a:tailEnd/>
            </a:ln>
            <a:effectLst/>
          </p:spPr>
          <p:txBody>
            <a:bodyPr>
              <a:spAutoFit/>
            </a:bodyPr>
            <a:lstStyle/>
            <a:p>
              <a:pPr>
                <a:spcBef>
                  <a:spcPct val="50000"/>
                </a:spcBef>
              </a:pPr>
              <a:endParaRPr lang="en-US">
                <a:latin typeface="Tahoma" pitchFamily="34" charset="0"/>
              </a:endParaRPr>
            </a:p>
          </p:txBody>
        </p:sp>
        <p:sp>
          <p:nvSpPr>
            <p:cNvPr id="10" name="Rectangle 9"/>
            <p:cNvSpPr/>
            <p:nvPr/>
          </p:nvSpPr>
          <p:spPr>
            <a:xfrm>
              <a:off x="2514600" y="2787504"/>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362200" y="2138149"/>
              <a:ext cx="624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0" y="1680949"/>
              <a:ext cx="565731" cy="369332"/>
            </a:xfrm>
            <a:prstGeom prst="rect">
              <a:avLst/>
            </a:prstGeom>
            <a:noFill/>
          </p:spPr>
          <p:txBody>
            <a:bodyPr wrap="square" rtlCol="0">
              <a:spAutoFit/>
            </a:bodyPr>
            <a:lstStyle/>
            <a:p>
              <a:endParaRPr lang="en-US" dirty="0"/>
            </a:p>
          </p:txBody>
        </p:sp>
        <p:sp>
          <p:nvSpPr>
            <p:cNvPr id="13" name="TextBox 12"/>
            <p:cNvSpPr txBox="1"/>
            <p:nvPr/>
          </p:nvSpPr>
          <p:spPr>
            <a:xfrm>
              <a:off x="381000" y="1600200"/>
              <a:ext cx="1557158" cy="369332"/>
            </a:xfrm>
            <a:prstGeom prst="rect">
              <a:avLst/>
            </a:prstGeom>
            <a:noFill/>
          </p:spPr>
          <p:txBody>
            <a:bodyPr wrap="none" rtlCol="0">
              <a:spAutoFit/>
            </a:bodyPr>
            <a:lstStyle/>
            <a:p>
              <a:r>
                <a:rPr lang="en-US" b="1" dirty="0" smtClean="0"/>
                <a:t>Irrigation time</a:t>
              </a:r>
              <a:endParaRPr lang="en-US" b="1" dirty="0"/>
            </a:p>
          </p:txBody>
        </p:sp>
        <p:cxnSp>
          <p:nvCxnSpPr>
            <p:cNvPr id="14" name="Straight Connector 13"/>
            <p:cNvCxnSpPr/>
            <p:nvPr/>
          </p:nvCxnSpPr>
          <p:spPr>
            <a:xfrm rot="5400000">
              <a:off x="1905000" y="2595349"/>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800600" y="25908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256351" y="2595349"/>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620000" y="26670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352800" y="25908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0" y="1604749"/>
              <a:ext cx="596638" cy="369332"/>
            </a:xfrm>
            <a:prstGeom prst="rect">
              <a:avLst/>
            </a:prstGeom>
            <a:noFill/>
          </p:spPr>
          <p:txBody>
            <a:bodyPr wrap="none" rtlCol="0">
              <a:spAutoFit/>
            </a:bodyPr>
            <a:lstStyle/>
            <a:p>
              <a:r>
                <a:rPr lang="en-US" dirty="0" smtClean="0"/>
                <a:t>8am</a:t>
              </a:r>
              <a:endParaRPr lang="en-US" dirty="0"/>
            </a:p>
          </p:txBody>
        </p:sp>
        <p:sp>
          <p:nvSpPr>
            <p:cNvPr id="20" name="TextBox 19"/>
            <p:cNvSpPr txBox="1"/>
            <p:nvPr/>
          </p:nvSpPr>
          <p:spPr>
            <a:xfrm>
              <a:off x="3657600" y="1604749"/>
              <a:ext cx="713657" cy="369332"/>
            </a:xfrm>
            <a:prstGeom prst="rect">
              <a:avLst/>
            </a:prstGeom>
            <a:noFill/>
          </p:spPr>
          <p:txBody>
            <a:bodyPr wrap="none" rtlCol="0">
              <a:spAutoFit/>
            </a:bodyPr>
            <a:lstStyle/>
            <a:p>
              <a:r>
                <a:rPr lang="en-US" dirty="0" smtClean="0"/>
                <a:t>10am</a:t>
              </a:r>
              <a:endParaRPr lang="en-US" dirty="0"/>
            </a:p>
          </p:txBody>
        </p:sp>
        <p:sp>
          <p:nvSpPr>
            <p:cNvPr id="21" name="TextBox 20"/>
            <p:cNvSpPr txBox="1"/>
            <p:nvPr/>
          </p:nvSpPr>
          <p:spPr>
            <a:xfrm>
              <a:off x="5105400" y="1604749"/>
              <a:ext cx="724878" cy="369332"/>
            </a:xfrm>
            <a:prstGeom prst="rect">
              <a:avLst/>
            </a:prstGeom>
            <a:noFill/>
          </p:spPr>
          <p:txBody>
            <a:bodyPr wrap="none" rtlCol="0">
              <a:spAutoFit/>
            </a:bodyPr>
            <a:lstStyle/>
            <a:p>
              <a:r>
                <a:rPr lang="en-US" dirty="0" smtClean="0"/>
                <a:t>12pm</a:t>
              </a:r>
              <a:endParaRPr lang="en-US" dirty="0"/>
            </a:p>
          </p:txBody>
        </p:sp>
        <p:sp>
          <p:nvSpPr>
            <p:cNvPr id="22" name="TextBox 21"/>
            <p:cNvSpPr txBox="1"/>
            <p:nvPr/>
          </p:nvSpPr>
          <p:spPr>
            <a:xfrm>
              <a:off x="6400800" y="1604749"/>
              <a:ext cx="607859" cy="369332"/>
            </a:xfrm>
            <a:prstGeom prst="rect">
              <a:avLst/>
            </a:prstGeom>
            <a:noFill/>
          </p:spPr>
          <p:txBody>
            <a:bodyPr wrap="none" rtlCol="0">
              <a:spAutoFit/>
            </a:bodyPr>
            <a:lstStyle/>
            <a:p>
              <a:r>
                <a:rPr lang="en-US" dirty="0" smtClean="0"/>
                <a:t>2pm</a:t>
              </a:r>
              <a:endParaRPr lang="en-US" dirty="0"/>
            </a:p>
          </p:txBody>
        </p:sp>
        <p:sp>
          <p:nvSpPr>
            <p:cNvPr id="23" name="TextBox 22"/>
            <p:cNvSpPr txBox="1"/>
            <p:nvPr/>
          </p:nvSpPr>
          <p:spPr>
            <a:xfrm>
              <a:off x="7848600" y="1604749"/>
              <a:ext cx="607859" cy="369332"/>
            </a:xfrm>
            <a:prstGeom prst="rect">
              <a:avLst/>
            </a:prstGeom>
            <a:noFill/>
          </p:spPr>
          <p:txBody>
            <a:bodyPr wrap="none" rtlCol="0">
              <a:spAutoFit/>
            </a:bodyPr>
            <a:lstStyle/>
            <a:p>
              <a:r>
                <a:rPr lang="en-US" dirty="0" smtClean="0"/>
                <a:t>4pm</a:t>
              </a:r>
              <a:endParaRPr lang="en-US" dirty="0"/>
            </a:p>
          </p:txBody>
        </p:sp>
        <p:sp>
          <p:nvSpPr>
            <p:cNvPr id="24" name="TextBox 23"/>
            <p:cNvSpPr txBox="1"/>
            <p:nvPr/>
          </p:nvSpPr>
          <p:spPr>
            <a:xfrm>
              <a:off x="0" y="2366749"/>
              <a:ext cx="2144754" cy="369332"/>
            </a:xfrm>
            <a:prstGeom prst="rect">
              <a:avLst/>
            </a:prstGeom>
            <a:noFill/>
          </p:spPr>
          <p:txBody>
            <a:bodyPr wrap="none" rtlCol="0">
              <a:spAutoFit/>
            </a:bodyPr>
            <a:lstStyle/>
            <a:p>
              <a:r>
                <a:rPr lang="en-US" b="1" dirty="0" smtClean="0">
                  <a:solidFill>
                    <a:srgbClr val="FF0000"/>
                  </a:solidFill>
                </a:rPr>
                <a:t>Fixed Time Irrigation</a:t>
              </a:r>
              <a:endParaRPr lang="en-US" b="1" dirty="0">
                <a:solidFill>
                  <a:srgbClr val="FF0000"/>
                </a:solidFill>
              </a:endParaRPr>
            </a:p>
          </p:txBody>
        </p:sp>
        <p:sp>
          <p:nvSpPr>
            <p:cNvPr id="25" name="Rectangle 24"/>
            <p:cNvSpPr/>
            <p:nvPr/>
          </p:nvSpPr>
          <p:spPr>
            <a:xfrm>
              <a:off x="3978302" y="2790906"/>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14841" y="2787504"/>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81853" y="2771602"/>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48812" y="2767053"/>
              <a:ext cx="304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2747749"/>
              <a:ext cx="2480166" cy="369332"/>
            </a:xfrm>
            <a:prstGeom prst="rect">
              <a:avLst/>
            </a:prstGeom>
            <a:noFill/>
          </p:spPr>
          <p:txBody>
            <a:bodyPr wrap="none" rtlCol="0">
              <a:spAutoFit/>
            </a:bodyPr>
            <a:lstStyle/>
            <a:p>
              <a:r>
                <a:rPr lang="en-US" b="1" dirty="0" smtClean="0">
                  <a:solidFill>
                    <a:srgbClr val="FFFF00"/>
                  </a:solidFill>
                </a:rPr>
                <a:t>Soil Moisture Sensor</a:t>
              </a:r>
              <a:endParaRPr lang="en-US" b="1" dirty="0">
                <a:solidFill>
                  <a:srgbClr val="FFFF00"/>
                </a:solidFill>
              </a:endParaRPr>
            </a:p>
          </p:txBody>
        </p:sp>
        <p:cxnSp>
          <p:nvCxnSpPr>
            <p:cNvPr id="30" name="Straight Connector 29"/>
            <p:cNvCxnSpPr/>
            <p:nvPr/>
          </p:nvCxnSpPr>
          <p:spPr>
            <a:xfrm>
              <a:off x="2362200" y="2671549"/>
              <a:ext cx="624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2200" y="3128749"/>
              <a:ext cx="624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46957" y="4572000"/>
            <a:ext cx="8468443" cy="1200329"/>
          </a:xfrm>
          <a:prstGeom prst="rect">
            <a:avLst/>
          </a:prstGeom>
        </p:spPr>
        <p:txBody>
          <a:bodyPr wrap="square">
            <a:spAutoFit/>
          </a:bodyPr>
          <a:lstStyle/>
          <a:p>
            <a:pPr marL="285750" indent="-285750">
              <a:buFont typeface="Wingdings" pitchFamily="2" charset="2"/>
              <a:buChar char="ü"/>
            </a:pPr>
            <a:r>
              <a:rPr lang="en-US" sz="2400" dirty="0"/>
              <a:t>N-rates of 75, 150 and 225 </a:t>
            </a:r>
            <a:r>
              <a:rPr lang="en-US" sz="2400" dirty="0" err="1" smtClean="0"/>
              <a:t>lb</a:t>
            </a:r>
            <a:r>
              <a:rPr lang="en-US" sz="2400" dirty="0" smtClean="0"/>
              <a:t>/ac weekly </a:t>
            </a:r>
            <a:r>
              <a:rPr lang="en-US" sz="2400" dirty="0" err="1"/>
              <a:t>fertigation</a:t>
            </a:r>
            <a:r>
              <a:rPr lang="en-US" sz="2400" dirty="0"/>
              <a:t> with calcium nitrate</a:t>
            </a:r>
          </a:p>
          <a:p>
            <a:pPr marL="36576" indent="0">
              <a:buNone/>
            </a:pPr>
            <a:endParaRPr lang="en-US" sz="2400" dirty="0"/>
          </a:p>
        </p:txBody>
      </p:sp>
    </p:spTree>
    <p:extLst>
      <p:ext uri="{BB962C8B-B14F-4D97-AF65-F5344CB8AC3E}">
        <p14:creationId xmlns:p14="http://schemas.microsoft.com/office/powerpoint/2010/main" val="282536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58913" y="756358"/>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FF"/>
                </a:solidFill>
              </a:rPr>
              <a:t>150 </a:t>
            </a:r>
            <a:r>
              <a:rPr lang="en-US" dirty="0" err="1">
                <a:solidFill>
                  <a:srgbClr val="FFFFFF"/>
                </a:solidFill>
              </a:rPr>
              <a:t>lbN</a:t>
            </a:r>
            <a:r>
              <a:rPr lang="en-US" dirty="0">
                <a:solidFill>
                  <a:srgbClr val="FFFFFF"/>
                </a:solidFill>
              </a:rPr>
              <a:t>/ac</a:t>
            </a:r>
          </a:p>
          <a:p>
            <a:pPr fontAlgn="base">
              <a:spcBef>
                <a:spcPct val="0"/>
              </a:spcBef>
              <a:spcAft>
                <a:spcPct val="0"/>
              </a:spcAft>
            </a:pPr>
            <a:endParaRPr lang="en-US" dirty="0">
              <a:solidFill>
                <a:srgbClr val="FFFFFF"/>
              </a:solidFill>
            </a:endParaRPr>
          </a:p>
        </p:txBody>
      </p:sp>
      <p:sp>
        <p:nvSpPr>
          <p:cNvPr id="8" name="TextBox 7"/>
          <p:cNvSpPr txBox="1"/>
          <p:nvPr/>
        </p:nvSpPr>
        <p:spPr>
          <a:xfrm>
            <a:off x="6019800" y="756358"/>
            <a:ext cx="1384930" cy="369332"/>
          </a:xfrm>
          <a:prstGeom prst="rect">
            <a:avLst/>
          </a:prstGeom>
          <a:noFill/>
        </p:spPr>
        <p:txBody>
          <a:bodyPr wrap="square" rtlCol="0">
            <a:spAutoFit/>
          </a:bodyPr>
          <a:lstStyle/>
          <a:p>
            <a:pPr fontAlgn="base">
              <a:spcBef>
                <a:spcPct val="0"/>
              </a:spcBef>
              <a:spcAft>
                <a:spcPct val="0"/>
              </a:spcAft>
            </a:pPr>
            <a:r>
              <a:rPr lang="en-US" dirty="0">
                <a:solidFill>
                  <a:srgbClr val="FFFF00"/>
                </a:solidFill>
              </a:rPr>
              <a:t>75 </a:t>
            </a:r>
            <a:r>
              <a:rPr lang="en-US" dirty="0" err="1" smtClean="0">
                <a:solidFill>
                  <a:srgbClr val="FFFF00"/>
                </a:solidFill>
              </a:rPr>
              <a:t>lbN</a:t>
            </a:r>
            <a:r>
              <a:rPr lang="en-US" dirty="0" smtClean="0">
                <a:solidFill>
                  <a:srgbClr val="FFFF00"/>
                </a:solidFill>
              </a:rPr>
              <a:t>/ac</a:t>
            </a:r>
            <a:endParaRPr lang="en-US" dirty="0">
              <a:solidFill>
                <a:srgbClr val="FFFF00"/>
              </a:solidFill>
            </a:endParaRPr>
          </a:p>
        </p:txBody>
      </p:sp>
      <p:sp>
        <p:nvSpPr>
          <p:cNvPr id="9" name="TextBox 8"/>
          <p:cNvSpPr txBox="1"/>
          <p:nvPr/>
        </p:nvSpPr>
        <p:spPr>
          <a:xfrm>
            <a:off x="1905000" y="685800"/>
            <a:ext cx="138493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rPr>
              <a:t>225 </a:t>
            </a:r>
            <a:r>
              <a:rPr lang="en-US" dirty="0" err="1">
                <a:solidFill>
                  <a:srgbClr val="FFFF00"/>
                </a:solidFill>
              </a:rPr>
              <a:t>lbN</a:t>
            </a:r>
            <a:r>
              <a:rPr lang="en-US" dirty="0">
                <a:solidFill>
                  <a:srgbClr val="FFFF00"/>
                </a:solidFill>
              </a:rPr>
              <a:t>/ac</a:t>
            </a:r>
          </a:p>
          <a:p>
            <a:pPr fontAlgn="base">
              <a:spcBef>
                <a:spcPct val="0"/>
              </a:spcBef>
              <a:spcAft>
                <a:spcPct val="0"/>
              </a:spcAft>
            </a:pPr>
            <a:endParaRPr lang="en-US" dirty="0">
              <a:solidFill>
                <a:srgbClr val="FFFF00"/>
              </a:solidFill>
            </a:endParaRPr>
          </a:p>
        </p:txBody>
      </p:sp>
      <p:sp>
        <p:nvSpPr>
          <p:cNvPr id="5" name="TextBox 4"/>
          <p:cNvSpPr txBox="1"/>
          <p:nvPr/>
        </p:nvSpPr>
        <p:spPr>
          <a:xfrm>
            <a:off x="1905000" y="947348"/>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sp>
        <p:nvSpPr>
          <p:cNvPr id="2" name="Rectangle 1"/>
          <p:cNvSpPr/>
          <p:nvPr/>
        </p:nvSpPr>
        <p:spPr>
          <a:xfrm>
            <a:off x="4397712" y="1149565"/>
            <a:ext cx="1107332" cy="646331"/>
          </a:xfrm>
          <a:prstGeom prst="rect">
            <a:avLst/>
          </a:prstGeom>
        </p:spPr>
        <p:txBody>
          <a:bodyPr wrap="square">
            <a:spAutoFit/>
          </a:bodyPr>
          <a:lstStyle/>
          <a:p>
            <a:pPr fontAlgn="base">
              <a:spcBef>
                <a:spcPct val="0"/>
              </a:spcBef>
              <a:spcAft>
                <a:spcPct val="0"/>
              </a:spcAft>
            </a:pPr>
            <a:r>
              <a:rPr lang="en-US" dirty="0" smtClean="0">
                <a:solidFill>
                  <a:srgbClr val="FFFFFF"/>
                </a:solidFill>
              </a:rPr>
              <a:t>2h fixed irrigation</a:t>
            </a:r>
            <a:endParaRPr lang="en-US" dirty="0">
              <a:solidFill>
                <a:srgbClr val="FFFFFF"/>
              </a:solidFill>
            </a:endParaRPr>
          </a:p>
        </p:txBody>
      </p:sp>
      <p:sp>
        <p:nvSpPr>
          <p:cNvPr id="10" name="TextBox 9"/>
          <p:cNvSpPr txBox="1"/>
          <p:nvPr/>
        </p:nvSpPr>
        <p:spPr>
          <a:xfrm>
            <a:off x="6248400" y="1066800"/>
            <a:ext cx="1384930" cy="923330"/>
          </a:xfrm>
          <a:prstGeom prst="rect">
            <a:avLst/>
          </a:prstGeom>
          <a:noFill/>
        </p:spPr>
        <p:txBody>
          <a:bodyPr wrap="square" rtlCol="0">
            <a:spAutoFit/>
          </a:bodyPr>
          <a:lstStyle/>
          <a:p>
            <a:pPr algn="ctr" fontAlgn="base">
              <a:spcBef>
                <a:spcPct val="0"/>
              </a:spcBef>
              <a:spcAft>
                <a:spcPct val="0"/>
              </a:spcAft>
            </a:pPr>
            <a:r>
              <a:rPr lang="en-US" dirty="0" smtClean="0">
                <a:solidFill>
                  <a:srgbClr val="FFFF00"/>
                </a:solidFill>
              </a:rPr>
              <a:t>Controlled </a:t>
            </a:r>
            <a:r>
              <a:rPr lang="en-US" dirty="0">
                <a:solidFill>
                  <a:srgbClr val="FFFF00"/>
                </a:solidFill>
              </a:rPr>
              <a:t>irrigation</a:t>
            </a:r>
          </a:p>
          <a:p>
            <a:pPr fontAlgn="base">
              <a:spcBef>
                <a:spcPct val="0"/>
              </a:spcBef>
              <a:spcAft>
                <a:spcPct val="0"/>
              </a:spcAft>
            </a:pPr>
            <a:endParaRPr lang="en-US" dirty="0">
              <a:solidFill>
                <a:srgbClr val="FFFF00"/>
              </a:solidFill>
            </a:endParaRPr>
          </a:p>
        </p:txBody>
      </p:sp>
      <p:pic>
        <p:nvPicPr>
          <p:cNvPr id="11" name="Picture 2" descr="UF_IF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6019800"/>
            <a:ext cx="1676400" cy="565591"/>
          </a:xfrm>
          <a:prstGeom prst="rect">
            <a:avLst/>
          </a:prstGeom>
          <a:noFill/>
          <a:ln w="9525">
            <a:noFill/>
            <a:miter lim="800000"/>
            <a:headEnd/>
            <a:tailEnd/>
          </a:ln>
        </p:spPr>
      </p:pic>
      <p:sp>
        <p:nvSpPr>
          <p:cNvPr id="3" name="Left-Right Arrow 2"/>
          <p:cNvSpPr/>
          <p:nvPr/>
        </p:nvSpPr>
        <p:spPr>
          <a:xfrm>
            <a:off x="5334000" y="1066800"/>
            <a:ext cx="914400" cy="4572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11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2507</TotalTime>
  <Words>1598</Words>
  <Application>Microsoft Office PowerPoint</Application>
  <PresentationFormat>On-screen Show (4:3)</PresentationFormat>
  <Paragraphs>348</Paragraphs>
  <Slides>42</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Technic</vt:lpstr>
      <vt:lpstr>Default Design</vt:lpstr>
      <vt:lpstr>Equation</vt:lpstr>
      <vt:lpstr>Young Farmers educational series  IRRIGATION and nutrient management  </vt:lpstr>
      <vt:lpstr>Objectives</vt:lpstr>
      <vt:lpstr>PowerPoint Presentation</vt:lpstr>
      <vt:lpstr>PowerPoint Presentation</vt:lpstr>
      <vt:lpstr>PowerPoint Presentation</vt:lpstr>
      <vt:lpstr>Irrigation and nutrient management “an example"</vt:lpstr>
      <vt:lpstr>Water management and vegetable production</vt:lpstr>
      <vt:lpstr>Water management and vegetable production</vt:lpstr>
      <vt:lpstr>PowerPoint Presentation</vt:lpstr>
      <vt:lpstr>PowerPoint Presentation</vt:lpstr>
      <vt:lpstr>PowerPoint Presentation</vt:lpstr>
      <vt:lpstr>Zucchini plant N accumulation</vt:lpstr>
      <vt:lpstr>Zucchini daily N uptake</vt:lpstr>
      <vt:lpstr>Irrigation vs. N-fertilization on zucchini</vt:lpstr>
      <vt:lpstr>Irrigation vs. N-fertilization on zucchini</vt:lpstr>
      <vt:lpstr>PowerPoint Presentation</vt:lpstr>
      <vt:lpstr>PowerPoint Presentation</vt:lpstr>
      <vt:lpstr>PowerPoint Presentation</vt:lpstr>
      <vt:lpstr>PowerPoint Presentation</vt:lpstr>
      <vt:lpstr>Microirrigation systems</vt:lpstr>
      <vt:lpstr>What do you need to know to prepare a irrigation scheduling plan?</vt:lpstr>
      <vt:lpstr>1. Crop requirements and critical periods</vt:lpstr>
      <vt:lpstr>Timing is Everything!</vt:lpstr>
      <vt:lpstr>Basic principles</vt:lpstr>
      <vt:lpstr>Critical periods of water need by crops </vt:lpstr>
      <vt:lpstr>Plant factors and cultural practices that affect the crop irrigation requirements</vt:lpstr>
      <vt:lpstr>Irrigation Requirement</vt:lpstr>
      <vt:lpstr>Evapotranspiration during the day</vt:lpstr>
      <vt:lpstr>Crop Evapotranspiration </vt:lpstr>
      <vt:lpstr>FAWN weather stations</vt:lpstr>
      <vt:lpstr>PowerPoint Presentation</vt:lpstr>
      <vt:lpstr>PowerPoint Presentation</vt:lpstr>
      <vt:lpstr>2. Soil type and characteristics</vt:lpstr>
      <vt:lpstr>PowerPoint Presentation</vt:lpstr>
      <vt:lpstr>PowerPoint Presentation</vt:lpstr>
      <vt:lpstr>Pillar - Irrigation schedule</vt:lpstr>
      <vt:lpstr>PowerPoint Presentation</vt:lpstr>
      <vt:lpstr>Seepage irrigation and alternatives</vt:lpstr>
      <vt:lpstr>Tile Drainage</vt:lpstr>
      <vt:lpstr>Sub-surface drip</vt:lpstr>
      <vt:lpstr>How to make your irrigation system more efficient </vt:lpstr>
      <vt:lpstr>What are the barriers and incentives for implementation and proper maintenance of irrigation systems?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Zotarelli,Lincoln</dc:creator>
  <cp:lastModifiedBy>Lincoln Zotarelli</cp:lastModifiedBy>
  <cp:revision>137</cp:revision>
  <dcterms:created xsi:type="dcterms:W3CDTF">2011-10-03T19:35:43Z</dcterms:created>
  <dcterms:modified xsi:type="dcterms:W3CDTF">2013-04-04T17:04:22Z</dcterms:modified>
</cp:coreProperties>
</file>