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9" r:id="rId2"/>
    <p:sldId id="261" r:id="rId3"/>
    <p:sldId id="282" r:id="rId4"/>
    <p:sldId id="310" r:id="rId5"/>
    <p:sldId id="309" r:id="rId6"/>
    <p:sldId id="323" r:id="rId7"/>
    <p:sldId id="311" r:id="rId8"/>
    <p:sldId id="280" r:id="rId9"/>
    <p:sldId id="315" r:id="rId10"/>
    <p:sldId id="312" r:id="rId11"/>
    <p:sldId id="313" r:id="rId12"/>
    <p:sldId id="314" r:id="rId13"/>
    <p:sldId id="316" r:id="rId14"/>
    <p:sldId id="318" r:id="rId15"/>
    <p:sldId id="317" r:id="rId16"/>
    <p:sldId id="325" r:id="rId17"/>
    <p:sldId id="308" r:id="rId18"/>
    <p:sldId id="301" r:id="rId19"/>
    <p:sldId id="279" r:id="rId20"/>
    <p:sldId id="331" r:id="rId21"/>
    <p:sldId id="328" r:id="rId22"/>
    <p:sldId id="329" r:id="rId23"/>
    <p:sldId id="327" r:id="rId24"/>
    <p:sldId id="332" r:id="rId25"/>
    <p:sldId id="326" r:id="rId26"/>
    <p:sldId id="333" r:id="rId27"/>
    <p:sldId id="334"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snapToGrid="0" snapToObjects="1">
      <p:cViewPr>
        <p:scale>
          <a:sx n="50" d="100"/>
          <a:sy n="50" d="100"/>
        </p:scale>
        <p:origin x="-1944" y="-4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5A4039-7A5E-475A-9328-6EBA61E9BF23}" type="datetimeFigureOut">
              <a:rPr lang="en-US" smtClean="0"/>
              <a:t>4/23/2014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4AC0CD-B713-44F4-A016-51FD6CB3701E}" type="slidenum">
              <a:rPr lang="en-US" smtClean="0"/>
              <a:t>‹#›</a:t>
            </a:fld>
            <a:endParaRPr lang="en-US"/>
          </a:p>
        </p:txBody>
      </p:sp>
    </p:spTree>
    <p:extLst>
      <p:ext uri="{BB962C8B-B14F-4D97-AF65-F5344CB8AC3E}">
        <p14:creationId xmlns:p14="http://schemas.microsoft.com/office/powerpoint/2010/main" val="993355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4AC0CD-B713-44F4-A016-51FD6CB3701E}" type="slidenum">
              <a:rPr lang="en-US" smtClean="0"/>
              <a:t>15</a:t>
            </a:fld>
            <a:endParaRPr lang="en-US"/>
          </a:p>
        </p:txBody>
      </p:sp>
    </p:spTree>
    <p:extLst>
      <p:ext uri="{BB962C8B-B14F-4D97-AF65-F5344CB8AC3E}">
        <p14:creationId xmlns:p14="http://schemas.microsoft.com/office/powerpoint/2010/main" val="3524847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1796488-B905-5F40-8E20-E88D9D863AB6}" type="datetimeFigureOut">
              <a:rPr lang="en-US" smtClean="0"/>
              <a:t>4/23/2014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25412CC-9F00-AE48-B85D-BBE54A01E140}" type="slidenum">
              <a:rPr lang="en-US" smtClean="0"/>
              <a:t>‹#›</a:t>
            </a:fld>
            <a:endParaRPr lang="en-US"/>
          </a:p>
        </p:txBody>
      </p:sp>
    </p:spTree>
    <p:extLst>
      <p:ext uri="{BB962C8B-B14F-4D97-AF65-F5344CB8AC3E}">
        <p14:creationId xmlns:p14="http://schemas.microsoft.com/office/powerpoint/2010/main" val="879003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2743200"/>
            <a:ext cx="8229600" cy="3382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1796488-B905-5F40-8E20-E88D9D863AB6}" type="datetimeFigureOut">
              <a:rPr lang="en-US" smtClean="0"/>
              <a:t>4/23/2014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25412CC-9F00-AE48-B85D-BBE54A01E140}" type="slidenum">
              <a:rPr lang="en-US" smtClean="0"/>
              <a:t>‹#›</a:t>
            </a:fld>
            <a:endParaRPr lang="en-US"/>
          </a:p>
        </p:txBody>
      </p:sp>
    </p:spTree>
    <p:extLst>
      <p:ext uri="{BB962C8B-B14F-4D97-AF65-F5344CB8AC3E}">
        <p14:creationId xmlns:p14="http://schemas.microsoft.com/office/powerpoint/2010/main" val="3176263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1796488-B905-5F40-8E20-E88D9D863AB6}" type="datetimeFigureOut">
              <a:rPr lang="en-US" smtClean="0"/>
              <a:t>4/23/2014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25412CC-9F00-AE48-B85D-BBE54A01E140}" type="slidenum">
              <a:rPr lang="en-US" smtClean="0"/>
              <a:t>‹#›</a:t>
            </a:fld>
            <a:endParaRPr lang="en-US"/>
          </a:p>
        </p:txBody>
      </p:sp>
    </p:spTree>
    <p:extLst>
      <p:ext uri="{BB962C8B-B14F-4D97-AF65-F5344CB8AC3E}">
        <p14:creationId xmlns:p14="http://schemas.microsoft.com/office/powerpoint/2010/main" val="2828602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855512"/>
            <a:ext cx="4038600" cy="327065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855512"/>
            <a:ext cx="4038600" cy="327065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1796488-B905-5F40-8E20-E88D9D863AB6}" type="datetimeFigureOut">
              <a:rPr lang="en-US" smtClean="0"/>
              <a:t>4/23/2014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25412CC-9F00-AE48-B85D-BBE54A01E140}" type="slidenum">
              <a:rPr lang="en-US" smtClean="0"/>
              <a:t>‹#›</a:t>
            </a:fld>
            <a:endParaRPr lang="en-US"/>
          </a:p>
        </p:txBody>
      </p:sp>
    </p:spTree>
    <p:extLst>
      <p:ext uri="{BB962C8B-B14F-4D97-AF65-F5344CB8AC3E}">
        <p14:creationId xmlns:p14="http://schemas.microsoft.com/office/powerpoint/2010/main" val="1824329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20672"/>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636207"/>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3275969"/>
            <a:ext cx="4040188" cy="28901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636207"/>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275969"/>
            <a:ext cx="4041775" cy="28901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1796488-B905-5F40-8E20-E88D9D863AB6}" type="datetimeFigureOut">
              <a:rPr lang="en-US" smtClean="0"/>
              <a:t>4/23/2014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25412CC-9F00-AE48-B85D-BBE54A01E140}" type="slidenum">
              <a:rPr lang="en-US" smtClean="0"/>
              <a:t>‹#›</a:t>
            </a:fld>
            <a:endParaRPr lang="en-US"/>
          </a:p>
        </p:txBody>
      </p:sp>
    </p:spTree>
    <p:extLst>
      <p:ext uri="{BB962C8B-B14F-4D97-AF65-F5344CB8AC3E}">
        <p14:creationId xmlns:p14="http://schemas.microsoft.com/office/powerpoint/2010/main" val="2050105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29889"/>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1796488-B905-5F40-8E20-E88D9D863AB6}" type="datetimeFigureOut">
              <a:rPr lang="en-US" smtClean="0"/>
              <a:t>4/23/2014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25412CC-9F00-AE48-B85D-BBE54A01E140}" type="slidenum">
              <a:rPr lang="en-US" smtClean="0"/>
              <a:t>‹#›</a:t>
            </a:fld>
            <a:endParaRPr lang="en-US"/>
          </a:p>
        </p:txBody>
      </p:sp>
    </p:spTree>
    <p:extLst>
      <p:ext uri="{BB962C8B-B14F-4D97-AF65-F5344CB8AC3E}">
        <p14:creationId xmlns:p14="http://schemas.microsoft.com/office/powerpoint/2010/main" val="174431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1796488-B905-5F40-8E20-E88D9D863AB6}" type="datetimeFigureOut">
              <a:rPr lang="en-US" smtClean="0"/>
              <a:t>4/23/2014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25412CC-9F00-AE48-B85D-BBE54A01E140}" type="slidenum">
              <a:rPr lang="en-US" smtClean="0"/>
              <a:t>‹#›</a:t>
            </a:fld>
            <a:endParaRPr lang="en-US"/>
          </a:p>
        </p:txBody>
      </p:sp>
    </p:spTree>
    <p:extLst>
      <p:ext uri="{BB962C8B-B14F-4D97-AF65-F5344CB8AC3E}">
        <p14:creationId xmlns:p14="http://schemas.microsoft.com/office/powerpoint/2010/main" val="3505625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36547"/>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436548"/>
            <a:ext cx="5111750" cy="47398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598598"/>
            <a:ext cx="3008313" cy="35777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1796488-B905-5F40-8E20-E88D9D863AB6}" type="datetimeFigureOut">
              <a:rPr lang="en-US" smtClean="0"/>
              <a:t>4/23/2014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25412CC-9F00-AE48-B85D-BBE54A01E140}" type="slidenum">
              <a:rPr lang="en-US" smtClean="0"/>
              <a:t>‹#›</a:t>
            </a:fld>
            <a:endParaRPr lang="en-US"/>
          </a:p>
        </p:txBody>
      </p:sp>
    </p:spTree>
    <p:extLst>
      <p:ext uri="{BB962C8B-B14F-4D97-AF65-F5344CB8AC3E}">
        <p14:creationId xmlns:p14="http://schemas.microsoft.com/office/powerpoint/2010/main" val="1246647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490151"/>
            <a:ext cx="5486400" cy="323742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1796488-B905-5F40-8E20-E88D9D863AB6}" type="datetimeFigureOut">
              <a:rPr lang="en-US" smtClean="0"/>
              <a:t>4/23/2014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25412CC-9F00-AE48-B85D-BBE54A01E140}" type="slidenum">
              <a:rPr lang="en-US" smtClean="0"/>
              <a:t>‹#›</a:t>
            </a:fld>
            <a:endParaRPr lang="en-US"/>
          </a:p>
        </p:txBody>
      </p:sp>
    </p:spTree>
    <p:extLst>
      <p:ext uri="{BB962C8B-B14F-4D97-AF65-F5344CB8AC3E}">
        <p14:creationId xmlns:p14="http://schemas.microsoft.com/office/powerpoint/2010/main" val="2655298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 y="1133"/>
            <a:ext cx="9171432" cy="1335467"/>
          </a:xfrm>
          <a:prstGeom prst="rect">
            <a:avLst/>
          </a:prstGeom>
        </p:spPr>
      </p:pic>
      <p:pic>
        <p:nvPicPr>
          <p:cNvPr id="9" name="Picture 8"/>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3697188" y="149057"/>
            <a:ext cx="1697348" cy="1032962"/>
          </a:xfrm>
          <a:prstGeom prst="rect">
            <a:avLst/>
          </a:prstGeom>
        </p:spPr>
      </p:pic>
      <p:pic>
        <p:nvPicPr>
          <p:cNvPr id="10" name="Picture 9"/>
          <p:cNvPicPr>
            <a:picLocks noChangeAspect="1"/>
          </p:cNvPicPr>
          <p:nvPr userDrawn="1"/>
        </p:nvPicPr>
        <p:blipFill rotWithShape="1">
          <a:blip r:embed="rId13">
            <a:extLst>
              <a:ext uri="{28A0092B-C50C-407E-A947-70E740481C1C}">
                <a14:useLocalDpi xmlns:a14="http://schemas.microsoft.com/office/drawing/2010/main" val="0"/>
              </a:ext>
            </a:extLst>
          </a:blip>
          <a:srcRect t="25913"/>
          <a:stretch/>
        </p:blipFill>
        <p:spPr>
          <a:xfrm>
            <a:off x="-1" y="0"/>
            <a:ext cx="2711353" cy="1337734"/>
          </a:xfrm>
          <a:prstGeom prst="rect">
            <a:avLst/>
          </a:prstGeom>
        </p:spPr>
      </p:pic>
      <p:pic>
        <p:nvPicPr>
          <p:cNvPr id="11" name="Picture 10"/>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450899" y="751590"/>
            <a:ext cx="1371549" cy="417040"/>
          </a:xfrm>
          <a:prstGeom prst="rect">
            <a:avLst/>
          </a:prstGeom>
        </p:spPr>
      </p:pic>
    </p:spTree>
    <p:extLst>
      <p:ext uri="{BB962C8B-B14F-4D97-AF65-F5344CB8AC3E}">
        <p14:creationId xmlns:p14="http://schemas.microsoft.com/office/powerpoint/2010/main" val="4189734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foodinsight.org/Resources/Detail.aspx?topic=Background_on_Carbohydrates_Sugar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foodinsight.org/Resources/Detail.aspx?topic=Background_on_Carbohydrates_Sugar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foodinsight.org/Resources/Detail.aspx?topic=Background_on_Carbohydrates_Sugar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foodinsight.org/Resources/Detail.aspx?topic=Background_on_Carbohydrates_Sugar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675"/>
            <a:ext cx="7772400" cy="1470025"/>
          </a:xfrm>
        </p:spPr>
        <p:txBody>
          <a:bodyPr>
            <a:normAutofit fontScale="90000"/>
          </a:bodyPr>
          <a:lstStyle/>
          <a:p>
            <a:r>
              <a:rPr lang="en-US" b="1" dirty="0" smtClean="0">
                <a:solidFill>
                  <a:schemeClr val="accent1">
                    <a:lumMod val="50000"/>
                  </a:schemeClr>
                </a:solidFill>
              </a:rPr>
              <a:t/>
            </a:r>
            <a:br>
              <a:rPr lang="en-US" b="1" dirty="0" smtClean="0">
                <a:solidFill>
                  <a:schemeClr val="accent1">
                    <a:lumMod val="50000"/>
                  </a:schemeClr>
                </a:solidFill>
              </a:rPr>
            </a:br>
            <a:r>
              <a:rPr lang="en-US" b="1" dirty="0" smtClean="0">
                <a:solidFill>
                  <a:schemeClr val="accent1">
                    <a:lumMod val="50000"/>
                  </a:schemeClr>
                </a:solidFill>
              </a:rPr>
              <a:t>Nutritive Sweeteners: </a:t>
            </a:r>
            <a:br>
              <a:rPr lang="en-US" b="1" dirty="0" smtClean="0">
                <a:solidFill>
                  <a:schemeClr val="accent1">
                    <a:lumMod val="50000"/>
                  </a:schemeClr>
                </a:solidFill>
              </a:rPr>
            </a:br>
            <a:r>
              <a:rPr lang="en-US" b="1" dirty="0" smtClean="0">
                <a:solidFill>
                  <a:schemeClr val="accent1">
                    <a:lumMod val="50000"/>
                  </a:schemeClr>
                </a:solidFill>
              </a:rPr>
              <a:t>Sugars and Sugar Alcohols</a:t>
            </a:r>
            <a:br>
              <a:rPr lang="en-US" b="1" dirty="0" smtClean="0">
                <a:solidFill>
                  <a:schemeClr val="accent1">
                    <a:lumMod val="50000"/>
                  </a:schemeClr>
                </a:solidFill>
              </a:rPr>
            </a:br>
            <a:r>
              <a:rPr lang="en-US" dirty="0" smtClean="0">
                <a:solidFill>
                  <a:schemeClr val="accent1">
                    <a:lumMod val="50000"/>
                  </a:schemeClr>
                </a:solidFill>
              </a:rPr>
              <a:t/>
            </a:r>
            <a:br>
              <a:rPr lang="en-US" dirty="0" smtClean="0">
                <a:solidFill>
                  <a:schemeClr val="accent1">
                    <a:lumMod val="50000"/>
                  </a:schemeClr>
                </a:solidFill>
              </a:rPr>
            </a:br>
            <a:r>
              <a:rPr lang="en-US" dirty="0" smtClean="0">
                <a:solidFill>
                  <a:schemeClr val="accent1">
                    <a:lumMod val="50000"/>
                  </a:schemeClr>
                </a:solidFill>
              </a:rPr>
              <a:t/>
            </a:r>
            <a:br>
              <a:rPr lang="en-US" dirty="0" smtClean="0">
                <a:solidFill>
                  <a:schemeClr val="accent1">
                    <a:lumMod val="50000"/>
                  </a:schemeClr>
                </a:solidFill>
              </a:rPr>
            </a:br>
            <a:r>
              <a:rPr lang="en-US" sz="4000" dirty="0" smtClean="0">
                <a:solidFill>
                  <a:schemeClr val="accent1">
                    <a:lumMod val="50000"/>
                  </a:schemeClr>
                </a:solidFill>
              </a:rPr>
              <a:t/>
            </a:r>
            <a:br>
              <a:rPr lang="en-US" sz="4000" dirty="0" smtClean="0">
                <a:solidFill>
                  <a:schemeClr val="accent1">
                    <a:lumMod val="50000"/>
                  </a:schemeClr>
                </a:solidFill>
              </a:rPr>
            </a:br>
            <a:endParaRPr lang="en-US" dirty="0">
              <a:solidFill>
                <a:schemeClr val="accent1">
                  <a:lumMod val="50000"/>
                </a:schemeClr>
              </a:solidFill>
            </a:endParaRPr>
          </a:p>
        </p:txBody>
      </p:sp>
      <p:sp>
        <p:nvSpPr>
          <p:cNvPr id="3" name="Subtitle 2"/>
          <p:cNvSpPr>
            <a:spLocks noGrp="1"/>
          </p:cNvSpPr>
          <p:nvPr>
            <p:ph type="subTitle" idx="1"/>
          </p:nvPr>
        </p:nvSpPr>
        <p:spPr>
          <a:xfrm>
            <a:off x="1371600" y="4762500"/>
            <a:ext cx="6400800" cy="1752600"/>
          </a:xfrm>
        </p:spPr>
        <p:txBody>
          <a:bodyPr/>
          <a:lstStyle/>
          <a:p>
            <a:endParaRPr lang="en-US" b="1" dirty="0" smtClean="0">
              <a:solidFill>
                <a:schemeClr val="accent1">
                  <a:lumMod val="50000"/>
                </a:schemeClr>
              </a:solidFill>
            </a:endParaRP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0994" y="6350000"/>
            <a:ext cx="2182812" cy="33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4E7ED"/>
                  </a:outerShdw>
                </a:effectLst>
              </a14:hiddenEffects>
            </a:ext>
          </a:extLst>
        </p:spPr>
      </p:pic>
    </p:spTree>
    <p:extLst>
      <p:ext uri="{BB962C8B-B14F-4D97-AF65-F5344CB8AC3E}">
        <p14:creationId xmlns:p14="http://schemas.microsoft.com/office/powerpoint/2010/main" val="2122359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Glucose</a:t>
            </a:r>
            <a:endParaRPr lang="en-US" b="1" dirty="0">
              <a:solidFill>
                <a:schemeClr val="accent1">
                  <a:lumMod val="50000"/>
                </a:schemeClr>
              </a:solidFill>
            </a:endParaRPr>
          </a:p>
        </p:txBody>
      </p:sp>
      <p:sp>
        <p:nvSpPr>
          <p:cNvPr id="3" name="Content Placeholder 2"/>
          <p:cNvSpPr>
            <a:spLocks noGrp="1"/>
          </p:cNvSpPr>
          <p:nvPr>
            <p:ph idx="1"/>
          </p:nvPr>
        </p:nvSpPr>
        <p:spPr>
          <a:xfrm>
            <a:off x="457200" y="2476500"/>
            <a:ext cx="7886700" cy="3943350"/>
          </a:xfrm>
        </p:spPr>
        <p:txBody>
          <a:bodyPr>
            <a:normAutofit/>
          </a:bodyPr>
          <a:lstStyle/>
          <a:p>
            <a:r>
              <a:rPr lang="en-US" dirty="0" smtClean="0">
                <a:solidFill>
                  <a:schemeClr val="accent1">
                    <a:lumMod val="50000"/>
                  </a:schemeClr>
                </a:solidFill>
              </a:rPr>
              <a:t>Monosaccharide (single sugar molecule)</a:t>
            </a:r>
          </a:p>
          <a:p>
            <a:r>
              <a:rPr lang="en-US" dirty="0" smtClean="0">
                <a:solidFill>
                  <a:schemeClr val="accent1">
                    <a:lumMod val="50000"/>
                  </a:schemeClr>
                </a:solidFill>
              </a:rPr>
              <a:t>The main source of energy for the body and is needed by brain cells</a:t>
            </a:r>
          </a:p>
          <a:p>
            <a:r>
              <a:rPr lang="en-US" dirty="0" smtClean="0">
                <a:solidFill>
                  <a:schemeClr val="accent1">
                    <a:lumMod val="50000"/>
                  </a:schemeClr>
                </a:solidFill>
              </a:rPr>
              <a:t>Glucose is produced when starch is digested </a:t>
            </a:r>
          </a:p>
          <a:p>
            <a:r>
              <a:rPr lang="en-US" dirty="0" smtClean="0">
                <a:solidFill>
                  <a:schemeClr val="accent1">
                    <a:lumMod val="50000"/>
                  </a:schemeClr>
                </a:solidFill>
              </a:rPr>
              <a:t>Makes up exactly 1/2 of the sugar in sucrose and nearly 1/2 of the sugar in high fructose corn syrup</a:t>
            </a:r>
            <a:endParaRPr lang="en-US" b="1" dirty="0" smtClean="0">
              <a:solidFill>
                <a:schemeClr val="accent1">
                  <a:lumMod val="50000"/>
                </a:schemeClr>
              </a:solidFill>
              <a:hlinkClick r:id="rId2"/>
            </a:endParaRPr>
          </a:p>
          <a:p>
            <a:pPr>
              <a:buNone/>
            </a:pPr>
            <a:endParaRPr lang="en-US" sz="1081" b="1" dirty="0" smtClean="0">
              <a:solidFill>
                <a:schemeClr val="accent1">
                  <a:lumMod val="50000"/>
                </a:schemeClr>
              </a:solidFill>
              <a:hlinkClick r:id="rId2"/>
            </a:endParaRPr>
          </a:p>
          <a:p>
            <a:pPr>
              <a:buNone/>
            </a:pPr>
            <a:endParaRPr lang="en-US" sz="1081" b="1" dirty="0" smtClean="0">
              <a:solidFill>
                <a:schemeClr val="accent1">
                  <a:lumMod val="50000"/>
                </a:schemeClr>
              </a:solidFill>
              <a:hlinkClick r:id="rId2"/>
            </a:endParaRPr>
          </a:p>
          <a:p>
            <a:pPr>
              <a:buNone/>
            </a:pPr>
            <a:endParaRPr lang="en-US" sz="1081" b="1" dirty="0" smtClean="0">
              <a:hlinkClick r:id="rId2"/>
            </a:endParaRPr>
          </a:p>
          <a:p>
            <a:endParaRPr lang="en-US" b="1" dirty="0" smtClean="0"/>
          </a:p>
          <a:p>
            <a:endParaRPr lang="en-US" dirty="0"/>
          </a:p>
        </p:txBody>
      </p:sp>
    </p:spTree>
    <p:extLst>
      <p:ext uri="{BB962C8B-B14F-4D97-AF65-F5344CB8AC3E}">
        <p14:creationId xmlns:p14="http://schemas.microsoft.com/office/powerpoint/2010/main" val="116237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Fructose</a:t>
            </a:r>
            <a:endParaRPr lang="en-US" b="1" dirty="0">
              <a:solidFill>
                <a:schemeClr val="accent1">
                  <a:lumMod val="50000"/>
                </a:schemeClr>
              </a:solidFill>
            </a:endParaRPr>
          </a:p>
        </p:txBody>
      </p:sp>
      <p:sp>
        <p:nvSpPr>
          <p:cNvPr id="3" name="Content Placeholder 2"/>
          <p:cNvSpPr>
            <a:spLocks noGrp="1"/>
          </p:cNvSpPr>
          <p:nvPr>
            <p:ph idx="1"/>
          </p:nvPr>
        </p:nvSpPr>
        <p:spPr>
          <a:xfrm>
            <a:off x="457200" y="3035300"/>
            <a:ext cx="8229600" cy="3382963"/>
          </a:xfrm>
        </p:spPr>
        <p:txBody>
          <a:bodyPr>
            <a:normAutofit fontScale="92500"/>
          </a:bodyPr>
          <a:lstStyle/>
          <a:p>
            <a:r>
              <a:rPr lang="en-US" dirty="0" smtClean="0">
                <a:solidFill>
                  <a:schemeClr val="accent1">
                    <a:lumMod val="50000"/>
                  </a:schemeClr>
                </a:solidFill>
              </a:rPr>
              <a:t>Monosaccharide (single sugar molecule)</a:t>
            </a:r>
          </a:p>
          <a:p>
            <a:r>
              <a:rPr lang="en-US" dirty="0" smtClean="0">
                <a:solidFill>
                  <a:schemeClr val="accent1">
                    <a:lumMod val="50000"/>
                  </a:schemeClr>
                </a:solidFill>
              </a:rPr>
              <a:t>Found in fruits, honey, and root vegetables</a:t>
            </a:r>
          </a:p>
          <a:p>
            <a:r>
              <a:rPr lang="en-US" dirty="0" smtClean="0">
                <a:solidFill>
                  <a:schemeClr val="accent1">
                    <a:lumMod val="50000"/>
                  </a:schemeClr>
                </a:solidFill>
              </a:rPr>
              <a:t>Added to foods and beverages in the form of crystalline fructose </a:t>
            </a:r>
          </a:p>
          <a:p>
            <a:r>
              <a:rPr lang="en-US" dirty="0" smtClean="0">
                <a:solidFill>
                  <a:schemeClr val="accent1">
                    <a:lumMod val="50000"/>
                  </a:schemeClr>
                </a:solidFill>
              </a:rPr>
              <a:t>Makes up 1/2 the sugar in sucrose and a bit more that ½ of the sugar in high fructose corn syrup</a:t>
            </a:r>
          </a:p>
          <a:p>
            <a:endParaRPr lang="en-US" sz="1000" b="1" dirty="0" smtClean="0">
              <a:hlinkClick r:id="rId2"/>
            </a:endParaRPr>
          </a:p>
          <a:p>
            <a:endParaRPr lang="en-US" sz="1000" b="1" dirty="0" smtClean="0">
              <a:hlinkClick r:id="rId2"/>
            </a:endParaRPr>
          </a:p>
          <a:p>
            <a:endParaRPr lang="en-US" sz="1000" b="1" dirty="0" smtClean="0">
              <a:hlinkClick r:id="rId2"/>
            </a:endParaRPr>
          </a:p>
          <a:p>
            <a:endParaRPr lang="en-US" sz="1300" b="1" dirty="0" smtClean="0">
              <a:hlinkClick r:id="rId2"/>
            </a:endParaRPr>
          </a:p>
          <a:p>
            <a:endParaRPr lang="en-US" dirty="0"/>
          </a:p>
        </p:txBody>
      </p:sp>
      <p:pic>
        <p:nvPicPr>
          <p:cNvPr id="4" name="Picture 3"/>
          <p:cNvPicPr>
            <a:picLocks noChangeAspect="1"/>
          </p:cNvPicPr>
          <p:nvPr/>
        </p:nvPicPr>
        <p:blipFill>
          <a:blip r:embed="rId3"/>
          <a:stretch>
            <a:fillRect/>
          </a:stretch>
        </p:blipFill>
        <p:spPr>
          <a:xfrm>
            <a:off x="6790466" y="1600200"/>
            <a:ext cx="2146300" cy="1435100"/>
          </a:xfrm>
          <a:prstGeom prst="rect">
            <a:avLst/>
          </a:prstGeom>
        </p:spPr>
      </p:pic>
    </p:spTree>
    <p:extLst>
      <p:ext uri="{BB962C8B-B14F-4D97-AF65-F5344CB8AC3E}">
        <p14:creationId xmlns:p14="http://schemas.microsoft.com/office/powerpoint/2010/main" val="3754329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L</a:t>
            </a:r>
            <a:r>
              <a:rPr lang="en-US" b="1" dirty="0" smtClean="0">
                <a:solidFill>
                  <a:schemeClr val="accent1">
                    <a:lumMod val="50000"/>
                  </a:schemeClr>
                </a:solidFill>
              </a:rPr>
              <a:t>actose</a:t>
            </a:r>
            <a:endParaRPr lang="en-US" b="1" dirty="0">
              <a:solidFill>
                <a:schemeClr val="accent1">
                  <a:lumMod val="50000"/>
                </a:schemeClr>
              </a:solidFill>
            </a:endParaRPr>
          </a:p>
        </p:txBody>
      </p:sp>
      <p:sp>
        <p:nvSpPr>
          <p:cNvPr id="3" name="Content Placeholder 2"/>
          <p:cNvSpPr>
            <a:spLocks noGrp="1"/>
          </p:cNvSpPr>
          <p:nvPr>
            <p:ph idx="1"/>
          </p:nvPr>
        </p:nvSpPr>
        <p:spPr/>
        <p:txBody>
          <a:bodyPr>
            <a:normAutofit/>
          </a:bodyPr>
          <a:lstStyle/>
          <a:p>
            <a:r>
              <a:rPr lang="en-US" sz="3600" dirty="0" smtClean="0">
                <a:solidFill>
                  <a:schemeClr val="accent1">
                    <a:lumMod val="50000"/>
                  </a:schemeClr>
                </a:solidFill>
              </a:rPr>
              <a:t>Disaccharide (2 sugar units)</a:t>
            </a:r>
          </a:p>
          <a:p>
            <a:r>
              <a:rPr lang="en-US" sz="3600" dirty="0">
                <a:solidFill>
                  <a:schemeClr val="accent1">
                    <a:lumMod val="50000"/>
                  </a:schemeClr>
                </a:solidFill>
              </a:rPr>
              <a:t>F</a:t>
            </a:r>
            <a:r>
              <a:rPr lang="en-US" sz="3600" dirty="0" smtClean="0">
                <a:solidFill>
                  <a:schemeClr val="accent1">
                    <a:lumMod val="50000"/>
                  </a:schemeClr>
                </a:solidFill>
              </a:rPr>
              <a:t>ound in milk and dairy foods</a:t>
            </a:r>
          </a:p>
          <a:p>
            <a:r>
              <a:rPr lang="en-US" sz="3600" dirty="0" smtClean="0">
                <a:solidFill>
                  <a:schemeClr val="accent1">
                    <a:lumMod val="50000"/>
                  </a:schemeClr>
                </a:solidFill>
              </a:rPr>
              <a:t>Added to many foods</a:t>
            </a:r>
          </a:p>
          <a:p>
            <a:pPr marL="0" indent="0">
              <a:buNone/>
            </a:pPr>
            <a:endParaRPr lang="en-US" dirty="0" smtClean="0"/>
          </a:p>
          <a:p>
            <a:endParaRPr lang="en-US" dirty="0" smtClean="0"/>
          </a:p>
          <a:p>
            <a:pPr marL="0" indent="0">
              <a:buNone/>
            </a:pPr>
            <a:endParaRPr lang="en-US" dirty="0" smtClean="0"/>
          </a:p>
          <a:p>
            <a:endParaRPr lang="en-US" dirty="0" smtClean="0"/>
          </a:p>
          <a:p>
            <a:pPr>
              <a:buNone/>
            </a:pPr>
            <a:endParaRPr lang="en-US" sz="1081" b="1" dirty="0" smtClean="0"/>
          </a:p>
          <a:p>
            <a:pPr>
              <a:buNone/>
            </a:pPr>
            <a:endParaRPr lang="en-US" sz="1081" b="1" dirty="0" smtClean="0"/>
          </a:p>
          <a:p>
            <a:pPr>
              <a:buNone/>
            </a:pPr>
            <a:endParaRPr lang="en-US" sz="1500" dirty="0" smtClean="0"/>
          </a:p>
          <a:p>
            <a:endParaRPr lang="en-US" dirty="0" smtClean="0"/>
          </a:p>
          <a:p>
            <a:endParaRPr lang="en-US" dirty="0"/>
          </a:p>
        </p:txBody>
      </p:sp>
      <p:pic>
        <p:nvPicPr>
          <p:cNvPr id="4" name="Picture 3"/>
          <p:cNvPicPr>
            <a:picLocks noChangeAspect="1"/>
          </p:cNvPicPr>
          <p:nvPr/>
        </p:nvPicPr>
        <p:blipFill>
          <a:blip r:embed="rId2"/>
          <a:stretch>
            <a:fillRect/>
          </a:stretch>
        </p:blipFill>
        <p:spPr>
          <a:xfrm>
            <a:off x="5353050" y="4130676"/>
            <a:ext cx="3048000" cy="2032000"/>
          </a:xfrm>
          <a:prstGeom prst="rect">
            <a:avLst/>
          </a:prstGeom>
        </p:spPr>
      </p:pic>
    </p:spTree>
    <p:extLst>
      <p:ext uri="{BB962C8B-B14F-4D97-AF65-F5344CB8AC3E}">
        <p14:creationId xmlns:p14="http://schemas.microsoft.com/office/powerpoint/2010/main" val="2624850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Sucrose</a:t>
            </a:r>
            <a:endParaRPr lang="en-US" b="1" dirty="0">
              <a:solidFill>
                <a:schemeClr val="accent1">
                  <a:lumMod val="50000"/>
                </a:schemeClr>
              </a:solidFill>
            </a:endParaRPr>
          </a:p>
        </p:txBody>
      </p:sp>
      <p:sp>
        <p:nvSpPr>
          <p:cNvPr id="3" name="Content Placeholder 2"/>
          <p:cNvSpPr>
            <a:spLocks noGrp="1"/>
          </p:cNvSpPr>
          <p:nvPr>
            <p:ph idx="1"/>
          </p:nvPr>
        </p:nvSpPr>
        <p:spPr>
          <a:xfrm>
            <a:off x="457200" y="2370087"/>
            <a:ext cx="5065859" cy="2514600"/>
          </a:xfrm>
        </p:spPr>
        <p:txBody>
          <a:bodyPr/>
          <a:lstStyle/>
          <a:p>
            <a:r>
              <a:rPr lang="en-US" sz="2800" dirty="0">
                <a:solidFill>
                  <a:schemeClr val="accent1">
                    <a:lumMod val="50000"/>
                  </a:schemeClr>
                </a:solidFill>
              </a:rPr>
              <a:t>a</a:t>
            </a:r>
            <a:r>
              <a:rPr lang="en-US" sz="2800" dirty="0" smtClean="0">
                <a:solidFill>
                  <a:schemeClr val="accent1">
                    <a:lumMod val="50000"/>
                  </a:schemeClr>
                </a:solidFill>
              </a:rPr>
              <a:t>ka table sugar</a:t>
            </a:r>
          </a:p>
          <a:p>
            <a:r>
              <a:rPr lang="en-US" sz="2800" dirty="0" smtClean="0">
                <a:solidFill>
                  <a:schemeClr val="accent1">
                    <a:lumMod val="50000"/>
                  </a:schemeClr>
                </a:solidFill>
              </a:rPr>
              <a:t>Disaccharide (2 sugar units)</a:t>
            </a:r>
          </a:p>
          <a:p>
            <a:r>
              <a:rPr lang="en-US" sz="2800" dirty="0" smtClean="0">
                <a:solidFill>
                  <a:schemeClr val="accent1">
                    <a:lumMod val="50000"/>
                  </a:schemeClr>
                </a:solidFill>
              </a:rPr>
              <a:t>Includes raw sugar, granulated sugar, brown sugar, confectioner's sugar</a:t>
            </a:r>
          </a:p>
          <a:p>
            <a:r>
              <a:rPr lang="en-US" sz="2800" dirty="0" smtClean="0">
                <a:solidFill>
                  <a:schemeClr val="accent1">
                    <a:lumMod val="50000"/>
                  </a:schemeClr>
                </a:solidFill>
              </a:rPr>
              <a:t>Sources - sugar cane and sugar beet</a:t>
            </a:r>
          </a:p>
        </p:txBody>
      </p:sp>
      <p:pic>
        <p:nvPicPr>
          <p:cNvPr id="4" name="Picture 3"/>
          <p:cNvPicPr>
            <a:picLocks noChangeAspect="1"/>
          </p:cNvPicPr>
          <p:nvPr/>
        </p:nvPicPr>
        <p:blipFill>
          <a:blip r:embed="rId2"/>
          <a:stretch>
            <a:fillRect/>
          </a:stretch>
        </p:blipFill>
        <p:spPr>
          <a:xfrm>
            <a:off x="5523059" y="2370087"/>
            <a:ext cx="3963841" cy="3508476"/>
          </a:xfrm>
          <a:prstGeom prst="rect">
            <a:avLst/>
          </a:prstGeom>
        </p:spPr>
      </p:pic>
    </p:spTree>
    <p:extLst>
      <p:ext uri="{BB962C8B-B14F-4D97-AF65-F5344CB8AC3E}">
        <p14:creationId xmlns:p14="http://schemas.microsoft.com/office/powerpoint/2010/main" val="25337858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High Fructose Corn Syrup (HFCS)</a:t>
            </a:r>
            <a:endParaRPr lang="en-US" b="1" dirty="0">
              <a:solidFill>
                <a:schemeClr val="accent1">
                  <a:lumMod val="50000"/>
                </a:schemeClr>
              </a:solidFill>
            </a:endParaRPr>
          </a:p>
        </p:txBody>
      </p:sp>
      <p:sp>
        <p:nvSpPr>
          <p:cNvPr id="3" name="Content Placeholder 2"/>
          <p:cNvSpPr>
            <a:spLocks noGrp="1"/>
          </p:cNvSpPr>
          <p:nvPr>
            <p:ph idx="1"/>
          </p:nvPr>
        </p:nvSpPr>
        <p:spPr/>
        <p:txBody>
          <a:bodyPr/>
          <a:lstStyle/>
          <a:p>
            <a:r>
              <a:rPr lang="en-US" sz="2800" dirty="0" smtClean="0">
                <a:solidFill>
                  <a:schemeClr val="accent1">
                    <a:lumMod val="50000"/>
                  </a:schemeClr>
                </a:solidFill>
              </a:rPr>
              <a:t>HFCS -  introduced to the food and beverage industry as a liquid alternative to sucrose in the late 1960s</a:t>
            </a:r>
          </a:p>
          <a:p>
            <a:r>
              <a:rPr lang="en-US" sz="2800" dirty="0" smtClean="0">
                <a:solidFill>
                  <a:schemeClr val="accent1">
                    <a:lumMod val="50000"/>
                  </a:schemeClr>
                </a:solidFill>
              </a:rPr>
              <a:t>Produced from corn syrup, which is typically 100% glucose</a:t>
            </a:r>
          </a:p>
          <a:p>
            <a:r>
              <a:rPr lang="en-US" sz="2800" dirty="0" smtClean="0">
                <a:solidFill>
                  <a:schemeClr val="accent1">
                    <a:lumMod val="50000"/>
                  </a:schemeClr>
                </a:solidFill>
              </a:rPr>
              <a:t>Syrup undergoes enzymatic processing to increase fructose content</a:t>
            </a:r>
          </a:p>
          <a:p>
            <a:r>
              <a:rPr lang="en-US" sz="2800" dirty="0" smtClean="0">
                <a:solidFill>
                  <a:schemeClr val="accent1">
                    <a:lumMod val="50000"/>
                  </a:schemeClr>
                </a:solidFill>
              </a:rPr>
              <a:t>55% Fructose:45% Glucose</a:t>
            </a:r>
          </a:p>
        </p:txBody>
      </p:sp>
    </p:spTree>
    <p:extLst>
      <p:ext uri="{BB962C8B-B14F-4D97-AF65-F5344CB8AC3E}">
        <p14:creationId xmlns:p14="http://schemas.microsoft.com/office/powerpoint/2010/main" val="4261212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Agave Nectar</a:t>
            </a:r>
            <a:endParaRPr lang="en-US" b="1" dirty="0">
              <a:solidFill>
                <a:schemeClr val="accent1">
                  <a:lumMod val="50000"/>
                </a:schemeClr>
              </a:solidFill>
            </a:endParaRPr>
          </a:p>
        </p:txBody>
      </p:sp>
      <p:sp>
        <p:nvSpPr>
          <p:cNvPr id="3" name="Content Placeholder 2"/>
          <p:cNvSpPr>
            <a:spLocks noGrp="1"/>
          </p:cNvSpPr>
          <p:nvPr>
            <p:ph idx="1"/>
          </p:nvPr>
        </p:nvSpPr>
        <p:spPr>
          <a:xfrm>
            <a:off x="457200" y="2952750"/>
            <a:ext cx="8420100" cy="3657600"/>
          </a:xfrm>
        </p:spPr>
        <p:txBody>
          <a:bodyPr>
            <a:normAutofit/>
          </a:bodyPr>
          <a:lstStyle/>
          <a:p>
            <a:r>
              <a:rPr lang="en-US" dirty="0">
                <a:solidFill>
                  <a:schemeClr val="accent1">
                    <a:lumMod val="50000"/>
                  </a:schemeClr>
                </a:solidFill>
              </a:rPr>
              <a:t>S</a:t>
            </a:r>
            <a:r>
              <a:rPr lang="en-US" dirty="0" smtClean="0">
                <a:solidFill>
                  <a:schemeClr val="accent1">
                    <a:lumMod val="50000"/>
                  </a:schemeClr>
                </a:solidFill>
              </a:rPr>
              <a:t>ugar from the </a:t>
            </a:r>
            <a:r>
              <a:rPr lang="en-US" i="1" dirty="0" smtClean="0">
                <a:solidFill>
                  <a:schemeClr val="accent1">
                    <a:lumMod val="50000"/>
                  </a:schemeClr>
                </a:solidFill>
              </a:rPr>
              <a:t>Agave </a:t>
            </a:r>
            <a:r>
              <a:rPr lang="en-US" i="1" dirty="0" err="1" smtClean="0">
                <a:solidFill>
                  <a:schemeClr val="accent1">
                    <a:lumMod val="50000"/>
                  </a:schemeClr>
                </a:solidFill>
              </a:rPr>
              <a:t>tequiliana</a:t>
            </a:r>
            <a:r>
              <a:rPr lang="en-US" dirty="0" smtClean="0">
                <a:solidFill>
                  <a:schemeClr val="accent1">
                    <a:lumMod val="50000"/>
                  </a:schemeClr>
                </a:solidFill>
              </a:rPr>
              <a:t> (tequila) plant</a:t>
            </a:r>
          </a:p>
          <a:p>
            <a:r>
              <a:rPr lang="en-US" dirty="0" smtClean="0">
                <a:solidFill>
                  <a:schemeClr val="accent1">
                    <a:lumMod val="50000"/>
                  </a:schemeClr>
                </a:solidFill>
              </a:rPr>
              <a:t>Contains fructose, glucose and some </a:t>
            </a:r>
            <a:r>
              <a:rPr lang="en-US" dirty="0" err="1" smtClean="0">
                <a:solidFill>
                  <a:schemeClr val="accent1">
                    <a:lumMod val="50000"/>
                  </a:schemeClr>
                </a:solidFill>
              </a:rPr>
              <a:t>fructans</a:t>
            </a:r>
            <a:r>
              <a:rPr lang="en-US" dirty="0" smtClean="0">
                <a:solidFill>
                  <a:schemeClr val="accent1">
                    <a:lumMod val="50000"/>
                  </a:schemeClr>
                </a:solidFill>
              </a:rPr>
              <a:t> (oligosaccharides - fiber)</a:t>
            </a:r>
          </a:p>
          <a:p>
            <a:r>
              <a:rPr lang="en-US" dirty="0" smtClean="0">
                <a:solidFill>
                  <a:schemeClr val="accent1">
                    <a:lumMod val="50000"/>
                  </a:schemeClr>
                </a:solidFill>
              </a:rPr>
              <a:t>Agave nectar is about 1½  times sweeter than sucrose due to its fructose content</a:t>
            </a:r>
          </a:p>
          <a:p>
            <a:endParaRPr lang="en-US" dirty="0" smtClean="0"/>
          </a:p>
          <a:p>
            <a:pPr>
              <a:buNone/>
            </a:pPr>
            <a:endParaRPr lang="en-US" dirty="0"/>
          </a:p>
        </p:txBody>
      </p:sp>
    </p:spTree>
    <p:extLst>
      <p:ext uri="{BB962C8B-B14F-4D97-AF65-F5344CB8AC3E}">
        <p14:creationId xmlns:p14="http://schemas.microsoft.com/office/powerpoint/2010/main" val="2078938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5785" t="28653" r="12396" b="26749"/>
          <a:stretch/>
        </p:blipFill>
        <p:spPr>
          <a:xfrm>
            <a:off x="609600" y="1388626"/>
            <a:ext cx="8077200" cy="5480150"/>
          </a:xfrm>
        </p:spPr>
      </p:pic>
    </p:spTree>
    <p:extLst>
      <p:ext uri="{BB962C8B-B14F-4D97-AF65-F5344CB8AC3E}">
        <p14:creationId xmlns:p14="http://schemas.microsoft.com/office/powerpoint/2010/main" val="14041806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smtClean="0">
                <a:solidFill>
                  <a:schemeClr val="accent1">
                    <a:lumMod val="50000"/>
                  </a:schemeClr>
                </a:solidFill>
              </a:rPr>
              <a:t>Glycemic Index of Sugars</a:t>
            </a:r>
            <a:endParaRPr lang="en-US" b="1" dirty="0">
              <a:solidFill>
                <a:schemeClr val="accent1">
                  <a:lumMod val="50000"/>
                </a:schemeClr>
              </a:solidFill>
            </a:endParaRPr>
          </a:p>
        </p:txBody>
      </p:sp>
      <p:sp>
        <p:nvSpPr>
          <p:cNvPr id="7" name="Content Placeholder 6"/>
          <p:cNvSpPr>
            <a:spLocks noGrp="1"/>
          </p:cNvSpPr>
          <p:nvPr>
            <p:ph idx="1"/>
          </p:nvPr>
        </p:nvSpPr>
        <p:spPr/>
        <p:txBody>
          <a:bodyPr/>
          <a:lstStyle/>
          <a:p>
            <a:pPr marL="0" indent="0">
              <a:buNone/>
            </a:pPr>
            <a:r>
              <a:rPr lang="en-US" dirty="0" smtClean="0">
                <a:solidFill>
                  <a:schemeClr val="accent1">
                    <a:lumMod val="50000"/>
                  </a:schemeClr>
                </a:solidFill>
              </a:rPr>
              <a:t>Using white bread as a control at 100 </a:t>
            </a:r>
            <a:endParaRPr lang="en-US" dirty="0">
              <a:solidFill>
                <a:schemeClr val="accent1">
                  <a:lumMod val="50000"/>
                </a:schemeClr>
              </a:solidFill>
            </a:endParaRPr>
          </a:p>
          <a:p>
            <a:r>
              <a:rPr lang="en-US" dirty="0" smtClean="0">
                <a:solidFill>
                  <a:schemeClr val="accent1">
                    <a:lumMod val="50000"/>
                  </a:schemeClr>
                </a:solidFill>
              </a:rPr>
              <a:t>Glucose  149 </a:t>
            </a:r>
          </a:p>
          <a:p>
            <a:r>
              <a:rPr lang="en-US" dirty="0" smtClean="0">
                <a:solidFill>
                  <a:schemeClr val="accent1">
                    <a:lumMod val="50000"/>
                  </a:schemeClr>
                </a:solidFill>
              </a:rPr>
              <a:t>Fructose 16</a:t>
            </a:r>
          </a:p>
          <a:p>
            <a:r>
              <a:rPr lang="en-US" dirty="0" smtClean="0">
                <a:solidFill>
                  <a:schemeClr val="accent1">
                    <a:lumMod val="50000"/>
                  </a:schemeClr>
                </a:solidFill>
              </a:rPr>
              <a:t>Sucrose 65</a:t>
            </a:r>
          </a:p>
          <a:p>
            <a:pPr marL="0" indent="0">
              <a:buNone/>
            </a:pPr>
            <a:endParaRPr lang="en-US" dirty="0" smtClean="0">
              <a:solidFill>
                <a:schemeClr val="accent1">
                  <a:lumMod val="50000"/>
                </a:schemeClr>
              </a:solidFill>
            </a:endParaRPr>
          </a:p>
          <a:p>
            <a:pPr marL="0" indent="0">
              <a:buNone/>
            </a:pPr>
            <a:r>
              <a:rPr lang="en-US" sz="2800" dirty="0" smtClean="0">
                <a:solidFill>
                  <a:schemeClr val="accent1">
                    <a:lumMod val="50000"/>
                  </a:schemeClr>
                </a:solidFill>
              </a:rPr>
              <a:t>Lee &amp; </a:t>
            </a:r>
            <a:r>
              <a:rPr lang="en-US" sz="2800" dirty="0" err="1" smtClean="0">
                <a:solidFill>
                  <a:schemeClr val="accent1">
                    <a:lumMod val="50000"/>
                  </a:schemeClr>
                </a:solidFill>
              </a:rPr>
              <a:t>Wolever</a:t>
            </a:r>
            <a:r>
              <a:rPr lang="en-US" sz="2800" dirty="0" smtClean="0">
                <a:solidFill>
                  <a:schemeClr val="accent1">
                    <a:lumMod val="50000"/>
                  </a:schemeClr>
                </a:solidFill>
              </a:rPr>
              <a:t>. </a:t>
            </a:r>
            <a:r>
              <a:rPr lang="en-US" sz="2800" dirty="0" err="1" smtClean="0">
                <a:solidFill>
                  <a:schemeClr val="accent1">
                    <a:lumMod val="50000"/>
                  </a:schemeClr>
                </a:solidFill>
              </a:rPr>
              <a:t>Eur</a:t>
            </a:r>
            <a:r>
              <a:rPr lang="en-US" sz="2800" dirty="0" smtClean="0">
                <a:solidFill>
                  <a:schemeClr val="accent1">
                    <a:lumMod val="50000"/>
                  </a:schemeClr>
                </a:solidFill>
              </a:rPr>
              <a:t> </a:t>
            </a:r>
            <a:r>
              <a:rPr lang="en-US" sz="2800" dirty="0">
                <a:solidFill>
                  <a:schemeClr val="accent1">
                    <a:lumMod val="50000"/>
                  </a:schemeClr>
                </a:solidFill>
              </a:rPr>
              <a:t>J </a:t>
            </a:r>
            <a:r>
              <a:rPr lang="en-US" sz="2800" dirty="0" err="1">
                <a:solidFill>
                  <a:schemeClr val="accent1">
                    <a:lumMod val="50000"/>
                  </a:schemeClr>
                </a:solidFill>
              </a:rPr>
              <a:t>Clin</a:t>
            </a:r>
            <a:r>
              <a:rPr lang="en-US" sz="2800" dirty="0">
                <a:solidFill>
                  <a:schemeClr val="accent1">
                    <a:lumMod val="50000"/>
                  </a:schemeClr>
                </a:solidFill>
              </a:rPr>
              <a:t> </a:t>
            </a:r>
            <a:r>
              <a:rPr lang="en-US" sz="2800" dirty="0" err="1">
                <a:solidFill>
                  <a:schemeClr val="accent1">
                    <a:lumMod val="50000"/>
                  </a:schemeClr>
                </a:solidFill>
              </a:rPr>
              <a:t>Nutr</a:t>
            </a:r>
            <a:r>
              <a:rPr lang="en-US" sz="2800" dirty="0">
                <a:solidFill>
                  <a:schemeClr val="accent1">
                    <a:lumMod val="50000"/>
                  </a:schemeClr>
                </a:solidFill>
              </a:rPr>
              <a:t>. </a:t>
            </a:r>
            <a:r>
              <a:rPr lang="en-US" sz="2800" dirty="0" smtClean="0">
                <a:solidFill>
                  <a:schemeClr val="accent1">
                    <a:lumMod val="50000"/>
                  </a:schemeClr>
                </a:solidFill>
              </a:rPr>
              <a:t>1998;52(12</a:t>
            </a:r>
            <a:r>
              <a:rPr lang="en-US" sz="2800" dirty="0">
                <a:solidFill>
                  <a:schemeClr val="accent1">
                    <a:lumMod val="50000"/>
                  </a:schemeClr>
                </a:solidFill>
              </a:rPr>
              <a:t>):924-8.</a:t>
            </a:r>
          </a:p>
          <a:p>
            <a:endParaRPr lang="en-US" dirty="0"/>
          </a:p>
        </p:txBody>
      </p:sp>
    </p:spTree>
    <p:extLst>
      <p:ext uri="{BB962C8B-B14F-4D97-AF65-F5344CB8AC3E}">
        <p14:creationId xmlns:p14="http://schemas.microsoft.com/office/powerpoint/2010/main" val="36209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52700"/>
            <a:ext cx="8229600" cy="3382963"/>
          </a:xfrm>
        </p:spPr>
        <p:txBody>
          <a:bodyPr/>
          <a:lstStyle/>
          <a:p>
            <a:r>
              <a:rPr lang="en-US" sz="2800" dirty="0" smtClean="0">
                <a:solidFill>
                  <a:schemeClr val="accent1">
                    <a:lumMod val="50000"/>
                  </a:schemeClr>
                </a:solidFill>
              </a:rPr>
              <a:t>High Glycemic Index - risk factor for the development of type 2 diabetes and cardiovascular disease.</a:t>
            </a:r>
          </a:p>
          <a:p>
            <a:pPr marL="0" indent="0">
              <a:buNone/>
            </a:pPr>
            <a:endParaRPr lang="en-US" sz="2800" dirty="0" smtClean="0">
              <a:solidFill>
                <a:schemeClr val="accent1">
                  <a:lumMod val="50000"/>
                </a:schemeClr>
              </a:solidFill>
            </a:endParaRPr>
          </a:p>
          <a:p>
            <a:r>
              <a:rPr lang="en-US" sz="2800" dirty="0" smtClean="0">
                <a:solidFill>
                  <a:schemeClr val="accent1">
                    <a:lumMod val="50000"/>
                  </a:schemeClr>
                </a:solidFill>
              </a:rPr>
              <a:t>Low Glycemic Index – may protect against the development of obesity and may improve HbA1c in those with diabetes</a:t>
            </a:r>
          </a:p>
        </p:txBody>
      </p:sp>
      <p:sp>
        <p:nvSpPr>
          <p:cNvPr id="2" name="Title 1"/>
          <p:cNvSpPr>
            <a:spLocks noGrp="1"/>
          </p:cNvSpPr>
          <p:nvPr>
            <p:ph type="title"/>
          </p:nvPr>
        </p:nvSpPr>
        <p:spPr/>
        <p:txBody>
          <a:bodyPr/>
          <a:lstStyle/>
          <a:p>
            <a:r>
              <a:rPr lang="en-US" b="1" dirty="0" smtClean="0">
                <a:solidFill>
                  <a:schemeClr val="accent1">
                    <a:lumMod val="50000"/>
                  </a:schemeClr>
                </a:solidFill>
              </a:rPr>
              <a:t>Glycemic Index and Health</a:t>
            </a:r>
            <a:endParaRPr lang="en-US" b="1" dirty="0">
              <a:solidFill>
                <a:schemeClr val="accent1">
                  <a:lumMod val="50000"/>
                </a:schemeClr>
              </a:solidFill>
            </a:endParaRPr>
          </a:p>
        </p:txBody>
      </p:sp>
    </p:spTree>
    <p:extLst>
      <p:ext uri="{BB962C8B-B14F-4D97-AF65-F5344CB8AC3E}">
        <p14:creationId xmlns:p14="http://schemas.microsoft.com/office/powerpoint/2010/main" val="19821803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Safety</a:t>
            </a:r>
            <a:endParaRPr lang="en-US" b="1" dirty="0">
              <a:solidFill>
                <a:schemeClr val="accent1">
                  <a:lumMod val="50000"/>
                </a:schemeClr>
              </a:solidFill>
            </a:endParaRPr>
          </a:p>
        </p:txBody>
      </p:sp>
      <p:sp>
        <p:nvSpPr>
          <p:cNvPr id="3" name="Content Placeholder 2"/>
          <p:cNvSpPr>
            <a:spLocks noGrp="1"/>
          </p:cNvSpPr>
          <p:nvPr>
            <p:ph idx="1"/>
          </p:nvPr>
        </p:nvSpPr>
        <p:spPr>
          <a:xfrm>
            <a:off x="457200" y="2552700"/>
            <a:ext cx="8229600" cy="3238500"/>
          </a:xfrm>
        </p:spPr>
        <p:txBody>
          <a:bodyPr>
            <a:normAutofit fontScale="25000" lnSpcReduction="20000"/>
          </a:bodyPr>
          <a:lstStyle/>
          <a:p>
            <a:pPr>
              <a:buNone/>
            </a:pPr>
            <a:r>
              <a:rPr lang="en-US" sz="4400" dirty="0" smtClean="0"/>
              <a:t>    </a:t>
            </a:r>
            <a:r>
              <a:rPr lang="en-US" sz="4400" dirty="0">
                <a:solidFill>
                  <a:schemeClr val="accent1">
                    <a:lumMod val="50000"/>
                  </a:schemeClr>
                </a:solidFill>
              </a:rPr>
              <a:t>	</a:t>
            </a:r>
            <a:r>
              <a:rPr lang="en-US" sz="9600" dirty="0" smtClean="0">
                <a:solidFill>
                  <a:schemeClr val="accent1">
                    <a:lumMod val="50000"/>
                  </a:schemeClr>
                </a:solidFill>
              </a:rPr>
              <a:t>“The Food and Drug Administration (FDA) has examined numerous sugars, including glucose, dextrose, fructose, sucrose, high fructose corn syrup, lactose, and maltose, and determined that they are “generally recognized as safe” (GRAS). </a:t>
            </a:r>
          </a:p>
          <a:p>
            <a:pPr>
              <a:buNone/>
            </a:pPr>
            <a:endParaRPr lang="en-US" sz="9600" dirty="0" smtClean="0">
              <a:solidFill>
                <a:schemeClr val="accent1">
                  <a:lumMod val="50000"/>
                </a:schemeClr>
              </a:solidFill>
            </a:endParaRPr>
          </a:p>
          <a:p>
            <a:pPr>
              <a:buNone/>
            </a:pPr>
            <a:r>
              <a:rPr lang="en-US" sz="9600" dirty="0">
                <a:solidFill>
                  <a:schemeClr val="accent1">
                    <a:lumMod val="50000"/>
                  </a:schemeClr>
                </a:solidFill>
              </a:rPr>
              <a:t>	</a:t>
            </a:r>
            <a:r>
              <a:rPr lang="en-US" sz="9600" dirty="0" smtClean="0">
                <a:solidFill>
                  <a:schemeClr val="accent1">
                    <a:lumMod val="50000"/>
                  </a:schemeClr>
                </a:solidFill>
              </a:rPr>
              <a:t>According to the FDA, sugars for use in foods have a proven track record of safety based either on a history of use or on published scientific evidence, and can be used in food products without further FDA approval.”</a:t>
            </a:r>
          </a:p>
          <a:p>
            <a:pPr>
              <a:buNone/>
            </a:pPr>
            <a:endParaRPr lang="en-US" sz="4400" dirty="0" smtClean="0">
              <a:solidFill>
                <a:schemeClr val="accent1">
                  <a:lumMod val="50000"/>
                </a:schemeClr>
              </a:solidFill>
            </a:endParaRPr>
          </a:p>
        </p:txBody>
      </p:sp>
      <p:sp>
        <p:nvSpPr>
          <p:cNvPr id="4" name="Rectangle 3"/>
          <p:cNvSpPr/>
          <p:nvPr/>
        </p:nvSpPr>
        <p:spPr>
          <a:xfrm>
            <a:off x="457200" y="5977235"/>
            <a:ext cx="8286750" cy="646331"/>
          </a:xfrm>
          <a:prstGeom prst="rect">
            <a:avLst/>
          </a:prstGeom>
        </p:spPr>
        <p:txBody>
          <a:bodyPr wrap="square">
            <a:spAutoFit/>
          </a:bodyPr>
          <a:lstStyle/>
          <a:p>
            <a:pPr>
              <a:buNone/>
            </a:pPr>
            <a:r>
              <a:rPr lang="en-US" b="1" dirty="0">
                <a:hlinkClick r:id="rId2"/>
              </a:rPr>
              <a:t>Background on Carbohydrates &amp; Sugars</a:t>
            </a:r>
            <a:r>
              <a:rPr lang="en-US" dirty="0"/>
              <a:t> from the International </a:t>
            </a:r>
          </a:p>
          <a:p>
            <a:pPr>
              <a:buNone/>
            </a:pPr>
            <a:r>
              <a:rPr lang="en-US" dirty="0"/>
              <a:t>Food Information Council (IFIC)</a:t>
            </a:r>
          </a:p>
        </p:txBody>
      </p:sp>
    </p:spTree>
    <p:extLst>
      <p:ext uri="{BB962C8B-B14F-4D97-AF65-F5344CB8AC3E}">
        <p14:creationId xmlns:p14="http://schemas.microsoft.com/office/powerpoint/2010/main" val="3452429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Did you know?</a:t>
            </a:r>
            <a:endParaRPr lang="en-US" b="1" dirty="0">
              <a:solidFill>
                <a:schemeClr val="accent1">
                  <a:lumMod val="50000"/>
                </a:schemeClr>
              </a:solidFill>
            </a:endParaRPr>
          </a:p>
        </p:txBody>
      </p:sp>
      <p:sp>
        <p:nvSpPr>
          <p:cNvPr id="3" name="Content Placeholder 2"/>
          <p:cNvSpPr>
            <a:spLocks noGrp="1"/>
          </p:cNvSpPr>
          <p:nvPr>
            <p:ph idx="1"/>
          </p:nvPr>
        </p:nvSpPr>
        <p:spPr>
          <a:xfrm>
            <a:off x="457200" y="2457450"/>
            <a:ext cx="8229600" cy="3816741"/>
          </a:xfrm>
        </p:spPr>
        <p:txBody>
          <a:bodyPr>
            <a:normAutofit fontScale="92500" lnSpcReduction="10000"/>
          </a:bodyPr>
          <a:lstStyle/>
          <a:p>
            <a:r>
              <a:rPr lang="en-US" dirty="0" smtClean="0">
                <a:solidFill>
                  <a:schemeClr val="accent1">
                    <a:lumMod val="50000"/>
                  </a:schemeClr>
                </a:solidFill>
              </a:rPr>
              <a:t>Americans consume 22 tsp. of added sugar each day! </a:t>
            </a:r>
          </a:p>
          <a:p>
            <a:r>
              <a:rPr lang="en-US" dirty="0" smtClean="0">
                <a:solidFill>
                  <a:schemeClr val="accent1">
                    <a:lumMod val="50000"/>
                  </a:schemeClr>
                </a:solidFill>
              </a:rPr>
              <a:t>Teenagers (ages 12-18) consume 28 tsp. </a:t>
            </a:r>
            <a:r>
              <a:rPr lang="en-US" dirty="0">
                <a:solidFill>
                  <a:schemeClr val="accent1">
                    <a:lumMod val="50000"/>
                  </a:schemeClr>
                </a:solidFill>
              </a:rPr>
              <a:t>(</a:t>
            </a:r>
            <a:r>
              <a:rPr lang="en-US" dirty="0" smtClean="0">
                <a:solidFill>
                  <a:schemeClr val="accent1">
                    <a:lumMod val="50000"/>
                  </a:schemeClr>
                </a:solidFill>
              </a:rPr>
              <a:t>476 calories!) of added sugars each day -  accounting for 21% of their total calorie intake.</a:t>
            </a:r>
          </a:p>
          <a:p>
            <a:r>
              <a:rPr lang="en-US" dirty="0" smtClean="0">
                <a:solidFill>
                  <a:schemeClr val="accent1">
                    <a:lumMod val="50000"/>
                  </a:schemeClr>
                </a:solidFill>
              </a:rPr>
              <a:t>A 12-ounce can of sugar-sweetened soda contains about 150 calories and 9 tsp. of sugar. Diet (low calorie) soda contains no sugar. </a:t>
            </a:r>
          </a:p>
          <a:p>
            <a:endParaRPr lang="en-US" dirty="0"/>
          </a:p>
        </p:txBody>
      </p:sp>
    </p:spTree>
    <p:extLst>
      <p:ext uri="{BB962C8B-B14F-4D97-AF65-F5344CB8AC3E}">
        <p14:creationId xmlns:p14="http://schemas.microsoft.com/office/powerpoint/2010/main" val="20249614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HFCS vs. Sucrose </a:t>
            </a:r>
            <a:endParaRPr lang="en-US" b="1" dirty="0">
              <a:solidFill>
                <a:schemeClr val="accent1">
                  <a:lumMod val="50000"/>
                </a:schemeClr>
              </a:solidFill>
            </a:endParaRPr>
          </a:p>
        </p:txBody>
      </p:sp>
      <p:sp>
        <p:nvSpPr>
          <p:cNvPr id="3" name="Content Placeholder 2"/>
          <p:cNvSpPr>
            <a:spLocks noGrp="1"/>
          </p:cNvSpPr>
          <p:nvPr>
            <p:ph idx="1"/>
          </p:nvPr>
        </p:nvSpPr>
        <p:spPr>
          <a:xfrm>
            <a:off x="457200" y="2743200"/>
            <a:ext cx="8229600" cy="3714750"/>
          </a:xfrm>
        </p:spPr>
        <p:txBody>
          <a:bodyPr/>
          <a:lstStyle/>
          <a:p>
            <a:r>
              <a:rPr lang="en-US" dirty="0" smtClean="0">
                <a:solidFill>
                  <a:schemeClr val="accent1">
                    <a:lumMod val="50000"/>
                  </a:schemeClr>
                </a:solidFill>
              </a:rPr>
              <a:t>Controversy + Speculation + Confusion</a:t>
            </a:r>
          </a:p>
          <a:p>
            <a:r>
              <a:rPr lang="en-US" b="1" dirty="0" smtClean="0">
                <a:solidFill>
                  <a:schemeClr val="accent1">
                    <a:lumMod val="50000"/>
                  </a:schemeClr>
                </a:solidFill>
              </a:rPr>
              <a:t>Scientific consensus</a:t>
            </a:r>
            <a:r>
              <a:rPr lang="en-US" dirty="0">
                <a:solidFill>
                  <a:schemeClr val="accent1">
                    <a:lumMod val="50000"/>
                  </a:schemeClr>
                </a:solidFill>
              </a:rPr>
              <a:t> </a:t>
            </a:r>
            <a:r>
              <a:rPr lang="en-US" dirty="0" smtClean="0">
                <a:solidFill>
                  <a:schemeClr val="accent1">
                    <a:lumMod val="50000"/>
                  </a:schemeClr>
                </a:solidFill>
              </a:rPr>
              <a:t>- no metabolic or endocrine response differences between consuming HFCS vs. sucrose related to obesity or any other adverse health outcome.</a:t>
            </a:r>
          </a:p>
        </p:txBody>
      </p:sp>
      <p:sp>
        <p:nvSpPr>
          <p:cNvPr id="4" name="Rectangle 3"/>
          <p:cNvSpPr/>
          <p:nvPr/>
        </p:nvSpPr>
        <p:spPr>
          <a:xfrm>
            <a:off x="590550" y="5658862"/>
            <a:ext cx="8096250" cy="923330"/>
          </a:xfrm>
          <a:prstGeom prst="rect">
            <a:avLst/>
          </a:prstGeom>
        </p:spPr>
        <p:txBody>
          <a:bodyPr wrap="square">
            <a:spAutoFit/>
          </a:bodyPr>
          <a:lstStyle/>
          <a:p>
            <a:r>
              <a:rPr lang="en-US" dirty="0" err="1">
                <a:solidFill>
                  <a:schemeClr val="accent1">
                    <a:lumMod val="50000"/>
                  </a:schemeClr>
                </a:solidFill>
              </a:rPr>
              <a:t>Rippe</a:t>
            </a:r>
            <a:r>
              <a:rPr lang="en-US" dirty="0">
                <a:solidFill>
                  <a:schemeClr val="accent1">
                    <a:lumMod val="50000"/>
                  </a:schemeClr>
                </a:solidFill>
              </a:rPr>
              <a:t> </a:t>
            </a:r>
            <a:r>
              <a:rPr lang="en-US" dirty="0" smtClean="0">
                <a:solidFill>
                  <a:schemeClr val="accent1">
                    <a:lumMod val="50000"/>
                  </a:schemeClr>
                </a:solidFill>
              </a:rPr>
              <a:t>&amp; Angelopoulos. </a:t>
            </a:r>
            <a:r>
              <a:rPr lang="en-US" dirty="0">
                <a:solidFill>
                  <a:schemeClr val="accent1">
                    <a:lumMod val="50000"/>
                  </a:schemeClr>
                </a:solidFill>
              </a:rPr>
              <a:t>2013. Sucrose, High-Fructose </a:t>
            </a:r>
            <a:r>
              <a:rPr lang="en-US" dirty="0" smtClean="0">
                <a:solidFill>
                  <a:schemeClr val="accent1">
                    <a:lumMod val="50000"/>
                  </a:schemeClr>
                </a:solidFill>
              </a:rPr>
              <a:t>Corn Syrup, and Fructose, Their Metabolism and Potential Health Effects: What Do We Really Know? </a:t>
            </a:r>
            <a:r>
              <a:rPr lang="en-US" i="1" dirty="0" err="1" smtClean="0">
                <a:solidFill>
                  <a:schemeClr val="accent1">
                    <a:lumMod val="50000"/>
                  </a:schemeClr>
                </a:solidFill>
              </a:rPr>
              <a:t>Adv</a:t>
            </a:r>
            <a:r>
              <a:rPr lang="en-US" i="1" dirty="0" smtClean="0">
                <a:solidFill>
                  <a:schemeClr val="accent1">
                    <a:lumMod val="50000"/>
                  </a:schemeClr>
                </a:solidFill>
              </a:rPr>
              <a:t> </a:t>
            </a:r>
            <a:r>
              <a:rPr lang="en-US" i="1" dirty="0" err="1">
                <a:solidFill>
                  <a:schemeClr val="accent1">
                    <a:lumMod val="50000"/>
                  </a:schemeClr>
                </a:solidFill>
              </a:rPr>
              <a:t>Nutr</a:t>
            </a:r>
            <a:r>
              <a:rPr lang="en-US" i="1" dirty="0">
                <a:solidFill>
                  <a:schemeClr val="accent1">
                    <a:lumMod val="50000"/>
                  </a:schemeClr>
                </a:solidFill>
              </a:rPr>
              <a:t>, 4, 236-245. </a:t>
            </a:r>
            <a:endParaRPr lang="en-US" dirty="0">
              <a:solidFill>
                <a:schemeClr val="accent1">
                  <a:lumMod val="50000"/>
                </a:schemeClr>
              </a:solidFill>
            </a:endParaRPr>
          </a:p>
        </p:txBody>
      </p:sp>
    </p:spTree>
    <p:extLst>
      <p:ext uri="{BB962C8B-B14F-4D97-AF65-F5344CB8AC3E}">
        <p14:creationId xmlns:p14="http://schemas.microsoft.com/office/powerpoint/2010/main" val="20207131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Sorbitol</a:t>
            </a:r>
            <a:endParaRPr lang="en-US" b="1" dirty="0">
              <a:solidFill>
                <a:schemeClr val="accent1">
                  <a:lumMod val="50000"/>
                </a:schemeClr>
              </a:solidFill>
            </a:endParaRPr>
          </a:p>
        </p:txBody>
      </p:sp>
      <p:sp>
        <p:nvSpPr>
          <p:cNvPr id="3" name="Content Placeholder 2"/>
          <p:cNvSpPr>
            <a:spLocks noGrp="1"/>
          </p:cNvSpPr>
          <p:nvPr>
            <p:ph idx="1"/>
          </p:nvPr>
        </p:nvSpPr>
        <p:spPr/>
        <p:txBody>
          <a:bodyPr/>
          <a:lstStyle/>
          <a:p>
            <a:r>
              <a:rPr lang="en-US" dirty="0" smtClean="0">
                <a:solidFill>
                  <a:schemeClr val="tx2">
                    <a:lumMod val="50000"/>
                  </a:schemeClr>
                </a:solidFill>
              </a:rPr>
              <a:t>2.6 kcal per gram</a:t>
            </a:r>
          </a:p>
          <a:p>
            <a:r>
              <a:rPr lang="en-US" dirty="0" smtClean="0">
                <a:solidFill>
                  <a:schemeClr val="tx2">
                    <a:lumMod val="50000"/>
                  </a:schemeClr>
                </a:solidFill>
              </a:rPr>
              <a:t>50</a:t>
            </a:r>
            <a:r>
              <a:rPr lang="en-US" dirty="0">
                <a:solidFill>
                  <a:schemeClr val="tx2">
                    <a:lumMod val="50000"/>
                  </a:schemeClr>
                </a:solidFill>
              </a:rPr>
              <a:t>%-70% as sweet as </a:t>
            </a:r>
            <a:r>
              <a:rPr lang="en-US" dirty="0" smtClean="0">
                <a:solidFill>
                  <a:schemeClr val="tx2">
                    <a:lumMod val="50000"/>
                  </a:schemeClr>
                </a:solidFill>
              </a:rPr>
              <a:t>sucrose</a:t>
            </a:r>
            <a:endParaRPr lang="en-US" dirty="0">
              <a:solidFill>
                <a:schemeClr val="tx2">
                  <a:lumMod val="50000"/>
                </a:schemeClr>
              </a:solidFill>
            </a:endParaRPr>
          </a:p>
          <a:p>
            <a:r>
              <a:rPr lang="en-US" dirty="0" err="1">
                <a:solidFill>
                  <a:schemeClr val="tx2">
                    <a:lumMod val="50000"/>
                  </a:schemeClr>
                </a:solidFill>
              </a:rPr>
              <a:t>n</a:t>
            </a:r>
            <a:r>
              <a:rPr lang="en-US" dirty="0" err="1" smtClean="0">
                <a:solidFill>
                  <a:schemeClr val="tx2">
                    <a:lumMod val="50000"/>
                  </a:schemeClr>
                </a:solidFill>
              </a:rPr>
              <a:t>oncariogenic</a:t>
            </a:r>
            <a:endParaRPr lang="en-US" dirty="0" smtClean="0">
              <a:solidFill>
                <a:schemeClr val="tx2">
                  <a:lumMod val="50000"/>
                </a:schemeClr>
              </a:solidFill>
            </a:endParaRPr>
          </a:p>
          <a:p>
            <a:r>
              <a:rPr lang="en-US" dirty="0" smtClean="0">
                <a:solidFill>
                  <a:schemeClr val="tx2">
                    <a:lumMod val="50000"/>
                  </a:schemeClr>
                </a:solidFill>
              </a:rPr>
              <a:t>a </a:t>
            </a:r>
            <a:r>
              <a:rPr lang="en-US" dirty="0">
                <a:solidFill>
                  <a:schemeClr val="tx2">
                    <a:lumMod val="50000"/>
                  </a:schemeClr>
                </a:solidFill>
              </a:rPr>
              <a:t>laxative effect from a daily load of 50 g</a:t>
            </a:r>
          </a:p>
        </p:txBody>
      </p:sp>
    </p:spTree>
    <p:extLst>
      <p:ext uri="{BB962C8B-B14F-4D97-AF65-F5344CB8AC3E}">
        <p14:creationId xmlns:p14="http://schemas.microsoft.com/office/powerpoint/2010/main" val="39409984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1">
                    <a:lumMod val="50000"/>
                  </a:schemeClr>
                </a:solidFill>
              </a:rPr>
              <a:t>Mannitol</a:t>
            </a:r>
            <a:endParaRPr lang="en-US" b="1" dirty="0">
              <a:solidFill>
                <a:schemeClr val="accent1">
                  <a:lumMod val="50000"/>
                </a:schemeClr>
              </a:solidFill>
            </a:endParaRPr>
          </a:p>
        </p:txBody>
      </p:sp>
      <p:sp>
        <p:nvSpPr>
          <p:cNvPr id="3" name="Content Placeholder 2"/>
          <p:cNvSpPr>
            <a:spLocks noGrp="1"/>
          </p:cNvSpPr>
          <p:nvPr>
            <p:ph idx="1"/>
          </p:nvPr>
        </p:nvSpPr>
        <p:spPr/>
        <p:txBody>
          <a:bodyPr/>
          <a:lstStyle/>
          <a:p>
            <a:r>
              <a:rPr lang="en-US" dirty="0">
                <a:solidFill>
                  <a:schemeClr val="tx2">
                    <a:lumMod val="50000"/>
                  </a:schemeClr>
                </a:solidFill>
              </a:rPr>
              <a:t>50%-70% as sweet as </a:t>
            </a:r>
            <a:r>
              <a:rPr lang="en-US" dirty="0" smtClean="0">
                <a:solidFill>
                  <a:schemeClr val="tx2">
                    <a:lumMod val="50000"/>
                  </a:schemeClr>
                </a:solidFill>
              </a:rPr>
              <a:t>sucrose </a:t>
            </a:r>
          </a:p>
          <a:p>
            <a:r>
              <a:rPr lang="en-US" dirty="0" smtClean="0">
                <a:solidFill>
                  <a:schemeClr val="tx2">
                    <a:lumMod val="50000"/>
                  </a:schemeClr>
                </a:solidFill>
              </a:rPr>
              <a:t>low-energy sweetener at 1.6 kcal per gra</a:t>
            </a:r>
            <a:r>
              <a:rPr lang="en-US" dirty="0">
                <a:solidFill>
                  <a:schemeClr val="tx2">
                    <a:lumMod val="50000"/>
                  </a:schemeClr>
                </a:solidFill>
              </a:rPr>
              <a:t>m</a:t>
            </a:r>
          </a:p>
          <a:p>
            <a:r>
              <a:rPr lang="en-US" dirty="0">
                <a:solidFill>
                  <a:schemeClr val="tx2">
                    <a:lumMod val="50000"/>
                  </a:schemeClr>
                </a:solidFill>
              </a:rPr>
              <a:t>cooling effect to mask bitter </a:t>
            </a:r>
            <a:r>
              <a:rPr lang="en-US" dirty="0" smtClean="0">
                <a:solidFill>
                  <a:schemeClr val="tx2">
                    <a:lumMod val="50000"/>
                  </a:schemeClr>
                </a:solidFill>
              </a:rPr>
              <a:t>taste</a:t>
            </a:r>
          </a:p>
          <a:p>
            <a:r>
              <a:rPr lang="en-US" dirty="0" smtClean="0">
                <a:solidFill>
                  <a:schemeClr val="tx2">
                    <a:lumMod val="50000"/>
                  </a:schemeClr>
                </a:solidFill>
              </a:rPr>
              <a:t>non-cariogenic</a:t>
            </a:r>
          </a:p>
          <a:p>
            <a:r>
              <a:rPr lang="en-US" dirty="0" smtClean="0">
                <a:solidFill>
                  <a:schemeClr val="tx2">
                    <a:lumMod val="50000"/>
                  </a:schemeClr>
                </a:solidFill>
              </a:rPr>
              <a:t>laxative </a:t>
            </a:r>
            <a:r>
              <a:rPr lang="en-US" dirty="0">
                <a:solidFill>
                  <a:schemeClr val="tx2">
                    <a:lumMod val="50000"/>
                  </a:schemeClr>
                </a:solidFill>
              </a:rPr>
              <a:t>effect from a daily load of 20 g</a:t>
            </a:r>
          </a:p>
        </p:txBody>
      </p:sp>
    </p:spTree>
    <p:extLst>
      <p:ext uri="{BB962C8B-B14F-4D97-AF65-F5344CB8AC3E}">
        <p14:creationId xmlns:p14="http://schemas.microsoft.com/office/powerpoint/2010/main" val="41087233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smtClean="0">
                <a:solidFill>
                  <a:schemeClr val="accent1">
                    <a:lumMod val="50000"/>
                  </a:schemeClr>
                </a:solidFill>
              </a:rPr>
              <a:t>Xylitol</a:t>
            </a:r>
            <a:endParaRPr lang="en-US" b="1" dirty="0">
              <a:solidFill>
                <a:schemeClr val="accent1">
                  <a:lumMod val="50000"/>
                </a:schemeClr>
              </a:solidFill>
            </a:endParaRPr>
          </a:p>
        </p:txBody>
      </p:sp>
      <p:sp>
        <p:nvSpPr>
          <p:cNvPr id="7" name="Content Placeholder 6"/>
          <p:cNvSpPr>
            <a:spLocks noGrp="1"/>
          </p:cNvSpPr>
          <p:nvPr>
            <p:ph idx="1"/>
          </p:nvPr>
        </p:nvSpPr>
        <p:spPr/>
        <p:txBody>
          <a:bodyPr/>
          <a:lstStyle/>
          <a:p>
            <a:r>
              <a:rPr lang="en-US" dirty="0" smtClean="0">
                <a:solidFill>
                  <a:schemeClr val="tx2">
                    <a:lumMod val="50000"/>
                  </a:schemeClr>
                </a:solidFill>
              </a:rPr>
              <a:t>As sweet as sucrose and </a:t>
            </a:r>
            <a:r>
              <a:rPr lang="en-US" dirty="0" err="1" smtClean="0">
                <a:solidFill>
                  <a:schemeClr val="tx2">
                    <a:lumMod val="50000"/>
                  </a:schemeClr>
                </a:solidFill>
              </a:rPr>
              <a:t>anticariogenic</a:t>
            </a:r>
            <a:r>
              <a:rPr lang="en-US" dirty="0" smtClean="0">
                <a:solidFill>
                  <a:schemeClr val="tx2">
                    <a:lumMod val="50000"/>
                  </a:schemeClr>
                </a:solidFill>
              </a:rPr>
              <a:t> (2.4 kcal/g)</a:t>
            </a:r>
          </a:p>
          <a:p>
            <a:endParaRPr lang="en-US" dirty="0">
              <a:solidFill>
                <a:schemeClr val="tx2">
                  <a:lumMod val="50000"/>
                </a:schemeClr>
              </a:solidFill>
            </a:endParaRPr>
          </a:p>
          <a:p>
            <a:endParaRPr lang="en-US" dirty="0" smtClean="0">
              <a:solidFill>
                <a:schemeClr val="tx2">
                  <a:lumMod val="50000"/>
                </a:schemeClr>
              </a:solidFill>
            </a:endParaRPr>
          </a:p>
          <a:p>
            <a:r>
              <a:rPr lang="en-US" dirty="0" smtClean="0"/>
              <a:t>60</a:t>
            </a:r>
            <a:r>
              <a:rPr lang="en-US" dirty="0"/>
              <a:t>%-80% as sweet as </a:t>
            </a:r>
            <a:r>
              <a:rPr lang="en-US" dirty="0" smtClean="0"/>
              <a:t>sucrose and </a:t>
            </a:r>
            <a:r>
              <a:rPr lang="en-US" dirty="0" err="1" smtClean="0"/>
              <a:t>anticariogenic</a:t>
            </a:r>
            <a:r>
              <a:rPr lang="en-US" dirty="0" smtClean="0"/>
              <a:t> (0.2 kcal/g)</a:t>
            </a:r>
            <a:endParaRPr lang="en-US" dirty="0"/>
          </a:p>
          <a:p>
            <a:endParaRPr lang="en-US" dirty="0">
              <a:solidFill>
                <a:schemeClr val="tx2">
                  <a:lumMod val="50000"/>
                </a:schemeClr>
              </a:solidFill>
            </a:endParaRPr>
          </a:p>
        </p:txBody>
      </p:sp>
      <p:sp>
        <p:nvSpPr>
          <p:cNvPr id="4" name="Title 5"/>
          <p:cNvSpPr txBox="1">
            <a:spLocks/>
          </p:cNvSpPr>
          <p:nvPr/>
        </p:nvSpPr>
        <p:spPr>
          <a:xfrm>
            <a:off x="609600" y="4057650"/>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err="1" smtClean="0">
                <a:solidFill>
                  <a:schemeClr val="accent1">
                    <a:lumMod val="50000"/>
                  </a:schemeClr>
                </a:solidFill>
              </a:rPr>
              <a:t>Erythritol</a:t>
            </a:r>
            <a:endParaRPr lang="en-US" b="1" dirty="0">
              <a:solidFill>
                <a:schemeClr val="accent1">
                  <a:lumMod val="50000"/>
                </a:schemeClr>
              </a:solidFill>
            </a:endParaRPr>
          </a:p>
        </p:txBody>
      </p:sp>
    </p:spTree>
    <p:extLst>
      <p:ext uri="{BB962C8B-B14F-4D97-AF65-F5344CB8AC3E}">
        <p14:creationId xmlns:p14="http://schemas.microsoft.com/office/powerpoint/2010/main" val="14003727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50000"/>
                  </a:schemeClr>
                </a:solidFill>
              </a:rPr>
              <a:t>Disaccharide </a:t>
            </a:r>
            <a:r>
              <a:rPr lang="en-US" b="1" dirty="0" err="1">
                <a:solidFill>
                  <a:schemeClr val="tx2">
                    <a:lumMod val="50000"/>
                  </a:schemeClr>
                </a:solidFill>
              </a:rPr>
              <a:t>polyols</a:t>
            </a:r>
            <a:endParaRPr lang="en-US" b="1" dirty="0">
              <a:solidFill>
                <a:schemeClr val="tx2">
                  <a:lumMod val="50000"/>
                </a:schemeClr>
              </a:solidFill>
            </a:endParaRPr>
          </a:p>
        </p:txBody>
      </p:sp>
      <p:sp>
        <p:nvSpPr>
          <p:cNvPr id="3" name="Content Placeholder 2"/>
          <p:cNvSpPr>
            <a:spLocks noGrp="1"/>
          </p:cNvSpPr>
          <p:nvPr>
            <p:ph idx="1"/>
          </p:nvPr>
        </p:nvSpPr>
        <p:spPr/>
        <p:txBody>
          <a:bodyPr/>
          <a:lstStyle/>
          <a:p>
            <a:r>
              <a:rPr lang="en-US" sz="2800" dirty="0" err="1" smtClean="0">
                <a:solidFill>
                  <a:schemeClr val="tx2">
                    <a:lumMod val="50000"/>
                  </a:schemeClr>
                </a:solidFill>
              </a:rPr>
              <a:t>Isomalt</a:t>
            </a:r>
            <a:r>
              <a:rPr lang="en-US" sz="2800" dirty="0" smtClean="0">
                <a:solidFill>
                  <a:schemeClr val="tx2">
                    <a:lumMod val="50000"/>
                  </a:schemeClr>
                </a:solidFill>
              </a:rPr>
              <a:t> – 45% to 65</a:t>
            </a:r>
            <a:r>
              <a:rPr lang="en-US" sz="2800" dirty="0">
                <a:solidFill>
                  <a:schemeClr val="tx2">
                    <a:lumMod val="50000"/>
                  </a:schemeClr>
                </a:solidFill>
              </a:rPr>
              <a:t>% as sweet as </a:t>
            </a:r>
            <a:r>
              <a:rPr lang="en-US" sz="2800" dirty="0" smtClean="0">
                <a:solidFill>
                  <a:schemeClr val="tx2">
                    <a:lumMod val="50000"/>
                  </a:schemeClr>
                </a:solidFill>
              </a:rPr>
              <a:t>sucrose (2 kcal/g)</a:t>
            </a:r>
          </a:p>
          <a:p>
            <a:r>
              <a:rPr lang="en-US" sz="2800" dirty="0" err="1" smtClean="0">
                <a:solidFill>
                  <a:schemeClr val="tx2">
                    <a:lumMod val="50000"/>
                  </a:schemeClr>
                </a:solidFill>
              </a:rPr>
              <a:t>Lactitol</a:t>
            </a:r>
            <a:r>
              <a:rPr lang="en-US" sz="2800" dirty="0" smtClean="0">
                <a:solidFill>
                  <a:schemeClr val="tx2">
                    <a:lumMod val="50000"/>
                  </a:schemeClr>
                </a:solidFill>
              </a:rPr>
              <a:t> – </a:t>
            </a:r>
            <a:r>
              <a:rPr lang="en-US" sz="2800" dirty="0">
                <a:solidFill>
                  <a:schemeClr val="tx2">
                    <a:lumMod val="50000"/>
                  </a:schemeClr>
                </a:solidFill>
              </a:rPr>
              <a:t>30%-40% as sweet as </a:t>
            </a:r>
            <a:r>
              <a:rPr lang="en-US" sz="2800" dirty="0" smtClean="0">
                <a:solidFill>
                  <a:schemeClr val="tx2">
                    <a:lumMod val="50000"/>
                  </a:schemeClr>
                </a:solidFill>
              </a:rPr>
              <a:t>sucrose(2 kcal/g)</a:t>
            </a:r>
          </a:p>
          <a:p>
            <a:r>
              <a:rPr lang="en-US" sz="2800" dirty="0" err="1" smtClean="0">
                <a:solidFill>
                  <a:schemeClr val="tx2">
                    <a:lumMod val="50000"/>
                  </a:schemeClr>
                </a:solidFill>
              </a:rPr>
              <a:t>Maltitol</a:t>
            </a:r>
            <a:r>
              <a:rPr lang="en-US" sz="2800" dirty="0">
                <a:solidFill>
                  <a:schemeClr val="tx2">
                    <a:lumMod val="50000"/>
                  </a:schemeClr>
                </a:solidFill>
              </a:rPr>
              <a:t> </a:t>
            </a:r>
            <a:r>
              <a:rPr lang="en-US" sz="2800" dirty="0" smtClean="0">
                <a:solidFill>
                  <a:schemeClr val="tx2">
                    <a:lumMod val="50000"/>
                  </a:schemeClr>
                </a:solidFill>
              </a:rPr>
              <a:t>– 90</a:t>
            </a:r>
            <a:r>
              <a:rPr lang="en-US" sz="2800" dirty="0">
                <a:solidFill>
                  <a:schemeClr val="tx2">
                    <a:lumMod val="50000"/>
                  </a:schemeClr>
                </a:solidFill>
              </a:rPr>
              <a:t>% as sweet as </a:t>
            </a:r>
            <a:r>
              <a:rPr lang="en-US" sz="2800" dirty="0" smtClean="0">
                <a:solidFill>
                  <a:schemeClr val="tx2">
                    <a:lumMod val="50000"/>
                  </a:schemeClr>
                </a:solidFill>
              </a:rPr>
              <a:t>sucrose (2.1 kcal/g)</a:t>
            </a:r>
          </a:p>
          <a:p>
            <a:r>
              <a:rPr lang="en-US" sz="2800" dirty="0" err="1" smtClean="0">
                <a:solidFill>
                  <a:schemeClr val="tx2">
                    <a:lumMod val="50000"/>
                  </a:schemeClr>
                </a:solidFill>
              </a:rPr>
              <a:t>Isomaltulose</a:t>
            </a:r>
            <a:r>
              <a:rPr lang="en-US" sz="2800" dirty="0" smtClean="0">
                <a:solidFill>
                  <a:schemeClr val="tx2">
                    <a:lumMod val="50000"/>
                  </a:schemeClr>
                </a:solidFill>
              </a:rPr>
              <a:t> – 50</a:t>
            </a:r>
            <a:r>
              <a:rPr lang="en-US" sz="2800" dirty="0">
                <a:solidFill>
                  <a:schemeClr val="tx2">
                    <a:lumMod val="50000"/>
                  </a:schemeClr>
                </a:solidFill>
              </a:rPr>
              <a:t>% as sweet as sucrose; used </a:t>
            </a:r>
            <a:r>
              <a:rPr lang="en-US" sz="2800" dirty="0" smtClean="0">
                <a:solidFill>
                  <a:schemeClr val="tx2">
                    <a:lumMod val="50000"/>
                  </a:schemeClr>
                </a:solidFill>
              </a:rPr>
              <a:t>as </a:t>
            </a:r>
            <a:r>
              <a:rPr lang="en-US" sz="2800" dirty="0">
                <a:solidFill>
                  <a:schemeClr val="tx2">
                    <a:lumMod val="50000"/>
                  </a:schemeClr>
                </a:solidFill>
              </a:rPr>
              <a:t>a slow </a:t>
            </a:r>
            <a:r>
              <a:rPr lang="en-US" sz="2800" dirty="0" smtClean="0">
                <a:solidFill>
                  <a:schemeClr val="tx2">
                    <a:lumMod val="50000"/>
                  </a:schemeClr>
                </a:solidFill>
              </a:rPr>
              <a:t>release carbohydrate source (4 kcal/g)</a:t>
            </a:r>
            <a:endParaRPr lang="en-US" sz="2800" dirty="0">
              <a:solidFill>
                <a:schemeClr val="tx2">
                  <a:lumMod val="50000"/>
                </a:schemeClr>
              </a:solidFill>
            </a:endParaRPr>
          </a:p>
          <a:p>
            <a:r>
              <a:rPr lang="en-US" sz="2800" dirty="0" err="1" smtClean="0">
                <a:solidFill>
                  <a:schemeClr val="tx2">
                    <a:lumMod val="50000"/>
                  </a:schemeClr>
                </a:solidFill>
              </a:rPr>
              <a:t>Trehalose</a:t>
            </a:r>
            <a:r>
              <a:rPr lang="en-US" sz="2800" dirty="0" smtClean="0">
                <a:solidFill>
                  <a:schemeClr val="tx2">
                    <a:lumMod val="50000"/>
                  </a:schemeClr>
                </a:solidFill>
              </a:rPr>
              <a:t> </a:t>
            </a:r>
            <a:r>
              <a:rPr lang="en-US" sz="2800" dirty="0">
                <a:solidFill>
                  <a:schemeClr val="tx2">
                    <a:lumMod val="50000"/>
                  </a:schemeClr>
                </a:solidFill>
              </a:rPr>
              <a:t> – </a:t>
            </a:r>
            <a:r>
              <a:rPr lang="en-US" sz="2800" dirty="0" smtClean="0">
                <a:solidFill>
                  <a:schemeClr val="tx2">
                    <a:lumMod val="50000"/>
                  </a:schemeClr>
                </a:solidFill>
              </a:rPr>
              <a:t>45</a:t>
            </a:r>
            <a:r>
              <a:rPr lang="en-US" sz="2800" dirty="0">
                <a:solidFill>
                  <a:schemeClr val="tx2">
                    <a:lumMod val="50000"/>
                  </a:schemeClr>
                </a:solidFill>
              </a:rPr>
              <a:t>% as sweet as </a:t>
            </a:r>
            <a:r>
              <a:rPr lang="en-US" sz="2800" dirty="0" smtClean="0">
                <a:solidFill>
                  <a:schemeClr val="tx2">
                    <a:lumMod val="50000"/>
                  </a:schemeClr>
                </a:solidFill>
              </a:rPr>
              <a:t>sucrose (3.6 kcal/g)</a:t>
            </a:r>
            <a:endParaRPr lang="en-US" sz="2800" dirty="0">
              <a:solidFill>
                <a:schemeClr val="tx2">
                  <a:lumMod val="50000"/>
                </a:schemeClr>
              </a:solidFill>
            </a:endParaRPr>
          </a:p>
        </p:txBody>
      </p:sp>
    </p:spTree>
    <p:extLst>
      <p:ext uri="{BB962C8B-B14F-4D97-AF65-F5344CB8AC3E}">
        <p14:creationId xmlns:p14="http://schemas.microsoft.com/office/powerpoint/2010/main" val="22916370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Conclusions</a:t>
            </a:r>
            <a:endParaRPr lang="en-US" b="1"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accent1">
                    <a:lumMod val="50000"/>
                  </a:schemeClr>
                </a:solidFill>
              </a:rPr>
              <a:t>Decreasing intake of added sugars is recommended to improve health. </a:t>
            </a:r>
          </a:p>
          <a:p>
            <a:r>
              <a:rPr lang="en-US" dirty="0" smtClean="0">
                <a:solidFill>
                  <a:schemeClr val="accent1">
                    <a:lumMod val="50000"/>
                  </a:schemeClr>
                </a:solidFill>
              </a:rPr>
              <a:t>This may be best achieved by decreasing intake of beverages with added sugars.  </a:t>
            </a:r>
          </a:p>
          <a:p>
            <a:r>
              <a:rPr lang="en-US" dirty="0" smtClean="0">
                <a:solidFill>
                  <a:schemeClr val="accent1">
                    <a:lumMod val="50000"/>
                  </a:schemeClr>
                </a:solidFill>
              </a:rPr>
              <a:t>Current research indicates that there is no difference between health impact of the added sugars, sucrose or HFCS. </a:t>
            </a:r>
          </a:p>
          <a:p>
            <a:pPr marL="0" indent="0">
              <a:buNone/>
            </a:pPr>
            <a:endParaRPr lang="en-US" dirty="0" smtClean="0">
              <a:solidFill>
                <a:schemeClr val="accent1">
                  <a:lumMod val="50000"/>
                </a:schemeClr>
              </a:solidFill>
            </a:endParaRPr>
          </a:p>
          <a:p>
            <a:endParaRPr lang="en-US" dirty="0" smtClean="0">
              <a:solidFill>
                <a:schemeClr val="accent1">
                  <a:lumMod val="50000"/>
                </a:schemeClr>
              </a:solidFill>
            </a:endParaRP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42843874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876300"/>
          </a:xfrm>
        </p:spPr>
        <p:txBody>
          <a:bodyPr/>
          <a:lstStyle/>
          <a:p>
            <a:r>
              <a:rPr lang="en-US" b="1" dirty="0" smtClean="0">
                <a:solidFill>
                  <a:schemeClr val="tx2">
                    <a:lumMod val="50000"/>
                  </a:schemeClr>
                </a:solidFill>
              </a:rPr>
              <a:t>Key References</a:t>
            </a:r>
            <a:endParaRPr lang="en-US" b="1" dirty="0">
              <a:solidFill>
                <a:schemeClr val="tx2">
                  <a:lumMod val="50000"/>
                </a:schemeClr>
              </a:solidFill>
            </a:endParaRPr>
          </a:p>
        </p:txBody>
      </p:sp>
      <p:sp>
        <p:nvSpPr>
          <p:cNvPr id="3" name="Content Placeholder 2"/>
          <p:cNvSpPr>
            <a:spLocks noGrp="1"/>
          </p:cNvSpPr>
          <p:nvPr>
            <p:ph idx="1"/>
          </p:nvPr>
        </p:nvSpPr>
        <p:spPr>
          <a:xfrm>
            <a:off x="457200" y="2476500"/>
            <a:ext cx="8229600" cy="3382963"/>
          </a:xfrm>
        </p:spPr>
        <p:txBody>
          <a:bodyPr/>
          <a:lstStyle/>
          <a:p>
            <a:r>
              <a:rPr lang="en-US" sz="2000" dirty="0" smtClean="0">
                <a:solidFill>
                  <a:schemeClr val="tx2">
                    <a:lumMod val="50000"/>
                  </a:schemeClr>
                </a:solidFill>
              </a:rPr>
              <a:t>U.S</a:t>
            </a:r>
            <a:r>
              <a:rPr lang="en-US" sz="2000" dirty="0">
                <a:solidFill>
                  <a:schemeClr val="tx2">
                    <a:lumMod val="50000"/>
                  </a:schemeClr>
                </a:solidFill>
              </a:rPr>
              <a:t>. Department of Agriculture and U.S. Department of Health and Human Services. </a:t>
            </a:r>
            <a:r>
              <a:rPr lang="en-US" sz="2000" i="1" dirty="0">
                <a:solidFill>
                  <a:schemeClr val="tx2">
                    <a:lumMod val="50000"/>
                  </a:schemeClr>
                </a:solidFill>
              </a:rPr>
              <a:t>Dietary Guidelines for Americans, 2010. </a:t>
            </a:r>
            <a:r>
              <a:rPr lang="en-US" sz="2000" dirty="0">
                <a:solidFill>
                  <a:schemeClr val="tx2">
                    <a:lumMod val="50000"/>
                  </a:schemeClr>
                </a:solidFill>
              </a:rPr>
              <a:t>7</a:t>
            </a:r>
            <a:r>
              <a:rPr lang="en-US" sz="2000" baseline="30000" dirty="0">
                <a:solidFill>
                  <a:schemeClr val="tx2">
                    <a:lumMod val="50000"/>
                  </a:schemeClr>
                </a:solidFill>
              </a:rPr>
              <a:t>th </a:t>
            </a:r>
            <a:r>
              <a:rPr lang="en-US" sz="2000" dirty="0">
                <a:solidFill>
                  <a:schemeClr val="tx2">
                    <a:lumMod val="50000"/>
                  </a:schemeClr>
                </a:solidFill>
              </a:rPr>
              <a:t>Edition, Washington, DC: U.S. Government Printing Office, December 2010. </a:t>
            </a:r>
            <a:endParaRPr lang="en-US" sz="2000" dirty="0" smtClean="0">
              <a:solidFill>
                <a:schemeClr val="tx2">
                  <a:lumMod val="50000"/>
                </a:schemeClr>
              </a:solidFill>
            </a:endParaRPr>
          </a:p>
          <a:p>
            <a:r>
              <a:rPr lang="en-US" sz="2000" dirty="0">
                <a:solidFill>
                  <a:schemeClr val="tx2">
                    <a:lumMod val="50000"/>
                  </a:schemeClr>
                </a:solidFill>
              </a:rPr>
              <a:t>Position of the Academy of Nutrition and </a:t>
            </a:r>
            <a:r>
              <a:rPr lang="en-US" sz="2000" dirty="0" smtClean="0">
                <a:solidFill>
                  <a:schemeClr val="tx2">
                    <a:lumMod val="50000"/>
                  </a:schemeClr>
                </a:solidFill>
              </a:rPr>
              <a:t>Dietetics: Use </a:t>
            </a:r>
            <a:r>
              <a:rPr lang="en-US" sz="2000" dirty="0">
                <a:solidFill>
                  <a:schemeClr val="tx2">
                    <a:lumMod val="50000"/>
                  </a:schemeClr>
                </a:solidFill>
              </a:rPr>
              <a:t>of Nutritive and Nonnutritive Sweeteners</a:t>
            </a:r>
            <a:r>
              <a:rPr lang="nl-NL" sz="2000" dirty="0" smtClean="0">
                <a:solidFill>
                  <a:schemeClr val="tx2">
                    <a:lumMod val="50000"/>
                  </a:schemeClr>
                </a:solidFill>
              </a:rPr>
              <a:t>J </a:t>
            </a:r>
            <a:r>
              <a:rPr lang="nl-NL" sz="2000" dirty="0">
                <a:solidFill>
                  <a:schemeClr val="tx2">
                    <a:lumMod val="50000"/>
                  </a:schemeClr>
                </a:solidFill>
              </a:rPr>
              <a:t>Acad Nutr Diet. 2012;112:739-758.</a:t>
            </a:r>
            <a:endParaRPr lang="en-US" sz="2000" dirty="0" smtClean="0">
              <a:solidFill>
                <a:schemeClr val="tx2">
                  <a:lumMod val="50000"/>
                </a:schemeClr>
              </a:solidFill>
            </a:endParaRPr>
          </a:p>
          <a:p>
            <a:r>
              <a:rPr lang="en-US" sz="2000" dirty="0" err="1" smtClean="0">
                <a:solidFill>
                  <a:schemeClr val="tx2">
                    <a:lumMod val="50000"/>
                  </a:schemeClr>
                </a:solidFill>
              </a:rPr>
              <a:t>Rippe</a:t>
            </a:r>
            <a:r>
              <a:rPr lang="en-US" sz="2000" dirty="0" smtClean="0">
                <a:solidFill>
                  <a:schemeClr val="tx2">
                    <a:lumMod val="50000"/>
                  </a:schemeClr>
                </a:solidFill>
              </a:rPr>
              <a:t> </a:t>
            </a:r>
            <a:r>
              <a:rPr lang="en-US" sz="2000" dirty="0">
                <a:solidFill>
                  <a:schemeClr val="tx2">
                    <a:lumMod val="50000"/>
                  </a:schemeClr>
                </a:solidFill>
              </a:rPr>
              <a:t>&amp; Angelopoulos. 2013. Sucrose, High-Fructose Corn Syrup, and Fructose, Their Metabolism and Potential Health Effects: What Do We Really Know? </a:t>
            </a:r>
            <a:r>
              <a:rPr lang="en-US" sz="2000" i="1" dirty="0" err="1">
                <a:solidFill>
                  <a:schemeClr val="tx2">
                    <a:lumMod val="50000"/>
                  </a:schemeClr>
                </a:solidFill>
              </a:rPr>
              <a:t>Adv</a:t>
            </a:r>
            <a:r>
              <a:rPr lang="en-US" sz="2000" i="1" dirty="0">
                <a:solidFill>
                  <a:schemeClr val="tx2">
                    <a:lumMod val="50000"/>
                  </a:schemeClr>
                </a:solidFill>
              </a:rPr>
              <a:t> </a:t>
            </a:r>
            <a:r>
              <a:rPr lang="en-US" sz="2000" i="1" dirty="0" err="1">
                <a:solidFill>
                  <a:schemeClr val="tx2">
                    <a:lumMod val="50000"/>
                  </a:schemeClr>
                </a:solidFill>
              </a:rPr>
              <a:t>Nutr</a:t>
            </a:r>
            <a:r>
              <a:rPr lang="en-US" sz="2000" i="1" dirty="0">
                <a:solidFill>
                  <a:schemeClr val="tx2">
                    <a:lumMod val="50000"/>
                  </a:schemeClr>
                </a:solidFill>
              </a:rPr>
              <a:t>, 4, 236-245. </a:t>
            </a:r>
          </a:p>
          <a:p>
            <a:r>
              <a:rPr lang="en-US" sz="2000" b="1" dirty="0" smtClean="0">
                <a:solidFill>
                  <a:schemeClr val="tx2">
                    <a:lumMod val="50000"/>
                  </a:schemeClr>
                </a:solidFill>
                <a:hlinkClick r:id="rId2"/>
              </a:rPr>
              <a:t>Background </a:t>
            </a:r>
            <a:r>
              <a:rPr lang="en-US" sz="2000" b="1" dirty="0">
                <a:solidFill>
                  <a:schemeClr val="tx2">
                    <a:lumMod val="50000"/>
                  </a:schemeClr>
                </a:solidFill>
                <a:hlinkClick r:id="rId2"/>
              </a:rPr>
              <a:t>on Carbohydrates &amp; Sugars</a:t>
            </a:r>
            <a:r>
              <a:rPr lang="en-US" sz="2000" dirty="0">
                <a:solidFill>
                  <a:schemeClr val="tx2">
                    <a:lumMod val="50000"/>
                  </a:schemeClr>
                </a:solidFill>
              </a:rPr>
              <a:t> from the International </a:t>
            </a:r>
            <a:r>
              <a:rPr lang="en-US" sz="2000" dirty="0" smtClean="0">
                <a:solidFill>
                  <a:schemeClr val="tx2">
                    <a:lumMod val="50000"/>
                  </a:schemeClr>
                </a:solidFill>
              </a:rPr>
              <a:t>Food </a:t>
            </a:r>
            <a:r>
              <a:rPr lang="en-US" sz="2000" dirty="0">
                <a:solidFill>
                  <a:schemeClr val="tx2">
                    <a:lumMod val="50000"/>
                  </a:schemeClr>
                </a:solidFill>
              </a:rPr>
              <a:t>Information Council (IFIC</a:t>
            </a:r>
            <a:r>
              <a:rPr lang="en-US" sz="2000" dirty="0" smtClean="0">
                <a:solidFill>
                  <a:schemeClr val="tx2">
                    <a:lumMod val="50000"/>
                  </a:schemeClr>
                </a:solidFill>
              </a:rPr>
              <a:t>)</a:t>
            </a:r>
          </a:p>
          <a:p>
            <a:endParaRPr lang="en-US" sz="2400" dirty="0"/>
          </a:p>
          <a:p>
            <a:endParaRPr lang="en-US" dirty="0">
              <a:solidFill>
                <a:schemeClr val="accent1">
                  <a:lumMod val="50000"/>
                </a:schemeClr>
              </a:solidFill>
            </a:endParaRPr>
          </a:p>
          <a:p>
            <a:endParaRPr lang="en-US" dirty="0"/>
          </a:p>
        </p:txBody>
      </p:sp>
    </p:spTree>
    <p:extLst>
      <p:ext uri="{BB962C8B-B14F-4D97-AF65-F5344CB8AC3E}">
        <p14:creationId xmlns:p14="http://schemas.microsoft.com/office/powerpoint/2010/main" val="32148917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50000"/>
                  </a:schemeClr>
                </a:solidFill>
              </a:rPr>
              <a:t>Credits</a:t>
            </a:r>
            <a:endParaRPr lang="en-US" b="1" dirty="0">
              <a:solidFill>
                <a:schemeClr val="tx2">
                  <a:lumMod val="50000"/>
                </a:schemeClr>
              </a:solidFill>
            </a:endParaRPr>
          </a:p>
        </p:txBody>
      </p:sp>
      <p:sp>
        <p:nvSpPr>
          <p:cNvPr id="3" name="Content Placeholder 2"/>
          <p:cNvSpPr>
            <a:spLocks noGrp="1"/>
          </p:cNvSpPr>
          <p:nvPr>
            <p:ph idx="1"/>
          </p:nvPr>
        </p:nvSpPr>
        <p:spPr/>
        <p:txBody>
          <a:bodyPr/>
          <a:lstStyle/>
          <a:p>
            <a:pPr>
              <a:lnSpc>
                <a:spcPct val="80000"/>
              </a:lnSpc>
              <a:buFont typeface="Wingdings" pitchFamily="2" charset="2"/>
              <a:buNone/>
            </a:pPr>
            <a:r>
              <a:rPr lang="en-US" altLang="en-US" sz="2000" b="1" dirty="0">
                <a:solidFill>
                  <a:schemeClr val="tx2">
                    <a:lumMod val="50000"/>
                  </a:schemeClr>
                </a:solidFill>
              </a:rPr>
              <a:t>This presentation adapted for XXXXX county and presented by:</a:t>
            </a:r>
          </a:p>
          <a:p>
            <a:pPr>
              <a:lnSpc>
                <a:spcPct val="80000"/>
              </a:lnSpc>
              <a:buFont typeface="Wingdings" pitchFamily="2" charset="2"/>
              <a:buNone/>
            </a:pPr>
            <a:r>
              <a:rPr lang="en-US" altLang="en-US" sz="2000" b="1" dirty="0" err="1">
                <a:solidFill>
                  <a:schemeClr val="tx2">
                    <a:lumMod val="50000"/>
                  </a:schemeClr>
                </a:solidFill>
              </a:rPr>
              <a:t>Xxxxxxxx</a:t>
            </a:r>
            <a:endParaRPr lang="en-US" altLang="en-US" sz="2000" b="1" dirty="0">
              <a:solidFill>
                <a:schemeClr val="tx2">
                  <a:lumMod val="50000"/>
                </a:schemeClr>
              </a:solidFill>
            </a:endParaRPr>
          </a:p>
          <a:p>
            <a:pPr>
              <a:lnSpc>
                <a:spcPct val="80000"/>
              </a:lnSpc>
              <a:buFont typeface="Wingdings" pitchFamily="2" charset="2"/>
              <a:buNone/>
            </a:pPr>
            <a:r>
              <a:rPr lang="en-US" altLang="en-US" sz="2000" b="1" dirty="0" err="1">
                <a:solidFill>
                  <a:schemeClr val="tx2">
                    <a:lumMod val="50000"/>
                  </a:schemeClr>
                </a:solidFill>
              </a:rPr>
              <a:t>Xxxxxxxx</a:t>
            </a:r>
            <a:r>
              <a:rPr lang="en-US" altLang="en-US" sz="2000" b="1" dirty="0">
                <a:solidFill>
                  <a:schemeClr val="tx2">
                    <a:lumMod val="50000"/>
                  </a:schemeClr>
                </a:solidFill>
              </a:rPr>
              <a:t> County Cooperative Extension Office</a:t>
            </a:r>
          </a:p>
          <a:p>
            <a:pPr>
              <a:lnSpc>
                <a:spcPct val="80000"/>
              </a:lnSpc>
              <a:buFont typeface="Wingdings" pitchFamily="2" charset="2"/>
              <a:buNone/>
            </a:pPr>
            <a:r>
              <a:rPr lang="en-US" altLang="en-US" sz="2000" b="1" dirty="0" err="1">
                <a:solidFill>
                  <a:schemeClr val="tx2">
                    <a:lumMod val="50000"/>
                  </a:schemeClr>
                </a:solidFill>
              </a:rPr>
              <a:t>Xxxxxxxx</a:t>
            </a:r>
            <a:r>
              <a:rPr lang="en-US" altLang="en-US" sz="2000" b="1" dirty="0">
                <a:solidFill>
                  <a:schemeClr val="tx2">
                    <a:lumMod val="50000"/>
                  </a:schemeClr>
                </a:solidFill>
              </a:rPr>
              <a:t> phone number/address/email</a:t>
            </a:r>
          </a:p>
          <a:p>
            <a:pPr>
              <a:lnSpc>
                <a:spcPct val="80000"/>
              </a:lnSpc>
              <a:buFont typeface="Wingdings" pitchFamily="2" charset="2"/>
              <a:buNone/>
            </a:pPr>
            <a:endParaRPr lang="en-US" altLang="en-US" sz="2000" b="1" dirty="0">
              <a:solidFill>
                <a:schemeClr val="tx2">
                  <a:lumMod val="50000"/>
                </a:schemeClr>
              </a:solidFill>
            </a:endParaRPr>
          </a:p>
          <a:p>
            <a:pPr>
              <a:lnSpc>
                <a:spcPct val="80000"/>
              </a:lnSpc>
              <a:buFont typeface="Wingdings" pitchFamily="2" charset="2"/>
              <a:buNone/>
            </a:pPr>
            <a:endParaRPr lang="en-US" altLang="en-US" sz="2000" b="1" dirty="0">
              <a:solidFill>
                <a:schemeClr val="tx2">
                  <a:lumMod val="50000"/>
                </a:schemeClr>
              </a:solidFill>
            </a:endParaRPr>
          </a:p>
          <a:p>
            <a:pPr>
              <a:lnSpc>
                <a:spcPct val="80000"/>
              </a:lnSpc>
              <a:buFont typeface="Wingdings" pitchFamily="2" charset="2"/>
              <a:buNone/>
            </a:pPr>
            <a:r>
              <a:rPr lang="en-US" altLang="en-US" sz="2000" b="1" dirty="0">
                <a:solidFill>
                  <a:schemeClr val="tx2">
                    <a:lumMod val="50000"/>
                  </a:schemeClr>
                </a:solidFill>
              </a:rPr>
              <a:t>This presentation prepared by: </a:t>
            </a:r>
          </a:p>
          <a:p>
            <a:pPr>
              <a:lnSpc>
                <a:spcPct val="80000"/>
              </a:lnSpc>
              <a:buFont typeface="Wingdings" pitchFamily="2" charset="2"/>
              <a:buNone/>
            </a:pPr>
            <a:r>
              <a:rPr lang="en-US" altLang="en-US" sz="2000" b="1" dirty="0" smtClean="0">
                <a:solidFill>
                  <a:schemeClr val="tx2">
                    <a:lumMod val="50000"/>
                  </a:schemeClr>
                </a:solidFill>
              </a:rPr>
              <a:t>Wendy J. Dahl PhD RD</a:t>
            </a:r>
            <a:endParaRPr lang="en-US" altLang="en-US" sz="2000" b="1" dirty="0">
              <a:solidFill>
                <a:schemeClr val="tx2">
                  <a:lumMod val="50000"/>
                </a:schemeClr>
              </a:solidFill>
            </a:endParaRPr>
          </a:p>
          <a:p>
            <a:pPr>
              <a:lnSpc>
                <a:spcPct val="80000"/>
              </a:lnSpc>
              <a:buFont typeface="Wingdings" pitchFamily="2" charset="2"/>
              <a:buNone/>
            </a:pPr>
            <a:r>
              <a:rPr lang="en-US" altLang="en-US" sz="2000" b="1" dirty="0" smtClean="0">
                <a:solidFill>
                  <a:schemeClr val="tx2">
                    <a:lumMod val="50000"/>
                  </a:schemeClr>
                </a:solidFill>
              </a:rPr>
              <a:t>Assistant </a:t>
            </a:r>
            <a:r>
              <a:rPr lang="en-US" altLang="en-US" sz="2000" b="1" dirty="0">
                <a:solidFill>
                  <a:schemeClr val="tx2">
                    <a:lumMod val="50000"/>
                  </a:schemeClr>
                </a:solidFill>
              </a:rPr>
              <a:t>Professor, </a:t>
            </a:r>
            <a:r>
              <a:rPr lang="en-US" altLang="en-US" sz="2000" b="1" dirty="0" smtClean="0">
                <a:solidFill>
                  <a:schemeClr val="tx2">
                    <a:lumMod val="50000"/>
                  </a:schemeClr>
                </a:solidFill>
              </a:rPr>
              <a:t>FSHN</a:t>
            </a:r>
            <a:endParaRPr lang="en-US" altLang="en-US" sz="2000" b="1" dirty="0">
              <a:solidFill>
                <a:schemeClr val="tx2">
                  <a:lumMod val="50000"/>
                </a:schemeClr>
              </a:solidFill>
            </a:endParaRPr>
          </a:p>
          <a:p>
            <a:pPr>
              <a:lnSpc>
                <a:spcPct val="80000"/>
              </a:lnSpc>
              <a:buFont typeface="Wingdings" pitchFamily="2" charset="2"/>
              <a:buNone/>
            </a:pPr>
            <a:r>
              <a:rPr lang="en-US" altLang="en-US" sz="2000" b="1" dirty="0">
                <a:solidFill>
                  <a:schemeClr val="tx2">
                    <a:lumMod val="50000"/>
                  </a:schemeClr>
                </a:solidFill>
              </a:rPr>
              <a:t>Extension </a:t>
            </a:r>
            <a:r>
              <a:rPr lang="en-US" altLang="en-US" sz="2000" b="1" dirty="0" smtClean="0">
                <a:solidFill>
                  <a:schemeClr val="tx2">
                    <a:lumMod val="50000"/>
                  </a:schemeClr>
                </a:solidFill>
              </a:rPr>
              <a:t>Specialist</a:t>
            </a:r>
            <a:endParaRPr lang="en-US" altLang="en-US" sz="2000" b="1" dirty="0">
              <a:solidFill>
                <a:schemeClr val="tx2">
                  <a:lumMod val="50000"/>
                </a:schemeClr>
              </a:solidFill>
            </a:endParaRPr>
          </a:p>
          <a:p>
            <a:pPr>
              <a:lnSpc>
                <a:spcPct val="80000"/>
              </a:lnSpc>
              <a:buFont typeface="Wingdings" pitchFamily="2" charset="2"/>
              <a:buNone/>
            </a:pPr>
            <a:r>
              <a:rPr lang="en-US" altLang="en-US" sz="2000" b="1" dirty="0">
                <a:solidFill>
                  <a:schemeClr val="tx2">
                    <a:lumMod val="50000"/>
                  </a:schemeClr>
                </a:solidFill>
              </a:rPr>
              <a:t>University of Florida</a:t>
            </a:r>
          </a:p>
          <a:p>
            <a:pPr>
              <a:lnSpc>
                <a:spcPct val="80000"/>
              </a:lnSpc>
              <a:buFont typeface="Wingdings" pitchFamily="2" charset="2"/>
              <a:buNone/>
            </a:pPr>
            <a:r>
              <a:rPr lang="en-US" altLang="en-US" sz="2000" b="1" dirty="0" smtClean="0">
                <a:solidFill>
                  <a:schemeClr val="tx2">
                    <a:lumMod val="50000"/>
                  </a:schemeClr>
                </a:solidFill>
              </a:rPr>
              <a:t>wdahl@ufl.edu</a:t>
            </a:r>
            <a:endParaRPr lang="en-US" altLang="en-US" sz="2000" b="1" dirty="0">
              <a:solidFill>
                <a:schemeClr val="tx2">
                  <a:lumMod val="50000"/>
                </a:schemeClr>
              </a:solidFill>
            </a:endParaRP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4488" y="6203950"/>
            <a:ext cx="2182812" cy="33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4E7ED"/>
                  </a:outerShdw>
                </a:effectLst>
              </a14:hiddenEffects>
            </a:ext>
          </a:extLst>
        </p:spPr>
      </p:pic>
    </p:spTree>
    <p:extLst>
      <p:ext uri="{BB962C8B-B14F-4D97-AF65-F5344CB8AC3E}">
        <p14:creationId xmlns:p14="http://schemas.microsoft.com/office/powerpoint/2010/main" val="3474633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Trends in Intake</a:t>
            </a:r>
            <a:endParaRPr lang="en-US" b="1" dirty="0">
              <a:solidFill>
                <a:schemeClr val="accent1">
                  <a:lumMod val="50000"/>
                </a:schemeClr>
              </a:solidFill>
            </a:endParaRPr>
          </a:p>
        </p:txBody>
      </p:sp>
      <p:sp>
        <p:nvSpPr>
          <p:cNvPr id="3" name="Content Placeholder 2"/>
          <p:cNvSpPr>
            <a:spLocks noGrp="1"/>
          </p:cNvSpPr>
          <p:nvPr>
            <p:ph idx="1"/>
          </p:nvPr>
        </p:nvSpPr>
        <p:spPr>
          <a:xfrm>
            <a:off x="133350" y="2438400"/>
            <a:ext cx="9010650" cy="4095750"/>
          </a:xfrm>
        </p:spPr>
        <p:txBody>
          <a:bodyPr>
            <a:normAutofit lnSpcReduction="10000"/>
          </a:bodyPr>
          <a:lstStyle/>
          <a:p>
            <a:r>
              <a:rPr lang="en-US" dirty="0" smtClean="0">
                <a:solidFill>
                  <a:schemeClr val="accent1">
                    <a:lumMod val="50000"/>
                  </a:schemeClr>
                </a:solidFill>
              </a:rPr>
              <a:t>Sugar intake in the United States has increased by &gt;40 fold since the American Revolution</a:t>
            </a:r>
          </a:p>
          <a:p>
            <a:r>
              <a:rPr lang="en-US" dirty="0" smtClean="0">
                <a:solidFill>
                  <a:schemeClr val="accent1">
                    <a:lumMod val="50000"/>
                  </a:schemeClr>
                </a:solidFill>
              </a:rPr>
              <a:t>Consumption of added sugars decreased from 1999-2000 to 2007-2008 (NHANES data)</a:t>
            </a:r>
          </a:p>
          <a:p>
            <a:pPr lvl="1"/>
            <a:r>
              <a:rPr lang="en-US" dirty="0" smtClean="0">
                <a:solidFill>
                  <a:schemeClr val="accent1">
                    <a:lumMod val="50000"/>
                  </a:schemeClr>
                </a:solidFill>
              </a:rPr>
              <a:t>100 g/day added sugar intake in 1999-2000</a:t>
            </a:r>
          </a:p>
          <a:p>
            <a:pPr lvl="1"/>
            <a:r>
              <a:rPr lang="en-US" dirty="0" smtClean="0">
                <a:solidFill>
                  <a:schemeClr val="accent1">
                    <a:lumMod val="50000"/>
                  </a:schemeClr>
                </a:solidFill>
              </a:rPr>
              <a:t>77 g/day added sugar intake in 2007-2008</a:t>
            </a:r>
          </a:p>
          <a:p>
            <a:r>
              <a:rPr lang="en-US" dirty="0" smtClean="0">
                <a:solidFill>
                  <a:schemeClr val="accent1">
                    <a:lumMod val="50000"/>
                  </a:schemeClr>
                </a:solidFill>
              </a:rPr>
              <a:t>On average, adults in the US consume 14.6% of energy (calories) from added sugars</a:t>
            </a:r>
            <a:endParaRPr lang="en-US" dirty="0">
              <a:solidFill>
                <a:schemeClr val="accent1">
                  <a:lumMod val="50000"/>
                </a:schemeClr>
              </a:solidFill>
            </a:endParaRPr>
          </a:p>
        </p:txBody>
      </p:sp>
    </p:spTree>
    <p:extLst>
      <p:ext uri="{BB962C8B-B14F-4D97-AF65-F5344CB8AC3E}">
        <p14:creationId xmlns:p14="http://schemas.microsoft.com/office/powerpoint/2010/main" val="3066506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Recommended Daily Allowance </a:t>
            </a:r>
            <a:endParaRPr lang="en-US" b="1" dirty="0">
              <a:solidFill>
                <a:schemeClr val="accent1">
                  <a:lumMod val="50000"/>
                </a:schemeClr>
              </a:solidFill>
            </a:endParaRPr>
          </a:p>
        </p:txBody>
      </p:sp>
      <p:sp>
        <p:nvSpPr>
          <p:cNvPr id="3" name="Content Placeholder 2"/>
          <p:cNvSpPr>
            <a:spLocks noGrp="1"/>
          </p:cNvSpPr>
          <p:nvPr>
            <p:ph idx="1"/>
          </p:nvPr>
        </p:nvSpPr>
        <p:spPr>
          <a:xfrm>
            <a:off x="457200" y="2533650"/>
            <a:ext cx="8229600" cy="3382963"/>
          </a:xfrm>
        </p:spPr>
        <p:txBody>
          <a:bodyPr/>
          <a:lstStyle/>
          <a:p>
            <a:pPr marL="0" indent="0" algn="ctr">
              <a:buNone/>
            </a:pPr>
            <a:r>
              <a:rPr lang="en-US" dirty="0"/>
              <a:t> </a:t>
            </a:r>
            <a:r>
              <a:rPr lang="en-US" dirty="0" smtClean="0">
                <a:solidFill>
                  <a:schemeClr val="accent1">
                    <a:lumMod val="50000"/>
                  </a:schemeClr>
                </a:solidFill>
              </a:rPr>
              <a:t>130 g/day of carbohydrate is needed = glucose requirement</a:t>
            </a:r>
          </a:p>
          <a:p>
            <a:pPr marL="0" indent="0" algn="ctr">
              <a:buNone/>
            </a:pPr>
            <a:endParaRPr lang="en-US" dirty="0">
              <a:solidFill>
                <a:schemeClr val="accent1">
                  <a:lumMod val="50000"/>
                </a:schemeClr>
              </a:solidFill>
            </a:endParaRPr>
          </a:p>
          <a:p>
            <a:pPr marL="0" indent="0" algn="ctr">
              <a:buNone/>
            </a:pPr>
            <a:r>
              <a:rPr lang="en-US" dirty="0" smtClean="0">
                <a:solidFill>
                  <a:schemeClr val="accent1">
                    <a:lumMod val="50000"/>
                  </a:schemeClr>
                </a:solidFill>
              </a:rPr>
              <a:t>That’s 520 kcals.... </a:t>
            </a:r>
          </a:p>
          <a:p>
            <a:pPr marL="0" indent="0" algn="ctr">
              <a:buNone/>
            </a:pPr>
            <a:r>
              <a:rPr lang="en-US" dirty="0">
                <a:solidFill>
                  <a:schemeClr val="accent1">
                    <a:lumMod val="50000"/>
                  </a:schemeClr>
                </a:solidFill>
              </a:rPr>
              <a:t> </a:t>
            </a:r>
            <a:r>
              <a:rPr lang="en-US" dirty="0" smtClean="0">
                <a:solidFill>
                  <a:schemeClr val="accent1">
                    <a:lumMod val="50000"/>
                  </a:schemeClr>
                </a:solidFill>
              </a:rPr>
              <a:t>43% of a 1200 kcal diet</a:t>
            </a:r>
          </a:p>
          <a:p>
            <a:pPr marL="0" indent="0" algn="ctr">
              <a:buNone/>
            </a:pPr>
            <a:r>
              <a:rPr lang="en-US" dirty="0" smtClean="0">
                <a:solidFill>
                  <a:schemeClr val="accent1">
                    <a:lumMod val="50000"/>
                  </a:schemeClr>
                </a:solidFill>
              </a:rPr>
              <a:t> 35% of a 1500 kcal diet</a:t>
            </a:r>
          </a:p>
          <a:p>
            <a:pPr marL="0" indent="0" algn="ctr">
              <a:buNone/>
            </a:pPr>
            <a:r>
              <a:rPr lang="en-US" dirty="0">
                <a:solidFill>
                  <a:schemeClr val="accent1">
                    <a:lumMod val="50000"/>
                  </a:schemeClr>
                </a:solidFill>
              </a:rPr>
              <a:t> </a:t>
            </a:r>
            <a:r>
              <a:rPr lang="en-US" dirty="0" smtClean="0">
                <a:solidFill>
                  <a:schemeClr val="accent1">
                    <a:lumMod val="50000"/>
                  </a:schemeClr>
                </a:solidFill>
              </a:rPr>
              <a:t>26% of a 2000 kcal diet</a:t>
            </a:r>
          </a:p>
          <a:p>
            <a:pPr marL="0" indent="0">
              <a:buNone/>
            </a:pPr>
            <a:endParaRPr lang="en-US" dirty="0"/>
          </a:p>
        </p:txBody>
      </p:sp>
    </p:spTree>
    <p:extLst>
      <p:ext uri="{BB962C8B-B14F-4D97-AF65-F5344CB8AC3E}">
        <p14:creationId xmlns:p14="http://schemas.microsoft.com/office/powerpoint/2010/main" val="4015850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Dietary Guidelines for Americans</a:t>
            </a:r>
            <a:endParaRPr lang="en-US" b="1" dirty="0">
              <a:solidFill>
                <a:schemeClr val="accent1">
                  <a:lumMod val="50000"/>
                </a:schemeClr>
              </a:solidFill>
            </a:endParaRPr>
          </a:p>
        </p:txBody>
      </p:sp>
      <p:sp>
        <p:nvSpPr>
          <p:cNvPr id="3" name="Content Placeholder 2"/>
          <p:cNvSpPr>
            <a:spLocks noGrp="1"/>
          </p:cNvSpPr>
          <p:nvPr>
            <p:ph idx="1"/>
          </p:nvPr>
        </p:nvSpPr>
        <p:spPr>
          <a:xfrm>
            <a:off x="457200" y="2457450"/>
            <a:ext cx="8229600" cy="3382963"/>
          </a:xfrm>
        </p:spPr>
        <p:txBody>
          <a:bodyPr/>
          <a:lstStyle/>
          <a:p>
            <a:r>
              <a:rPr lang="en-US" sz="2800" dirty="0" smtClean="0">
                <a:solidFill>
                  <a:schemeClr val="accent1">
                    <a:lumMod val="50000"/>
                  </a:schemeClr>
                </a:solidFill>
              </a:rPr>
              <a:t>Recommendation to limit </a:t>
            </a:r>
            <a:r>
              <a:rPr lang="en-US" sz="2800" dirty="0">
                <a:solidFill>
                  <a:schemeClr val="accent1">
                    <a:lumMod val="50000"/>
                  </a:schemeClr>
                </a:solidFill>
              </a:rPr>
              <a:t>the intake of foods that contain added </a:t>
            </a:r>
            <a:r>
              <a:rPr lang="en-US" sz="2800" dirty="0" smtClean="0">
                <a:solidFill>
                  <a:schemeClr val="accent1">
                    <a:lumMod val="50000"/>
                  </a:schemeClr>
                </a:solidFill>
              </a:rPr>
              <a:t>sugar. </a:t>
            </a:r>
            <a:endParaRPr lang="en-US" sz="2800" dirty="0">
              <a:solidFill>
                <a:schemeClr val="accent1">
                  <a:lumMod val="50000"/>
                </a:schemeClr>
              </a:solidFill>
            </a:endParaRPr>
          </a:p>
          <a:p>
            <a:r>
              <a:rPr lang="en-US" sz="2800" dirty="0" smtClean="0">
                <a:solidFill>
                  <a:schemeClr val="accent1">
                    <a:lumMod val="50000"/>
                  </a:schemeClr>
                </a:solidFill>
              </a:rPr>
              <a:t>Guidelines </a:t>
            </a:r>
            <a:r>
              <a:rPr lang="en-US" sz="2800" dirty="0">
                <a:solidFill>
                  <a:schemeClr val="accent1">
                    <a:lumMod val="50000"/>
                  </a:schemeClr>
                </a:solidFill>
              </a:rPr>
              <a:t>do not distinguish between sucrose (table </a:t>
            </a:r>
            <a:r>
              <a:rPr lang="en-US" sz="2800" dirty="0" smtClean="0">
                <a:solidFill>
                  <a:schemeClr val="accent1">
                    <a:lumMod val="50000"/>
                  </a:schemeClr>
                </a:solidFill>
              </a:rPr>
              <a:t>sugar) or other added </a:t>
            </a:r>
            <a:r>
              <a:rPr lang="en-US" sz="2800" dirty="0">
                <a:solidFill>
                  <a:schemeClr val="accent1">
                    <a:lumMod val="50000"/>
                  </a:schemeClr>
                </a:solidFill>
              </a:rPr>
              <a:t>sugar </a:t>
            </a:r>
            <a:r>
              <a:rPr lang="en-US" sz="2800" dirty="0" smtClean="0">
                <a:solidFill>
                  <a:schemeClr val="accent1">
                    <a:lumMod val="50000"/>
                  </a:schemeClr>
                </a:solidFill>
              </a:rPr>
              <a:t>sources. </a:t>
            </a:r>
          </a:p>
          <a:p>
            <a:r>
              <a:rPr lang="en-US" sz="2800" dirty="0" smtClean="0">
                <a:solidFill>
                  <a:schemeClr val="accent1">
                    <a:lumMod val="50000"/>
                  </a:schemeClr>
                </a:solidFill>
              </a:rPr>
              <a:t>Added </a:t>
            </a:r>
            <a:r>
              <a:rPr lang="en-US" sz="2800" dirty="0">
                <a:solidFill>
                  <a:schemeClr val="accent1">
                    <a:lumMod val="50000"/>
                  </a:schemeClr>
                </a:solidFill>
              </a:rPr>
              <a:t>sugars contribute about </a:t>
            </a:r>
            <a:r>
              <a:rPr lang="en-US" sz="2800" dirty="0" smtClean="0">
                <a:solidFill>
                  <a:schemeClr val="accent1">
                    <a:lumMod val="50000"/>
                  </a:schemeClr>
                </a:solidFill>
              </a:rPr>
              <a:t>15 % </a:t>
            </a:r>
            <a:r>
              <a:rPr lang="en-US" sz="2800" dirty="0">
                <a:solidFill>
                  <a:schemeClr val="accent1">
                    <a:lumMod val="50000"/>
                  </a:schemeClr>
                </a:solidFill>
              </a:rPr>
              <a:t>of the total energy (calories) in American </a:t>
            </a:r>
            <a:r>
              <a:rPr lang="en-US" sz="2800" dirty="0" smtClean="0">
                <a:solidFill>
                  <a:schemeClr val="accent1">
                    <a:lumMod val="50000"/>
                  </a:schemeClr>
                </a:solidFill>
              </a:rPr>
              <a:t>diets - the </a:t>
            </a:r>
            <a:r>
              <a:rPr lang="en-US" sz="2800" dirty="0">
                <a:solidFill>
                  <a:schemeClr val="accent1">
                    <a:lumMod val="50000"/>
                  </a:schemeClr>
                </a:solidFill>
              </a:rPr>
              <a:t>major food sources of added sugars are soda, energy drinks, sports </a:t>
            </a:r>
            <a:r>
              <a:rPr lang="en-US" sz="2800" dirty="0" smtClean="0">
                <a:solidFill>
                  <a:schemeClr val="accent1">
                    <a:lumMod val="50000"/>
                  </a:schemeClr>
                </a:solidFill>
              </a:rPr>
              <a:t>drinks.</a:t>
            </a:r>
            <a:endParaRPr lang="en-US" sz="2800" dirty="0">
              <a:solidFill>
                <a:schemeClr val="accent1">
                  <a:lumMod val="50000"/>
                </a:schemeClr>
              </a:solidFill>
            </a:endParaRPr>
          </a:p>
        </p:txBody>
      </p:sp>
    </p:spTree>
    <p:extLst>
      <p:ext uri="{BB962C8B-B14F-4D97-AF65-F5344CB8AC3E}">
        <p14:creationId xmlns:p14="http://schemas.microsoft.com/office/powerpoint/2010/main" val="3013051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American Heart Association (AHA)</a:t>
            </a:r>
          </a:p>
        </p:txBody>
      </p:sp>
      <p:sp>
        <p:nvSpPr>
          <p:cNvPr id="3" name="Content Placeholder 2"/>
          <p:cNvSpPr>
            <a:spLocks noGrp="1"/>
          </p:cNvSpPr>
          <p:nvPr>
            <p:ph idx="1"/>
          </p:nvPr>
        </p:nvSpPr>
        <p:spPr/>
        <p:txBody>
          <a:bodyPr>
            <a:normAutofit fontScale="92500" lnSpcReduction="10000"/>
          </a:bodyPr>
          <a:lstStyle/>
          <a:p>
            <a:r>
              <a:rPr lang="en-US" dirty="0">
                <a:solidFill>
                  <a:schemeClr val="accent1">
                    <a:lumMod val="50000"/>
                  </a:schemeClr>
                </a:solidFill>
              </a:rPr>
              <a:t>L</a:t>
            </a:r>
            <a:r>
              <a:rPr lang="en-US" dirty="0" smtClean="0">
                <a:solidFill>
                  <a:schemeClr val="accent1">
                    <a:lumMod val="50000"/>
                  </a:schemeClr>
                </a:solidFill>
              </a:rPr>
              <a:t>imit the amount of added sugars in your diet</a:t>
            </a:r>
          </a:p>
          <a:p>
            <a:r>
              <a:rPr lang="en-US" dirty="0" smtClean="0">
                <a:solidFill>
                  <a:schemeClr val="accent1">
                    <a:lumMod val="50000"/>
                  </a:schemeClr>
                </a:solidFill>
              </a:rPr>
              <a:t>Focus on all added sugars, not just one type, such as high fructose corn syrup</a:t>
            </a:r>
          </a:p>
          <a:p>
            <a:r>
              <a:rPr lang="en-US" dirty="0" smtClean="0">
                <a:solidFill>
                  <a:schemeClr val="accent1">
                    <a:lumMod val="50000"/>
                  </a:schemeClr>
                </a:solidFill>
              </a:rPr>
              <a:t>Women: limit to no more than 100 calories per day from added sugar (~6 teaspoons of sugar)</a:t>
            </a:r>
          </a:p>
          <a:p>
            <a:r>
              <a:rPr lang="en-US" dirty="0" smtClean="0">
                <a:solidFill>
                  <a:schemeClr val="accent1">
                    <a:lumMod val="50000"/>
                  </a:schemeClr>
                </a:solidFill>
              </a:rPr>
              <a:t>Men: limit to no more than 150 calories per day from added sugar (~9 teaspoons of sugar)</a:t>
            </a:r>
          </a:p>
          <a:p>
            <a:endParaRPr lang="en-US" dirty="0"/>
          </a:p>
        </p:txBody>
      </p:sp>
    </p:spTree>
    <p:extLst>
      <p:ext uri="{BB962C8B-B14F-4D97-AF65-F5344CB8AC3E}">
        <p14:creationId xmlns:p14="http://schemas.microsoft.com/office/powerpoint/2010/main" val="1830432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lumMod val="50000"/>
                  </a:schemeClr>
                </a:solidFill>
              </a:rPr>
              <a:t>Sugars added to food and beverages</a:t>
            </a:r>
            <a:endParaRPr lang="en-US" b="1" dirty="0">
              <a:solidFill>
                <a:schemeClr val="accent1">
                  <a:lumMod val="50000"/>
                </a:schemeClr>
              </a:solidFill>
            </a:endParaRPr>
          </a:p>
        </p:txBody>
      </p:sp>
      <p:sp>
        <p:nvSpPr>
          <p:cNvPr id="3" name="Content Placeholder 2"/>
          <p:cNvSpPr>
            <a:spLocks noGrp="1"/>
          </p:cNvSpPr>
          <p:nvPr>
            <p:ph idx="1"/>
          </p:nvPr>
        </p:nvSpPr>
        <p:spPr>
          <a:xfrm>
            <a:off x="457200" y="2533650"/>
            <a:ext cx="8229600" cy="3382963"/>
          </a:xfrm>
        </p:spPr>
        <p:txBody>
          <a:bodyPr/>
          <a:lstStyle/>
          <a:p>
            <a:r>
              <a:rPr lang="en-US" dirty="0" smtClean="0">
                <a:solidFill>
                  <a:schemeClr val="accent1">
                    <a:lumMod val="50000"/>
                  </a:schemeClr>
                </a:solidFill>
              </a:rPr>
              <a:t>Added sugar is defined as not naturally occurring, but is not distinguished on </a:t>
            </a:r>
            <a:r>
              <a:rPr lang="en-US" b="1" dirty="0" smtClean="0">
                <a:solidFill>
                  <a:schemeClr val="accent1">
                    <a:lumMod val="50000"/>
                  </a:schemeClr>
                </a:solidFill>
              </a:rPr>
              <a:t>Nutrition Facts Label</a:t>
            </a:r>
            <a:endParaRPr lang="en-US" b="1" dirty="0" smtClean="0"/>
          </a:p>
          <a:p>
            <a:r>
              <a:rPr lang="en-US" dirty="0" smtClean="0">
                <a:solidFill>
                  <a:schemeClr val="accent1">
                    <a:lumMod val="50000"/>
                  </a:schemeClr>
                </a:solidFill>
              </a:rPr>
              <a:t>Can be identified by reading ingredient list on food label</a:t>
            </a:r>
          </a:p>
          <a:p>
            <a:pPr marL="457200" lvl="1" indent="0">
              <a:buNone/>
            </a:pPr>
            <a:r>
              <a:rPr lang="en-US" sz="2400" dirty="0" smtClean="0">
                <a:solidFill>
                  <a:schemeClr val="accent1">
                    <a:lumMod val="50000"/>
                  </a:schemeClr>
                </a:solidFill>
              </a:rPr>
              <a:t>Examples include: anhydrous dextrose, lactose, 	brown sugar, malt syrup, maltose, corn syrup, 	molasses, nectars, fructose, honey, raw sugar, 	sucrose, invert sugar, etc.</a:t>
            </a:r>
          </a:p>
          <a:p>
            <a:endParaRPr lang="en-US" dirty="0">
              <a:solidFill>
                <a:schemeClr val="accent1">
                  <a:lumMod val="50000"/>
                </a:schemeClr>
              </a:solidFill>
            </a:endParaRPr>
          </a:p>
        </p:txBody>
      </p:sp>
    </p:spTree>
    <p:extLst>
      <p:ext uri="{BB962C8B-B14F-4D97-AF65-F5344CB8AC3E}">
        <p14:creationId xmlns:p14="http://schemas.microsoft.com/office/powerpoint/2010/main" val="2628562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143000"/>
          </a:xfrm>
        </p:spPr>
        <p:txBody>
          <a:bodyPr/>
          <a:lstStyle/>
          <a:p>
            <a:r>
              <a:rPr lang="en-US" b="1" dirty="0" smtClean="0">
                <a:solidFill>
                  <a:schemeClr val="accent1">
                    <a:lumMod val="50000"/>
                  </a:schemeClr>
                </a:solidFill>
              </a:rPr>
              <a:t>Safety and Quality in Foods</a:t>
            </a:r>
            <a:endParaRPr lang="en-US" b="1" dirty="0">
              <a:solidFill>
                <a:schemeClr val="accent1">
                  <a:lumMod val="50000"/>
                </a:schemeClr>
              </a:solidFill>
            </a:endParaRPr>
          </a:p>
        </p:txBody>
      </p:sp>
      <p:sp>
        <p:nvSpPr>
          <p:cNvPr id="3" name="Content Placeholder 2"/>
          <p:cNvSpPr>
            <a:spLocks noGrp="1"/>
          </p:cNvSpPr>
          <p:nvPr>
            <p:ph idx="1"/>
          </p:nvPr>
        </p:nvSpPr>
        <p:spPr>
          <a:xfrm>
            <a:off x="457200" y="2419350"/>
            <a:ext cx="8477250" cy="4019550"/>
          </a:xfrm>
        </p:spPr>
        <p:txBody>
          <a:bodyPr>
            <a:noAutofit/>
          </a:bodyPr>
          <a:lstStyle/>
          <a:p>
            <a:pPr marL="0" indent="0">
              <a:buNone/>
            </a:pPr>
            <a:r>
              <a:rPr lang="en-US" sz="2600" dirty="0" smtClean="0">
                <a:solidFill>
                  <a:schemeClr val="accent1">
                    <a:lumMod val="50000"/>
                  </a:schemeClr>
                </a:solidFill>
              </a:rPr>
              <a:t>Sugars are added to foods to:</a:t>
            </a:r>
          </a:p>
          <a:p>
            <a:r>
              <a:rPr lang="en-US" sz="2400" dirty="0" smtClean="0">
                <a:solidFill>
                  <a:schemeClr val="accent1">
                    <a:lumMod val="50000"/>
                  </a:schemeClr>
                </a:solidFill>
              </a:rPr>
              <a:t>Inhibit microbial growth by binding water in jams and jellies</a:t>
            </a:r>
          </a:p>
          <a:p>
            <a:r>
              <a:rPr lang="en-US" sz="2400" dirty="0" smtClean="0">
                <a:solidFill>
                  <a:schemeClr val="accent1">
                    <a:lumMod val="50000"/>
                  </a:schemeClr>
                </a:solidFill>
              </a:rPr>
              <a:t>Add texture, flavor, and color to baked goods</a:t>
            </a:r>
          </a:p>
          <a:p>
            <a:r>
              <a:rPr lang="en-US" sz="2400" dirty="0" smtClean="0">
                <a:solidFill>
                  <a:schemeClr val="accent1">
                    <a:lumMod val="50000"/>
                  </a:schemeClr>
                </a:solidFill>
              </a:rPr>
              <a:t>Support the growth of yeast for leavening or fermentation</a:t>
            </a:r>
          </a:p>
          <a:p>
            <a:r>
              <a:rPr lang="en-US" sz="2400" dirty="0" smtClean="0">
                <a:solidFill>
                  <a:schemeClr val="accent1">
                    <a:lumMod val="50000"/>
                  </a:schemeClr>
                </a:solidFill>
              </a:rPr>
              <a:t>Contribute volume in ice cream, baked goods, and jams</a:t>
            </a:r>
          </a:p>
          <a:p>
            <a:r>
              <a:rPr lang="en-US" sz="2400" dirty="0" smtClean="0">
                <a:solidFill>
                  <a:schemeClr val="accent1">
                    <a:lumMod val="50000"/>
                  </a:schemeClr>
                </a:solidFill>
              </a:rPr>
              <a:t>Enhance the creamy consistency of frozen desserts</a:t>
            </a:r>
          </a:p>
          <a:p>
            <a:r>
              <a:rPr lang="en-US" sz="2400" dirty="0" smtClean="0">
                <a:solidFill>
                  <a:schemeClr val="accent1">
                    <a:lumMod val="50000"/>
                  </a:schemeClr>
                </a:solidFill>
              </a:rPr>
              <a:t>Enhance the crystallization of confectionary products</a:t>
            </a:r>
          </a:p>
          <a:p>
            <a:r>
              <a:rPr lang="en-US" sz="2400" dirty="0" smtClean="0">
                <a:solidFill>
                  <a:schemeClr val="accent1">
                    <a:lumMod val="50000"/>
                  </a:schemeClr>
                </a:solidFill>
              </a:rPr>
              <a:t>Help to maintain the natural color, texture, and shape of preserved fruits</a:t>
            </a:r>
            <a:endParaRPr lang="en-US" sz="2400" dirty="0">
              <a:solidFill>
                <a:schemeClr val="accent1">
                  <a:lumMod val="50000"/>
                </a:schemeClr>
              </a:solidFill>
            </a:endParaRPr>
          </a:p>
        </p:txBody>
      </p:sp>
    </p:spTree>
    <p:extLst>
      <p:ext uri="{BB962C8B-B14F-4D97-AF65-F5344CB8AC3E}">
        <p14:creationId xmlns:p14="http://schemas.microsoft.com/office/powerpoint/2010/main" val="490908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Nutritive Sweeteners</a:t>
            </a:r>
            <a:endParaRPr lang="en-US" b="1" dirty="0">
              <a:solidFill>
                <a:schemeClr val="accent1">
                  <a:lumMod val="50000"/>
                </a:schemeClr>
              </a:solidFill>
            </a:endParaRPr>
          </a:p>
        </p:txBody>
      </p:sp>
      <p:sp>
        <p:nvSpPr>
          <p:cNvPr id="3" name="Content Placeholder 2"/>
          <p:cNvSpPr>
            <a:spLocks noGrp="1"/>
          </p:cNvSpPr>
          <p:nvPr>
            <p:ph idx="1"/>
          </p:nvPr>
        </p:nvSpPr>
        <p:spPr>
          <a:xfrm>
            <a:off x="457200" y="2457450"/>
            <a:ext cx="8229600" cy="4038600"/>
          </a:xfrm>
        </p:spPr>
        <p:txBody>
          <a:bodyPr numCol="1">
            <a:normAutofit/>
          </a:bodyPr>
          <a:lstStyle/>
          <a:p>
            <a:r>
              <a:rPr lang="en-US" dirty="0" smtClean="0">
                <a:solidFill>
                  <a:schemeClr val="accent1">
                    <a:lumMod val="50000"/>
                  </a:schemeClr>
                </a:solidFill>
              </a:rPr>
              <a:t>Sugars provide energy as carbohydrates at 4 calories per gram (kcal/g)</a:t>
            </a:r>
          </a:p>
          <a:p>
            <a:pPr marL="457200" lvl="1" indent="0">
              <a:buNone/>
            </a:pPr>
            <a:r>
              <a:rPr lang="en-US" dirty="0" smtClean="0">
                <a:solidFill>
                  <a:schemeClr val="accent1">
                    <a:lumMod val="50000"/>
                  </a:schemeClr>
                </a:solidFill>
              </a:rPr>
              <a:t>	Examples: glucose, fructose, </a:t>
            </a:r>
            <a:r>
              <a:rPr lang="en-US" dirty="0">
                <a:solidFill>
                  <a:schemeClr val="accent1">
                    <a:lumMod val="50000"/>
                  </a:schemeClr>
                </a:solidFill>
              </a:rPr>
              <a:t>a</a:t>
            </a:r>
            <a:r>
              <a:rPr lang="en-US" dirty="0" smtClean="0">
                <a:solidFill>
                  <a:schemeClr val="accent1">
                    <a:lumMod val="50000"/>
                  </a:schemeClr>
                </a:solidFill>
              </a:rPr>
              <a:t>gave nectar, honey, 	high </a:t>
            </a:r>
            <a:r>
              <a:rPr lang="en-US" dirty="0">
                <a:solidFill>
                  <a:schemeClr val="accent1">
                    <a:lumMod val="50000"/>
                  </a:schemeClr>
                </a:solidFill>
              </a:rPr>
              <a:t>f</a:t>
            </a:r>
            <a:r>
              <a:rPr lang="en-US" dirty="0" smtClean="0">
                <a:solidFill>
                  <a:schemeClr val="accent1">
                    <a:lumMod val="50000"/>
                  </a:schemeClr>
                </a:solidFill>
              </a:rPr>
              <a:t>ructose </a:t>
            </a:r>
            <a:r>
              <a:rPr lang="en-US" dirty="0">
                <a:solidFill>
                  <a:schemeClr val="accent1">
                    <a:lumMod val="50000"/>
                  </a:schemeClr>
                </a:solidFill>
              </a:rPr>
              <a:t>c</a:t>
            </a:r>
            <a:r>
              <a:rPr lang="en-US" dirty="0" smtClean="0">
                <a:solidFill>
                  <a:schemeClr val="accent1">
                    <a:lumMod val="50000"/>
                  </a:schemeClr>
                </a:solidFill>
              </a:rPr>
              <a:t>orn syrup, corn 	syrup, sucrose, 	lactose</a:t>
            </a:r>
          </a:p>
          <a:p>
            <a:r>
              <a:rPr lang="en-US" dirty="0" smtClean="0">
                <a:solidFill>
                  <a:schemeClr val="accent1">
                    <a:lumMod val="50000"/>
                  </a:schemeClr>
                </a:solidFill>
              </a:rPr>
              <a:t>Sugar alcohols provide from 0 to 2.6 kcal/g</a:t>
            </a:r>
          </a:p>
          <a:p>
            <a:pPr marL="457200" lvl="1" indent="0">
              <a:buNone/>
            </a:pPr>
            <a:r>
              <a:rPr lang="en-US" dirty="0">
                <a:solidFill>
                  <a:schemeClr val="accent1">
                    <a:lumMod val="50000"/>
                  </a:schemeClr>
                </a:solidFill>
              </a:rPr>
              <a:t>	</a:t>
            </a:r>
            <a:r>
              <a:rPr lang="en-US" dirty="0" smtClean="0">
                <a:solidFill>
                  <a:schemeClr val="accent1">
                    <a:lumMod val="50000"/>
                  </a:schemeClr>
                </a:solidFill>
              </a:rPr>
              <a:t>Examples: </a:t>
            </a:r>
            <a:r>
              <a:rPr lang="en-US" dirty="0" err="1">
                <a:solidFill>
                  <a:schemeClr val="accent1">
                    <a:lumMod val="50000"/>
                  </a:schemeClr>
                </a:solidFill>
              </a:rPr>
              <a:t>e</a:t>
            </a:r>
            <a:r>
              <a:rPr lang="en-US" dirty="0" err="1" smtClean="0">
                <a:solidFill>
                  <a:schemeClr val="accent1">
                    <a:lumMod val="50000"/>
                  </a:schemeClr>
                </a:solidFill>
              </a:rPr>
              <a:t>rythritol</a:t>
            </a:r>
            <a:r>
              <a:rPr lang="en-US" dirty="0" smtClean="0">
                <a:solidFill>
                  <a:schemeClr val="accent1">
                    <a:lumMod val="50000"/>
                  </a:schemeClr>
                </a:solidFill>
              </a:rPr>
              <a:t>, xylitol, </a:t>
            </a:r>
            <a:r>
              <a:rPr lang="en-US" dirty="0" err="1" smtClean="0">
                <a:solidFill>
                  <a:schemeClr val="accent1">
                    <a:lumMod val="50000"/>
                  </a:schemeClr>
                </a:solidFill>
              </a:rPr>
              <a:t>mannitol</a:t>
            </a:r>
            <a:r>
              <a:rPr lang="en-US" dirty="0" smtClean="0">
                <a:solidFill>
                  <a:schemeClr val="accent1">
                    <a:lumMod val="50000"/>
                  </a:schemeClr>
                </a:solidFill>
              </a:rPr>
              <a:t>, sorbitol </a:t>
            </a:r>
          </a:p>
          <a:p>
            <a:endParaRPr lang="en-US" b="1" dirty="0" smtClean="0"/>
          </a:p>
          <a:p>
            <a:endParaRPr lang="en-US" dirty="0"/>
          </a:p>
        </p:txBody>
      </p:sp>
    </p:spTree>
    <p:extLst>
      <p:ext uri="{BB962C8B-B14F-4D97-AF65-F5344CB8AC3E}">
        <p14:creationId xmlns:p14="http://schemas.microsoft.com/office/powerpoint/2010/main" val="288408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5749</TotalTime>
  <Words>1188</Words>
  <Application>Microsoft Office PowerPoint</Application>
  <PresentationFormat>On-screen Show (4:3)</PresentationFormat>
  <Paragraphs>298</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 Nutritive Sweeteners:  Sugars and Sugar Alcohols    </vt:lpstr>
      <vt:lpstr>Did you know?</vt:lpstr>
      <vt:lpstr>Trends in Intake</vt:lpstr>
      <vt:lpstr>Recommended Daily Allowance </vt:lpstr>
      <vt:lpstr>Dietary Guidelines for Americans</vt:lpstr>
      <vt:lpstr>American Heart Association (AHA)</vt:lpstr>
      <vt:lpstr>Sugars added to food and beverages</vt:lpstr>
      <vt:lpstr>Safety and Quality in Foods</vt:lpstr>
      <vt:lpstr>Nutritive Sweeteners</vt:lpstr>
      <vt:lpstr>Glucose</vt:lpstr>
      <vt:lpstr>Fructose</vt:lpstr>
      <vt:lpstr>Lactose</vt:lpstr>
      <vt:lpstr>Sucrose</vt:lpstr>
      <vt:lpstr>High Fructose Corn Syrup (HFCS)</vt:lpstr>
      <vt:lpstr>Agave Nectar</vt:lpstr>
      <vt:lpstr>PowerPoint Presentation</vt:lpstr>
      <vt:lpstr>Glycemic Index of Sugars</vt:lpstr>
      <vt:lpstr>Glycemic Index and Health</vt:lpstr>
      <vt:lpstr>Safety</vt:lpstr>
      <vt:lpstr>HFCS vs. Sucrose </vt:lpstr>
      <vt:lpstr>Sorbitol</vt:lpstr>
      <vt:lpstr>Mannitol</vt:lpstr>
      <vt:lpstr>Xylitol</vt:lpstr>
      <vt:lpstr>Disaccharide polyols</vt:lpstr>
      <vt:lpstr>Conclusions</vt:lpstr>
      <vt:lpstr>Key References</vt:lpstr>
      <vt:lpstr>Credits</vt:lpstr>
    </vt:vector>
  </TitlesOfParts>
  <Company>University of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Tracy Bryant</dc:creator>
  <cp:lastModifiedBy>Dahl,Wendy Joanne</cp:lastModifiedBy>
  <cp:revision>62</cp:revision>
  <dcterms:created xsi:type="dcterms:W3CDTF">2012-05-14T13:49:02Z</dcterms:created>
  <dcterms:modified xsi:type="dcterms:W3CDTF">2014-04-23T20:14:52Z</dcterms:modified>
</cp:coreProperties>
</file>